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png" ContentType="image/png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</p:sldIdLst>
  <p:sldSz cx="7556500" cy="10693400"/>
  <p:notesSz cx="7556500" cy="10693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Relationship Id="rId21" Type="http://schemas.openxmlformats.org/officeDocument/2006/relationships/slide" Target="slides/slide16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150"/>
              </a:lnSpc>
            </a:pPr>
            <a:r>
              <a:rPr dirty="0" spc="-5"/>
              <a:t>DYIALA UNIVERSITY </a:t>
            </a:r>
            <a:r>
              <a:rPr dirty="0"/>
              <a:t>– </a:t>
            </a:r>
            <a:r>
              <a:rPr dirty="0" spc="-5"/>
              <a:t>ENGINEERING COLLEGE- CIVIL ENGINEERING</a:t>
            </a:r>
            <a:r>
              <a:rPr dirty="0" spc="45"/>
              <a:t> </a:t>
            </a:r>
            <a:r>
              <a:rPr dirty="0" spc="-5"/>
              <a:t>DEPARTMENT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600" b="1" i="0">
                <a:solidFill>
                  <a:srgbClr val="4F81BC"/>
                </a:solidFill>
                <a:latin typeface="Calibri"/>
                <a:cs typeface="Calibri"/>
              </a:defRPr>
            </a:lvl1pPr>
          </a:lstStyle>
          <a:p>
            <a:pPr marL="25400">
              <a:lnSpc>
                <a:spcPts val="1614"/>
              </a:lnSpc>
            </a:pPr>
            <a:fld id="{81D60167-4931-47E6-BA6A-407CBD079E47}" type="slidenum">
              <a:rPr dirty="0" spc="-5"/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150"/>
              </a:lnSpc>
            </a:pPr>
            <a:r>
              <a:rPr dirty="0" spc="-5"/>
              <a:t>DYIALA UNIVERSITY </a:t>
            </a:r>
            <a:r>
              <a:rPr dirty="0"/>
              <a:t>– </a:t>
            </a:r>
            <a:r>
              <a:rPr dirty="0" spc="-5"/>
              <a:t>ENGINEERING COLLEGE- CIVIL ENGINEERING</a:t>
            </a:r>
            <a:r>
              <a:rPr dirty="0" spc="45"/>
              <a:t> </a:t>
            </a:r>
            <a:r>
              <a:rPr dirty="0" spc="-5"/>
              <a:t>DEPARTMENT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600" b="1" i="0">
                <a:solidFill>
                  <a:srgbClr val="4F81BC"/>
                </a:solidFill>
                <a:latin typeface="Calibri"/>
                <a:cs typeface="Calibri"/>
              </a:defRPr>
            </a:lvl1pPr>
          </a:lstStyle>
          <a:p>
            <a:pPr marL="25400">
              <a:lnSpc>
                <a:spcPts val="1614"/>
              </a:lnSpc>
            </a:pPr>
            <a:fld id="{81D60167-4931-47E6-BA6A-407CBD079E47}" type="slidenum">
              <a:rPr dirty="0" spc="-5"/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150"/>
              </a:lnSpc>
            </a:pPr>
            <a:r>
              <a:rPr dirty="0" spc="-5"/>
              <a:t>DYIALA UNIVERSITY </a:t>
            </a:r>
            <a:r>
              <a:rPr dirty="0"/>
              <a:t>– </a:t>
            </a:r>
            <a:r>
              <a:rPr dirty="0" spc="-5"/>
              <a:t>ENGINEERING COLLEGE- CIVIL ENGINEERING</a:t>
            </a:r>
            <a:r>
              <a:rPr dirty="0" spc="45"/>
              <a:t> </a:t>
            </a:r>
            <a:r>
              <a:rPr dirty="0" spc="-5"/>
              <a:t>DEPARTMENT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600" b="1" i="0">
                <a:solidFill>
                  <a:srgbClr val="4F81BC"/>
                </a:solidFill>
                <a:latin typeface="Calibri"/>
                <a:cs typeface="Calibri"/>
              </a:defRPr>
            </a:lvl1pPr>
          </a:lstStyle>
          <a:p>
            <a:pPr marL="25400">
              <a:lnSpc>
                <a:spcPts val="1614"/>
              </a:lnSpc>
            </a:pPr>
            <a:fld id="{81D60167-4931-47E6-BA6A-407CBD079E47}" type="slidenum">
              <a:rPr dirty="0" spc="-5"/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150"/>
              </a:lnSpc>
            </a:pPr>
            <a:r>
              <a:rPr dirty="0" spc="-5"/>
              <a:t>DYIALA UNIVERSITY </a:t>
            </a:r>
            <a:r>
              <a:rPr dirty="0"/>
              <a:t>– </a:t>
            </a:r>
            <a:r>
              <a:rPr dirty="0" spc="-5"/>
              <a:t>ENGINEERING COLLEGE- CIVIL ENGINEERING</a:t>
            </a:r>
            <a:r>
              <a:rPr dirty="0" spc="45"/>
              <a:t> </a:t>
            </a:r>
            <a:r>
              <a:rPr dirty="0" spc="-5"/>
              <a:t>DEPARTMENT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600" b="1" i="0">
                <a:solidFill>
                  <a:srgbClr val="4F81BC"/>
                </a:solidFill>
                <a:latin typeface="Calibri"/>
                <a:cs typeface="Calibri"/>
              </a:defRPr>
            </a:lvl1pPr>
          </a:lstStyle>
          <a:p>
            <a:pPr marL="25400">
              <a:lnSpc>
                <a:spcPts val="1614"/>
              </a:lnSpc>
            </a:pPr>
            <a:fld id="{81D60167-4931-47E6-BA6A-407CBD079E47}" type="slidenum">
              <a:rPr dirty="0" spc="-5"/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150"/>
              </a:lnSpc>
            </a:pPr>
            <a:r>
              <a:rPr dirty="0" spc="-5"/>
              <a:t>DYIALA UNIVERSITY </a:t>
            </a:r>
            <a:r>
              <a:rPr dirty="0"/>
              <a:t>– </a:t>
            </a:r>
            <a:r>
              <a:rPr dirty="0" spc="-5"/>
              <a:t>ENGINEERING COLLEGE- CIVIL ENGINEERING</a:t>
            </a:r>
            <a:r>
              <a:rPr dirty="0" spc="45"/>
              <a:t> </a:t>
            </a:r>
            <a:r>
              <a:rPr dirty="0" spc="-5"/>
              <a:t>DEPARTMENT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600" b="1" i="0">
                <a:solidFill>
                  <a:srgbClr val="4F81BC"/>
                </a:solidFill>
                <a:latin typeface="Calibri"/>
                <a:cs typeface="Calibri"/>
              </a:defRPr>
            </a:lvl1pPr>
          </a:lstStyle>
          <a:p>
            <a:pPr marL="25400">
              <a:lnSpc>
                <a:spcPts val="1614"/>
              </a:lnSpc>
            </a:pPr>
            <a:fld id="{81D60167-4931-47E6-BA6A-407CBD079E47}" type="slidenum">
              <a:rPr dirty="0" spc="-5"/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440436" y="738377"/>
            <a:ext cx="6684009" cy="0"/>
          </a:xfrm>
          <a:custGeom>
            <a:avLst/>
            <a:gdLst/>
            <a:ahLst/>
            <a:cxnLst/>
            <a:rect l="l" t="t" r="r" b="b"/>
            <a:pathLst>
              <a:path w="6684009" h="0">
                <a:moveTo>
                  <a:pt x="0" y="0"/>
                </a:moveTo>
                <a:lnTo>
                  <a:pt x="6684009" y="0"/>
                </a:lnTo>
              </a:path>
            </a:pathLst>
          </a:custGeom>
          <a:ln w="38100">
            <a:solidFill>
              <a:srgbClr val="61232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1148892" y="9792715"/>
            <a:ext cx="4658360" cy="16573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1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150"/>
              </a:lnSpc>
            </a:pPr>
            <a:r>
              <a:rPr dirty="0" spc="-5"/>
              <a:t>DYIALA UNIVERSITY </a:t>
            </a:r>
            <a:r>
              <a:rPr dirty="0"/>
              <a:t>– </a:t>
            </a:r>
            <a:r>
              <a:rPr dirty="0" spc="-5"/>
              <a:t>ENGINEERING COLLEGE- CIVIL ENGINEERING</a:t>
            </a:r>
            <a:r>
              <a:rPr dirty="0" spc="45"/>
              <a:t> </a:t>
            </a:r>
            <a:r>
              <a:rPr dirty="0" spc="-5"/>
              <a:t>DEPARTMENT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791768" y="9806813"/>
            <a:ext cx="255905" cy="228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600" b="1" i="0">
                <a:solidFill>
                  <a:srgbClr val="4F81BC"/>
                </a:solidFill>
                <a:latin typeface="Calibri"/>
                <a:cs typeface="Calibri"/>
              </a:defRPr>
            </a:lvl1pPr>
          </a:lstStyle>
          <a:p>
            <a:pPr marL="25400">
              <a:lnSpc>
                <a:spcPts val="1614"/>
              </a:lnSpc>
            </a:pPr>
            <a:fld id="{81D60167-4931-47E6-BA6A-407CBD079E47}" type="slidenum">
              <a:rPr dirty="0" spc="-5"/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image" Target="../media/image6.png"/></Relationships>
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27.png"/><Relationship Id="rId3" Type="http://schemas.openxmlformats.org/officeDocument/2006/relationships/image" Target="../media/image228.png"/><Relationship Id="rId4" Type="http://schemas.openxmlformats.org/officeDocument/2006/relationships/image" Target="../media/image229.png"/><Relationship Id="rId5" Type="http://schemas.openxmlformats.org/officeDocument/2006/relationships/image" Target="../media/image186.png"/><Relationship Id="rId6" Type="http://schemas.openxmlformats.org/officeDocument/2006/relationships/image" Target="../media/image66.png"/><Relationship Id="rId7" Type="http://schemas.openxmlformats.org/officeDocument/2006/relationships/image" Target="../media/image230.png"/><Relationship Id="rId8" Type="http://schemas.openxmlformats.org/officeDocument/2006/relationships/image" Target="../media/image231.png"/><Relationship Id="rId9" Type="http://schemas.openxmlformats.org/officeDocument/2006/relationships/image" Target="../media/image232.png"/><Relationship Id="rId10" Type="http://schemas.openxmlformats.org/officeDocument/2006/relationships/image" Target="../media/image233.png"/><Relationship Id="rId11" Type="http://schemas.openxmlformats.org/officeDocument/2006/relationships/image" Target="../media/image208.png"/><Relationship Id="rId12" Type="http://schemas.openxmlformats.org/officeDocument/2006/relationships/image" Target="../media/image234.png"/><Relationship Id="rId13" Type="http://schemas.openxmlformats.org/officeDocument/2006/relationships/image" Target="../media/image235.png"/><Relationship Id="rId14" Type="http://schemas.openxmlformats.org/officeDocument/2006/relationships/image" Target="../media/image236.png"/><Relationship Id="rId15" Type="http://schemas.openxmlformats.org/officeDocument/2006/relationships/image" Target="../media/image237.png"/><Relationship Id="rId16" Type="http://schemas.openxmlformats.org/officeDocument/2006/relationships/image" Target="../media/image238.png"/><Relationship Id="rId17" Type="http://schemas.openxmlformats.org/officeDocument/2006/relationships/image" Target="../media/image20.png"/><Relationship Id="rId18" Type="http://schemas.openxmlformats.org/officeDocument/2006/relationships/image" Target="../media/image239.png"/><Relationship Id="rId19" Type="http://schemas.openxmlformats.org/officeDocument/2006/relationships/image" Target="../media/image240.png"/><Relationship Id="rId20" Type="http://schemas.openxmlformats.org/officeDocument/2006/relationships/image" Target="../media/image241.png"/><Relationship Id="rId21" Type="http://schemas.openxmlformats.org/officeDocument/2006/relationships/image" Target="../media/image242.png"/><Relationship Id="rId22" Type="http://schemas.openxmlformats.org/officeDocument/2006/relationships/image" Target="../media/image243.png"/><Relationship Id="rId23" Type="http://schemas.openxmlformats.org/officeDocument/2006/relationships/image" Target="../media/image185.png"/><Relationship Id="rId24" Type="http://schemas.openxmlformats.org/officeDocument/2006/relationships/image" Target="../media/image244.png"/><Relationship Id="rId25" Type="http://schemas.openxmlformats.org/officeDocument/2006/relationships/image" Target="../media/image245.png"/><Relationship Id="rId26" Type="http://schemas.openxmlformats.org/officeDocument/2006/relationships/image" Target="../media/image246.png"/><Relationship Id="rId27" Type="http://schemas.openxmlformats.org/officeDocument/2006/relationships/image" Target="../media/image247.png"/><Relationship Id="rId28" Type="http://schemas.openxmlformats.org/officeDocument/2006/relationships/image" Target="../media/image248.png"/><Relationship Id="rId29" Type="http://schemas.openxmlformats.org/officeDocument/2006/relationships/image" Target="../media/image249.png"/><Relationship Id="rId30" Type="http://schemas.openxmlformats.org/officeDocument/2006/relationships/image" Target="../media/image250.png"/><Relationship Id="rId31" Type="http://schemas.openxmlformats.org/officeDocument/2006/relationships/image" Target="../media/image251.png"/><Relationship Id="rId32" Type="http://schemas.openxmlformats.org/officeDocument/2006/relationships/image" Target="../media/image252.png"/><Relationship Id="rId33" Type="http://schemas.openxmlformats.org/officeDocument/2006/relationships/image" Target="../media/image253.png"/><Relationship Id="rId34" Type="http://schemas.openxmlformats.org/officeDocument/2006/relationships/image" Target="../media/image17.png"/><Relationship Id="rId35" Type="http://schemas.openxmlformats.org/officeDocument/2006/relationships/image" Target="../media/image254.png"/><Relationship Id="rId36" Type="http://schemas.openxmlformats.org/officeDocument/2006/relationships/image" Target="../media/image255.png"/><Relationship Id="rId37" Type="http://schemas.openxmlformats.org/officeDocument/2006/relationships/image" Target="../media/image256.png"/><Relationship Id="rId38" Type="http://schemas.openxmlformats.org/officeDocument/2006/relationships/image" Target="../media/image257.png"/><Relationship Id="rId39" Type="http://schemas.openxmlformats.org/officeDocument/2006/relationships/image" Target="../media/image258.png"/><Relationship Id="rId40" Type="http://schemas.openxmlformats.org/officeDocument/2006/relationships/image" Target="../media/image259.png"/><Relationship Id="rId41" Type="http://schemas.openxmlformats.org/officeDocument/2006/relationships/image" Target="../media/image260.png"/><Relationship Id="rId42" Type="http://schemas.openxmlformats.org/officeDocument/2006/relationships/image" Target="../media/image261.png"/><Relationship Id="rId43" Type="http://schemas.openxmlformats.org/officeDocument/2006/relationships/image" Target="../media/image262.png"/><Relationship Id="rId44" Type="http://schemas.openxmlformats.org/officeDocument/2006/relationships/image" Target="../media/image263.png"/><Relationship Id="rId45" Type="http://schemas.openxmlformats.org/officeDocument/2006/relationships/image" Target="../media/image264.png"/><Relationship Id="rId46" Type="http://schemas.openxmlformats.org/officeDocument/2006/relationships/image" Target="../media/image265.png"/><Relationship Id="rId47" Type="http://schemas.openxmlformats.org/officeDocument/2006/relationships/image" Target="../media/image266.png"/><Relationship Id="rId48" Type="http://schemas.openxmlformats.org/officeDocument/2006/relationships/image" Target="../media/image267.png"/><Relationship Id="rId49" Type="http://schemas.openxmlformats.org/officeDocument/2006/relationships/image" Target="../media/image268.png"/><Relationship Id="rId50" Type="http://schemas.openxmlformats.org/officeDocument/2006/relationships/image" Target="../media/image269.png"/><Relationship Id="rId51" Type="http://schemas.openxmlformats.org/officeDocument/2006/relationships/image" Target="../media/image270.png"/><Relationship Id="rId52" Type="http://schemas.openxmlformats.org/officeDocument/2006/relationships/image" Target="../media/image271.png"/><Relationship Id="rId53" Type="http://schemas.openxmlformats.org/officeDocument/2006/relationships/image" Target="../media/image204.png"/><Relationship Id="rId54" Type="http://schemas.openxmlformats.org/officeDocument/2006/relationships/image" Target="../media/image272.png"/><Relationship Id="rId55" Type="http://schemas.openxmlformats.org/officeDocument/2006/relationships/image" Target="../media/image273.png"/><Relationship Id="rId56" Type="http://schemas.openxmlformats.org/officeDocument/2006/relationships/image" Target="../media/image274.png"/><Relationship Id="rId57" Type="http://schemas.openxmlformats.org/officeDocument/2006/relationships/image" Target="../media/image275.png"/><Relationship Id="rId58" Type="http://schemas.openxmlformats.org/officeDocument/2006/relationships/image" Target="../media/image276.png"/><Relationship Id="rId59" Type="http://schemas.openxmlformats.org/officeDocument/2006/relationships/image" Target="../media/image277.png"/><Relationship Id="rId60" Type="http://schemas.openxmlformats.org/officeDocument/2006/relationships/image" Target="../media/image278.png"/></Relationships>
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79.png"/><Relationship Id="rId3" Type="http://schemas.openxmlformats.org/officeDocument/2006/relationships/image" Target="../media/image186.png"/><Relationship Id="rId4" Type="http://schemas.openxmlformats.org/officeDocument/2006/relationships/image" Target="../media/image280.png"/><Relationship Id="rId5" Type="http://schemas.openxmlformats.org/officeDocument/2006/relationships/image" Target="../media/image281.png"/><Relationship Id="rId6" Type="http://schemas.openxmlformats.org/officeDocument/2006/relationships/image" Target="../media/image282.png"/><Relationship Id="rId7" Type="http://schemas.openxmlformats.org/officeDocument/2006/relationships/image" Target="../media/image283.png"/><Relationship Id="rId8" Type="http://schemas.openxmlformats.org/officeDocument/2006/relationships/image" Target="../media/image284.png"/><Relationship Id="rId9" Type="http://schemas.openxmlformats.org/officeDocument/2006/relationships/image" Target="../media/image265.png"/><Relationship Id="rId10" Type="http://schemas.openxmlformats.org/officeDocument/2006/relationships/image" Target="../media/image285.png"/><Relationship Id="rId11" Type="http://schemas.openxmlformats.org/officeDocument/2006/relationships/image" Target="../media/image267.png"/><Relationship Id="rId12" Type="http://schemas.openxmlformats.org/officeDocument/2006/relationships/image" Target="../media/image286.png"/><Relationship Id="rId13" Type="http://schemas.openxmlformats.org/officeDocument/2006/relationships/image" Target="../media/image253.png"/><Relationship Id="rId14" Type="http://schemas.openxmlformats.org/officeDocument/2006/relationships/image" Target="../media/image287.png"/><Relationship Id="rId15" Type="http://schemas.openxmlformats.org/officeDocument/2006/relationships/image" Target="../media/image157.png"/><Relationship Id="rId16" Type="http://schemas.openxmlformats.org/officeDocument/2006/relationships/image" Target="../media/image25.png"/><Relationship Id="rId17" Type="http://schemas.openxmlformats.org/officeDocument/2006/relationships/image" Target="../media/image288.png"/><Relationship Id="rId18" Type="http://schemas.openxmlformats.org/officeDocument/2006/relationships/image" Target="../media/image289.png"/><Relationship Id="rId19" Type="http://schemas.openxmlformats.org/officeDocument/2006/relationships/image" Target="../media/image290.png"/><Relationship Id="rId20" Type="http://schemas.openxmlformats.org/officeDocument/2006/relationships/image" Target="../media/image291.png"/><Relationship Id="rId21" Type="http://schemas.openxmlformats.org/officeDocument/2006/relationships/image" Target="../media/image292.png"/><Relationship Id="rId22" Type="http://schemas.openxmlformats.org/officeDocument/2006/relationships/image" Target="../media/image293.png"/><Relationship Id="rId23" Type="http://schemas.openxmlformats.org/officeDocument/2006/relationships/image" Target="../media/image294.png"/><Relationship Id="rId24" Type="http://schemas.openxmlformats.org/officeDocument/2006/relationships/image" Target="../media/image295.png"/><Relationship Id="rId25" Type="http://schemas.openxmlformats.org/officeDocument/2006/relationships/image" Target="../media/image296.png"/><Relationship Id="rId26" Type="http://schemas.openxmlformats.org/officeDocument/2006/relationships/image" Target="../media/image297.png"/><Relationship Id="rId27" Type="http://schemas.openxmlformats.org/officeDocument/2006/relationships/image" Target="../media/image298.png"/><Relationship Id="rId28" Type="http://schemas.openxmlformats.org/officeDocument/2006/relationships/image" Target="../media/image299.png"/><Relationship Id="rId29" Type="http://schemas.openxmlformats.org/officeDocument/2006/relationships/image" Target="../media/image300.png"/><Relationship Id="rId30" Type="http://schemas.openxmlformats.org/officeDocument/2006/relationships/image" Target="../media/image17.png"/><Relationship Id="rId31" Type="http://schemas.openxmlformats.org/officeDocument/2006/relationships/image" Target="../media/image301.png"/><Relationship Id="rId32" Type="http://schemas.openxmlformats.org/officeDocument/2006/relationships/image" Target="../media/image302.png"/><Relationship Id="rId33" Type="http://schemas.openxmlformats.org/officeDocument/2006/relationships/image" Target="../media/image303.png"/><Relationship Id="rId34" Type="http://schemas.openxmlformats.org/officeDocument/2006/relationships/image" Target="../media/image304.png"/><Relationship Id="rId35" Type="http://schemas.openxmlformats.org/officeDocument/2006/relationships/image" Target="../media/image305.png"/><Relationship Id="rId36" Type="http://schemas.openxmlformats.org/officeDocument/2006/relationships/image" Target="../media/image306.png"/><Relationship Id="rId37" Type="http://schemas.openxmlformats.org/officeDocument/2006/relationships/image" Target="../media/image307.png"/><Relationship Id="rId38" Type="http://schemas.openxmlformats.org/officeDocument/2006/relationships/image" Target="../media/image308.png"/><Relationship Id="rId39" Type="http://schemas.openxmlformats.org/officeDocument/2006/relationships/image" Target="../media/image309.png"/><Relationship Id="rId40" Type="http://schemas.openxmlformats.org/officeDocument/2006/relationships/image" Target="../media/image310.png"/></Relationships>
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311.png"/><Relationship Id="rId3" Type="http://schemas.openxmlformats.org/officeDocument/2006/relationships/image" Target="../media/image312.png"/><Relationship Id="rId4" Type="http://schemas.openxmlformats.org/officeDocument/2006/relationships/image" Target="../media/image313.png"/><Relationship Id="rId5" Type="http://schemas.openxmlformats.org/officeDocument/2006/relationships/image" Target="../media/image314.png"/><Relationship Id="rId6" Type="http://schemas.openxmlformats.org/officeDocument/2006/relationships/image" Target="../media/image4.png"/><Relationship Id="rId7" Type="http://schemas.openxmlformats.org/officeDocument/2006/relationships/image" Target="../media/image315.png"/><Relationship Id="rId8" Type="http://schemas.openxmlformats.org/officeDocument/2006/relationships/image" Target="../media/image316.png"/><Relationship Id="rId9" Type="http://schemas.openxmlformats.org/officeDocument/2006/relationships/image" Target="../media/image317.png"/><Relationship Id="rId10" Type="http://schemas.openxmlformats.org/officeDocument/2006/relationships/image" Target="../media/image318.png"/><Relationship Id="rId11" Type="http://schemas.openxmlformats.org/officeDocument/2006/relationships/image" Target="../media/image319.png"/><Relationship Id="rId12" Type="http://schemas.openxmlformats.org/officeDocument/2006/relationships/image" Target="../media/image320.png"/><Relationship Id="rId13" Type="http://schemas.openxmlformats.org/officeDocument/2006/relationships/image" Target="../media/image321.png"/><Relationship Id="rId14" Type="http://schemas.openxmlformats.org/officeDocument/2006/relationships/image" Target="../media/image322.png"/><Relationship Id="rId15" Type="http://schemas.openxmlformats.org/officeDocument/2006/relationships/image" Target="../media/image323.png"/><Relationship Id="rId16" Type="http://schemas.openxmlformats.org/officeDocument/2006/relationships/image" Target="../media/image66.png"/><Relationship Id="rId17" Type="http://schemas.openxmlformats.org/officeDocument/2006/relationships/image" Target="../media/image324.png"/><Relationship Id="rId18" Type="http://schemas.openxmlformats.org/officeDocument/2006/relationships/image" Target="../media/image325.png"/><Relationship Id="rId19" Type="http://schemas.openxmlformats.org/officeDocument/2006/relationships/image" Target="../media/image326.png"/><Relationship Id="rId20" Type="http://schemas.openxmlformats.org/officeDocument/2006/relationships/image" Target="../media/image327.png"/><Relationship Id="rId21" Type="http://schemas.openxmlformats.org/officeDocument/2006/relationships/image" Target="../media/image288.png"/><Relationship Id="rId22" Type="http://schemas.openxmlformats.org/officeDocument/2006/relationships/image" Target="../media/image328.png"/><Relationship Id="rId23" Type="http://schemas.openxmlformats.org/officeDocument/2006/relationships/image" Target="../media/image329.png"/><Relationship Id="rId24" Type="http://schemas.openxmlformats.org/officeDocument/2006/relationships/image" Target="../media/image330.png"/><Relationship Id="rId25" Type="http://schemas.openxmlformats.org/officeDocument/2006/relationships/image" Target="../media/image331.png"/></Relationships>
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332.png"/><Relationship Id="rId3" Type="http://schemas.openxmlformats.org/officeDocument/2006/relationships/image" Target="../media/image333.png"/><Relationship Id="rId4" Type="http://schemas.openxmlformats.org/officeDocument/2006/relationships/image" Target="../media/image334.png"/><Relationship Id="rId5" Type="http://schemas.openxmlformats.org/officeDocument/2006/relationships/image" Target="../media/image335.png"/><Relationship Id="rId6" Type="http://schemas.openxmlformats.org/officeDocument/2006/relationships/image" Target="../media/image336.png"/><Relationship Id="rId7" Type="http://schemas.openxmlformats.org/officeDocument/2006/relationships/image" Target="../media/image337.png"/><Relationship Id="rId8" Type="http://schemas.openxmlformats.org/officeDocument/2006/relationships/image" Target="../media/image338.png"/><Relationship Id="rId9" Type="http://schemas.openxmlformats.org/officeDocument/2006/relationships/image" Target="../media/image66.png"/><Relationship Id="rId10" Type="http://schemas.openxmlformats.org/officeDocument/2006/relationships/image" Target="../media/image339.png"/><Relationship Id="rId11" Type="http://schemas.openxmlformats.org/officeDocument/2006/relationships/image" Target="../media/image340.png"/><Relationship Id="rId12" Type="http://schemas.openxmlformats.org/officeDocument/2006/relationships/image" Target="../media/image341.png"/><Relationship Id="rId13" Type="http://schemas.openxmlformats.org/officeDocument/2006/relationships/image" Target="../media/image342.png"/><Relationship Id="rId14" Type="http://schemas.openxmlformats.org/officeDocument/2006/relationships/image" Target="../media/image343.png"/><Relationship Id="rId15" Type="http://schemas.openxmlformats.org/officeDocument/2006/relationships/image" Target="../media/image344.png"/><Relationship Id="rId16" Type="http://schemas.openxmlformats.org/officeDocument/2006/relationships/image" Target="../media/image345.png"/><Relationship Id="rId17" Type="http://schemas.openxmlformats.org/officeDocument/2006/relationships/image" Target="../media/image346.png"/><Relationship Id="rId18" Type="http://schemas.openxmlformats.org/officeDocument/2006/relationships/image" Target="../media/image347.png"/><Relationship Id="rId19" Type="http://schemas.openxmlformats.org/officeDocument/2006/relationships/image" Target="../media/image348.png"/><Relationship Id="rId20" Type="http://schemas.openxmlformats.org/officeDocument/2006/relationships/image" Target="../media/image349.png"/><Relationship Id="rId21" Type="http://schemas.openxmlformats.org/officeDocument/2006/relationships/image" Target="../media/image350.png"/><Relationship Id="rId22" Type="http://schemas.openxmlformats.org/officeDocument/2006/relationships/image" Target="../media/image351.png"/><Relationship Id="rId23" Type="http://schemas.openxmlformats.org/officeDocument/2006/relationships/image" Target="../media/image4.png"/><Relationship Id="rId24" Type="http://schemas.openxmlformats.org/officeDocument/2006/relationships/image" Target="../media/image352.png"/><Relationship Id="rId25" Type="http://schemas.openxmlformats.org/officeDocument/2006/relationships/image" Target="../media/image353.png"/><Relationship Id="rId26" Type="http://schemas.openxmlformats.org/officeDocument/2006/relationships/image" Target="../media/image354.png"/><Relationship Id="rId27" Type="http://schemas.openxmlformats.org/officeDocument/2006/relationships/image" Target="../media/image355.png"/><Relationship Id="rId28" Type="http://schemas.openxmlformats.org/officeDocument/2006/relationships/image" Target="../media/image356.png"/><Relationship Id="rId29" Type="http://schemas.openxmlformats.org/officeDocument/2006/relationships/image" Target="../media/image357.png"/></Relationships>
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358.png"/><Relationship Id="rId3" Type="http://schemas.openxmlformats.org/officeDocument/2006/relationships/image" Target="../media/image359.png"/><Relationship Id="rId4" Type="http://schemas.openxmlformats.org/officeDocument/2006/relationships/image" Target="../media/image360.png"/><Relationship Id="rId5" Type="http://schemas.openxmlformats.org/officeDocument/2006/relationships/image" Target="../media/image361.png"/><Relationship Id="rId6" Type="http://schemas.openxmlformats.org/officeDocument/2006/relationships/image" Target="../media/image362.png"/><Relationship Id="rId7" Type="http://schemas.openxmlformats.org/officeDocument/2006/relationships/image" Target="../media/image363.png"/><Relationship Id="rId8" Type="http://schemas.openxmlformats.org/officeDocument/2006/relationships/image" Target="../media/image364.png"/><Relationship Id="rId9" Type="http://schemas.openxmlformats.org/officeDocument/2006/relationships/image" Target="../media/image365.png"/><Relationship Id="rId10" Type="http://schemas.openxmlformats.org/officeDocument/2006/relationships/image" Target="../media/image366.png"/><Relationship Id="rId11" Type="http://schemas.openxmlformats.org/officeDocument/2006/relationships/image" Target="../media/image367.png"/><Relationship Id="rId12" Type="http://schemas.openxmlformats.org/officeDocument/2006/relationships/image" Target="../media/image368.png"/><Relationship Id="rId13" Type="http://schemas.openxmlformats.org/officeDocument/2006/relationships/image" Target="../media/image369.png"/><Relationship Id="rId14" Type="http://schemas.openxmlformats.org/officeDocument/2006/relationships/image" Target="../media/image370.png"/><Relationship Id="rId15" Type="http://schemas.openxmlformats.org/officeDocument/2006/relationships/image" Target="../media/image371.png"/><Relationship Id="rId16" Type="http://schemas.openxmlformats.org/officeDocument/2006/relationships/image" Target="../media/image372.png"/><Relationship Id="rId17" Type="http://schemas.openxmlformats.org/officeDocument/2006/relationships/image" Target="../media/image373.png"/><Relationship Id="rId18" Type="http://schemas.openxmlformats.org/officeDocument/2006/relationships/image" Target="../media/image374.png"/><Relationship Id="rId19" Type="http://schemas.openxmlformats.org/officeDocument/2006/relationships/image" Target="../media/image375.png"/><Relationship Id="rId20" Type="http://schemas.openxmlformats.org/officeDocument/2006/relationships/image" Target="../media/image376.png"/><Relationship Id="rId21" Type="http://schemas.openxmlformats.org/officeDocument/2006/relationships/image" Target="../media/image377.png"/><Relationship Id="rId22" Type="http://schemas.openxmlformats.org/officeDocument/2006/relationships/image" Target="../media/image66.png"/><Relationship Id="rId23" Type="http://schemas.openxmlformats.org/officeDocument/2006/relationships/image" Target="../media/image378.png"/><Relationship Id="rId24" Type="http://schemas.openxmlformats.org/officeDocument/2006/relationships/image" Target="../media/image379.png"/><Relationship Id="rId25" Type="http://schemas.openxmlformats.org/officeDocument/2006/relationships/image" Target="../media/image380.png"/><Relationship Id="rId26" Type="http://schemas.openxmlformats.org/officeDocument/2006/relationships/image" Target="../media/image381.png"/><Relationship Id="rId27" Type="http://schemas.openxmlformats.org/officeDocument/2006/relationships/image" Target="../media/image382.png"/><Relationship Id="rId28" Type="http://schemas.openxmlformats.org/officeDocument/2006/relationships/image" Target="../media/image383.png"/><Relationship Id="rId29" Type="http://schemas.openxmlformats.org/officeDocument/2006/relationships/image" Target="../media/image384.png"/><Relationship Id="rId30" Type="http://schemas.openxmlformats.org/officeDocument/2006/relationships/image" Target="../media/image4.png"/><Relationship Id="rId31" Type="http://schemas.openxmlformats.org/officeDocument/2006/relationships/image" Target="../media/image385.png"/><Relationship Id="rId32" Type="http://schemas.openxmlformats.org/officeDocument/2006/relationships/image" Target="../media/image386.png"/><Relationship Id="rId33" Type="http://schemas.openxmlformats.org/officeDocument/2006/relationships/image" Target="../media/image387.png"/><Relationship Id="rId34" Type="http://schemas.openxmlformats.org/officeDocument/2006/relationships/image" Target="../media/image388.png"/><Relationship Id="rId35" Type="http://schemas.openxmlformats.org/officeDocument/2006/relationships/image" Target="../media/image389.png"/><Relationship Id="rId36" Type="http://schemas.openxmlformats.org/officeDocument/2006/relationships/image" Target="../media/image390.png"/><Relationship Id="rId37" Type="http://schemas.openxmlformats.org/officeDocument/2006/relationships/image" Target="../media/image391.png"/><Relationship Id="rId38" Type="http://schemas.openxmlformats.org/officeDocument/2006/relationships/image" Target="../media/image392.png"/><Relationship Id="rId39" Type="http://schemas.openxmlformats.org/officeDocument/2006/relationships/image" Target="../media/image393.png"/><Relationship Id="rId40" Type="http://schemas.openxmlformats.org/officeDocument/2006/relationships/image" Target="../media/image394.png"/><Relationship Id="rId41" Type="http://schemas.openxmlformats.org/officeDocument/2006/relationships/image" Target="../media/image395.png"/><Relationship Id="rId42" Type="http://schemas.openxmlformats.org/officeDocument/2006/relationships/image" Target="../media/image396.png"/><Relationship Id="rId43" Type="http://schemas.openxmlformats.org/officeDocument/2006/relationships/image" Target="../media/image397.png"/><Relationship Id="rId44" Type="http://schemas.openxmlformats.org/officeDocument/2006/relationships/image" Target="../media/image398.png"/><Relationship Id="rId45" Type="http://schemas.openxmlformats.org/officeDocument/2006/relationships/image" Target="../media/image399.png"/><Relationship Id="rId46" Type="http://schemas.openxmlformats.org/officeDocument/2006/relationships/image" Target="../media/image400.png"/></Relationships>
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7.png"/><Relationship Id="rId3" Type="http://schemas.openxmlformats.org/officeDocument/2006/relationships/image" Target="../media/image8.png"/><Relationship Id="rId4" Type="http://schemas.openxmlformats.org/officeDocument/2006/relationships/image" Target="../media/image9.png"/><Relationship Id="rId5" Type="http://schemas.openxmlformats.org/officeDocument/2006/relationships/image" Target="../media/image10.png"/><Relationship Id="rId6" Type="http://schemas.openxmlformats.org/officeDocument/2006/relationships/image" Target="../media/image6.png"/><Relationship Id="rId7" Type="http://schemas.openxmlformats.org/officeDocument/2006/relationships/image" Target="../media/image11.png"/><Relationship Id="rId8" Type="http://schemas.openxmlformats.org/officeDocument/2006/relationships/image" Target="../media/image12.png"/><Relationship Id="rId9" Type="http://schemas.openxmlformats.org/officeDocument/2006/relationships/image" Target="../media/image13.png"/><Relationship Id="rId10" Type="http://schemas.openxmlformats.org/officeDocument/2006/relationships/image" Target="../media/image14.png"/><Relationship Id="rId11" Type="http://schemas.openxmlformats.org/officeDocument/2006/relationships/image" Target="../media/image15.png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6.png"/><Relationship Id="rId3" Type="http://schemas.openxmlformats.org/officeDocument/2006/relationships/image" Target="../media/image17.png"/><Relationship Id="rId4" Type="http://schemas.openxmlformats.org/officeDocument/2006/relationships/image" Target="../media/image18.png"/><Relationship Id="rId5" Type="http://schemas.openxmlformats.org/officeDocument/2006/relationships/image" Target="../media/image19.png"/><Relationship Id="rId6" Type="http://schemas.openxmlformats.org/officeDocument/2006/relationships/image" Target="../media/image20.png"/><Relationship Id="rId7" Type="http://schemas.openxmlformats.org/officeDocument/2006/relationships/image" Target="../media/image21.png"/><Relationship Id="rId8" Type="http://schemas.openxmlformats.org/officeDocument/2006/relationships/image" Target="../media/image22.png"/><Relationship Id="rId9" Type="http://schemas.openxmlformats.org/officeDocument/2006/relationships/image" Target="../media/image23.png"/><Relationship Id="rId10" Type="http://schemas.openxmlformats.org/officeDocument/2006/relationships/image" Target="../media/image24.png"/><Relationship Id="rId11" Type="http://schemas.openxmlformats.org/officeDocument/2006/relationships/image" Target="../media/image25.png"/><Relationship Id="rId12" Type="http://schemas.openxmlformats.org/officeDocument/2006/relationships/image" Target="../media/image26.png"/><Relationship Id="rId13" Type="http://schemas.openxmlformats.org/officeDocument/2006/relationships/image" Target="../media/image27.png"/><Relationship Id="rId14" Type="http://schemas.openxmlformats.org/officeDocument/2006/relationships/image" Target="../media/image28.png"/><Relationship Id="rId15" Type="http://schemas.openxmlformats.org/officeDocument/2006/relationships/image" Target="../media/image29.png"/><Relationship Id="rId16" Type="http://schemas.openxmlformats.org/officeDocument/2006/relationships/image" Target="../media/image30.png"/><Relationship Id="rId17" Type="http://schemas.openxmlformats.org/officeDocument/2006/relationships/image" Target="../media/image31.png"/><Relationship Id="rId18" Type="http://schemas.openxmlformats.org/officeDocument/2006/relationships/image" Target="../media/image32.png"/><Relationship Id="rId19" Type="http://schemas.openxmlformats.org/officeDocument/2006/relationships/image" Target="../media/image33.png"/><Relationship Id="rId20" Type="http://schemas.openxmlformats.org/officeDocument/2006/relationships/image" Target="../media/image34.png"/><Relationship Id="rId21" Type="http://schemas.openxmlformats.org/officeDocument/2006/relationships/image" Target="../media/image35.png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36.png"/><Relationship Id="rId3" Type="http://schemas.openxmlformats.org/officeDocument/2006/relationships/image" Target="../media/image37.png"/><Relationship Id="rId4" Type="http://schemas.openxmlformats.org/officeDocument/2006/relationships/image" Target="../media/image38.png"/><Relationship Id="rId5" Type="http://schemas.openxmlformats.org/officeDocument/2006/relationships/image" Target="../media/image39.png"/><Relationship Id="rId6" Type="http://schemas.openxmlformats.org/officeDocument/2006/relationships/image" Target="../media/image40.png"/><Relationship Id="rId7" Type="http://schemas.openxmlformats.org/officeDocument/2006/relationships/image" Target="../media/image41.png"/><Relationship Id="rId8" Type="http://schemas.openxmlformats.org/officeDocument/2006/relationships/image" Target="../media/image42.png"/><Relationship Id="rId9" Type="http://schemas.openxmlformats.org/officeDocument/2006/relationships/image" Target="../media/image43.png"/><Relationship Id="rId10" Type="http://schemas.openxmlformats.org/officeDocument/2006/relationships/image" Target="../media/image44.png"/><Relationship Id="rId11" Type="http://schemas.openxmlformats.org/officeDocument/2006/relationships/image" Target="../media/image45.png"/><Relationship Id="rId12" Type="http://schemas.openxmlformats.org/officeDocument/2006/relationships/image" Target="../media/image46.png"/><Relationship Id="rId13" Type="http://schemas.openxmlformats.org/officeDocument/2006/relationships/image" Target="../media/image47.png"/><Relationship Id="rId14" Type="http://schemas.openxmlformats.org/officeDocument/2006/relationships/image" Target="../media/image48.png"/><Relationship Id="rId15" Type="http://schemas.openxmlformats.org/officeDocument/2006/relationships/image" Target="../media/image49.png"/><Relationship Id="rId16" Type="http://schemas.openxmlformats.org/officeDocument/2006/relationships/image" Target="../media/image50.png"/><Relationship Id="rId17" Type="http://schemas.openxmlformats.org/officeDocument/2006/relationships/image" Target="../media/image51.png"/><Relationship Id="rId18" Type="http://schemas.openxmlformats.org/officeDocument/2006/relationships/image" Target="../media/image52.png"/><Relationship Id="rId19" Type="http://schemas.openxmlformats.org/officeDocument/2006/relationships/image" Target="../media/image53.png"/><Relationship Id="rId20" Type="http://schemas.openxmlformats.org/officeDocument/2006/relationships/image" Target="../media/image54.png"/><Relationship Id="rId21" Type="http://schemas.openxmlformats.org/officeDocument/2006/relationships/image" Target="../media/image55.png"/><Relationship Id="rId22" Type="http://schemas.openxmlformats.org/officeDocument/2006/relationships/image" Target="../media/image56.png"/><Relationship Id="rId23" Type="http://schemas.openxmlformats.org/officeDocument/2006/relationships/image" Target="../media/image57.png"/><Relationship Id="rId24" Type="http://schemas.openxmlformats.org/officeDocument/2006/relationships/image" Target="../media/image58.png"/><Relationship Id="rId25" Type="http://schemas.openxmlformats.org/officeDocument/2006/relationships/image" Target="../media/image59.png"/><Relationship Id="rId26" Type="http://schemas.openxmlformats.org/officeDocument/2006/relationships/image" Target="../media/image60.png"/><Relationship Id="rId27" Type="http://schemas.openxmlformats.org/officeDocument/2006/relationships/image" Target="../media/image61.png"/><Relationship Id="rId28" Type="http://schemas.openxmlformats.org/officeDocument/2006/relationships/image" Target="../media/image62.png"/><Relationship Id="rId29" Type="http://schemas.openxmlformats.org/officeDocument/2006/relationships/image" Target="../media/image63.png"/><Relationship Id="rId30" Type="http://schemas.openxmlformats.org/officeDocument/2006/relationships/image" Target="../media/image64.png"/><Relationship Id="rId31" Type="http://schemas.openxmlformats.org/officeDocument/2006/relationships/image" Target="../media/image65.png"/><Relationship Id="rId32" Type="http://schemas.openxmlformats.org/officeDocument/2006/relationships/image" Target="../media/image66.png"/><Relationship Id="rId33" Type="http://schemas.openxmlformats.org/officeDocument/2006/relationships/image" Target="../media/image67.png"/><Relationship Id="rId34" Type="http://schemas.openxmlformats.org/officeDocument/2006/relationships/image" Target="../media/image68.png"/><Relationship Id="rId35" Type="http://schemas.openxmlformats.org/officeDocument/2006/relationships/image" Target="../media/image69.png"/><Relationship Id="rId36" Type="http://schemas.openxmlformats.org/officeDocument/2006/relationships/image" Target="../media/image70.png"/><Relationship Id="rId37" Type="http://schemas.openxmlformats.org/officeDocument/2006/relationships/image" Target="../media/image71.png"/><Relationship Id="rId38" Type="http://schemas.openxmlformats.org/officeDocument/2006/relationships/image" Target="../media/image72.png"/><Relationship Id="rId39" Type="http://schemas.openxmlformats.org/officeDocument/2006/relationships/image" Target="../media/image73.png"/><Relationship Id="rId40" Type="http://schemas.openxmlformats.org/officeDocument/2006/relationships/image" Target="../media/image74.png"/><Relationship Id="rId41" Type="http://schemas.openxmlformats.org/officeDocument/2006/relationships/image" Target="../media/image75.png"/><Relationship Id="rId42" Type="http://schemas.openxmlformats.org/officeDocument/2006/relationships/image" Target="../media/image76.png"/><Relationship Id="rId43" Type="http://schemas.openxmlformats.org/officeDocument/2006/relationships/image" Target="../media/image77.png"/><Relationship Id="rId44" Type="http://schemas.openxmlformats.org/officeDocument/2006/relationships/image" Target="../media/image78.png"/><Relationship Id="rId45" Type="http://schemas.openxmlformats.org/officeDocument/2006/relationships/image" Target="../media/image79.png"/><Relationship Id="rId46" Type="http://schemas.openxmlformats.org/officeDocument/2006/relationships/image" Target="../media/image80.png"/><Relationship Id="rId47" Type="http://schemas.openxmlformats.org/officeDocument/2006/relationships/image" Target="../media/image81.png"/><Relationship Id="rId48" Type="http://schemas.openxmlformats.org/officeDocument/2006/relationships/image" Target="../media/image82.png"/><Relationship Id="rId49" Type="http://schemas.openxmlformats.org/officeDocument/2006/relationships/image" Target="../media/image83.png"/><Relationship Id="rId50" Type="http://schemas.openxmlformats.org/officeDocument/2006/relationships/image" Target="../media/image84.png"/><Relationship Id="rId51" Type="http://schemas.openxmlformats.org/officeDocument/2006/relationships/image" Target="../media/image85.png"/><Relationship Id="rId52" Type="http://schemas.openxmlformats.org/officeDocument/2006/relationships/image" Target="../media/image86.png"/><Relationship Id="rId53" Type="http://schemas.openxmlformats.org/officeDocument/2006/relationships/image" Target="../media/image87.png"/><Relationship Id="rId54" Type="http://schemas.openxmlformats.org/officeDocument/2006/relationships/image" Target="../media/image88.png"/><Relationship Id="rId55" Type="http://schemas.openxmlformats.org/officeDocument/2006/relationships/image" Target="../media/image89.png"/><Relationship Id="rId56" Type="http://schemas.openxmlformats.org/officeDocument/2006/relationships/image" Target="../media/image90.png"/><Relationship Id="rId57" Type="http://schemas.openxmlformats.org/officeDocument/2006/relationships/image" Target="../media/image91.png"/><Relationship Id="rId58" Type="http://schemas.openxmlformats.org/officeDocument/2006/relationships/image" Target="../media/image92.png"/><Relationship Id="rId59" Type="http://schemas.openxmlformats.org/officeDocument/2006/relationships/image" Target="../media/image93.png"/><Relationship Id="rId60" Type="http://schemas.openxmlformats.org/officeDocument/2006/relationships/image" Target="../media/image94.png"/><Relationship Id="rId61" Type="http://schemas.openxmlformats.org/officeDocument/2006/relationships/image" Target="../media/image95.png"/><Relationship Id="rId62" Type="http://schemas.openxmlformats.org/officeDocument/2006/relationships/image" Target="../media/image96.png"/><Relationship Id="rId63" Type="http://schemas.openxmlformats.org/officeDocument/2006/relationships/image" Target="../media/image97.png"/><Relationship Id="rId64" Type="http://schemas.openxmlformats.org/officeDocument/2006/relationships/image" Target="../media/image98.png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57.png"/><Relationship Id="rId3" Type="http://schemas.openxmlformats.org/officeDocument/2006/relationships/image" Target="../media/image58.png"/><Relationship Id="rId4" Type="http://schemas.openxmlformats.org/officeDocument/2006/relationships/image" Target="../media/image59.png"/><Relationship Id="rId5" Type="http://schemas.openxmlformats.org/officeDocument/2006/relationships/image" Target="../media/image99.png"/><Relationship Id="rId6" Type="http://schemas.openxmlformats.org/officeDocument/2006/relationships/image" Target="../media/image62.png"/><Relationship Id="rId7" Type="http://schemas.openxmlformats.org/officeDocument/2006/relationships/image" Target="../media/image100.png"/><Relationship Id="rId8" Type="http://schemas.openxmlformats.org/officeDocument/2006/relationships/image" Target="../media/image101.png"/><Relationship Id="rId9" Type="http://schemas.openxmlformats.org/officeDocument/2006/relationships/image" Target="../media/image102.png"/><Relationship Id="rId10" Type="http://schemas.openxmlformats.org/officeDocument/2006/relationships/image" Target="../media/image103.png"/><Relationship Id="rId11" Type="http://schemas.openxmlformats.org/officeDocument/2006/relationships/image" Target="../media/image104.png"/><Relationship Id="rId12" Type="http://schemas.openxmlformats.org/officeDocument/2006/relationships/image" Target="../media/image105.png"/><Relationship Id="rId13" Type="http://schemas.openxmlformats.org/officeDocument/2006/relationships/image" Target="../media/image106.png"/><Relationship Id="rId14" Type="http://schemas.openxmlformats.org/officeDocument/2006/relationships/image" Target="../media/image107.png"/><Relationship Id="rId15" Type="http://schemas.openxmlformats.org/officeDocument/2006/relationships/image" Target="../media/image108.png"/><Relationship Id="rId16" Type="http://schemas.openxmlformats.org/officeDocument/2006/relationships/image" Target="../media/image109.png"/><Relationship Id="rId17" Type="http://schemas.openxmlformats.org/officeDocument/2006/relationships/image" Target="../media/image110.png"/><Relationship Id="rId18" Type="http://schemas.openxmlformats.org/officeDocument/2006/relationships/image" Target="../media/image111.png"/><Relationship Id="rId19" Type="http://schemas.openxmlformats.org/officeDocument/2006/relationships/image" Target="../media/image112.png"/><Relationship Id="rId20" Type="http://schemas.openxmlformats.org/officeDocument/2006/relationships/image" Target="../media/image113.png"/><Relationship Id="rId21" Type="http://schemas.openxmlformats.org/officeDocument/2006/relationships/image" Target="../media/image114.png"/><Relationship Id="rId22" Type="http://schemas.openxmlformats.org/officeDocument/2006/relationships/image" Target="../media/image115.png"/><Relationship Id="rId23" Type="http://schemas.openxmlformats.org/officeDocument/2006/relationships/image" Target="../media/image116.png"/><Relationship Id="rId24" Type="http://schemas.openxmlformats.org/officeDocument/2006/relationships/image" Target="../media/image117.png"/><Relationship Id="rId25" Type="http://schemas.openxmlformats.org/officeDocument/2006/relationships/image" Target="../media/image118.png"/><Relationship Id="rId26" Type="http://schemas.openxmlformats.org/officeDocument/2006/relationships/image" Target="../media/image119.png"/><Relationship Id="rId27" Type="http://schemas.openxmlformats.org/officeDocument/2006/relationships/image" Target="../media/image120.png"/><Relationship Id="rId28" Type="http://schemas.openxmlformats.org/officeDocument/2006/relationships/image" Target="../media/image121.png"/><Relationship Id="rId29" Type="http://schemas.openxmlformats.org/officeDocument/2006/relationships/image" Target="../media/image122.png"/><Relationship Id="rId30" Type="http://schemas.openxmlformats.org/officeDocument/2006/relationships/image" Target="../media/image123.png"/><Relationship Id="rId31" Type="http://schemas.openxmlformats.org/officeDocument/2006/relationships/image" Target="../media/image124.png"/><Relationship Id="rId32" Type="http://schemas.openxmlformats.org/officeDocument/2006/relationships/image" Target="../media/image125.png"/><Relationship Id="rId33" Type="http://schemas.openxmlformats.org/officeDocument/2006/relationships/image" Target="../media/image126.png"/><Relationship Id="rId34" Type="http://schemas.openxmlformats.org/officeDocument/2006/relationships/image" Target="../media/image127.png"/><Relationship Id="rId35" Type="http://schemas.openxmlformats.org/officeDocument/2006/relationships/image" Target="../media/image128.png"/><Relationship Id="rId36" Type="http://schemas.openxmlformats.org/officeDocument/2006/relationships/image" Target="../media/image129.png"/><Relationship Id="rId37" Type="http://schemas.openxmlformats.org/officeDocument/2006/relationships/image" Target="../media/image130.png"/><Relationship Id="rId38" Type="http://schemas.openxmlformats.org/officeDocument/2006/relationships/image" Target="../media/image131.png"/><Relationship Id="rId39" Type="http://schemas.openxmlformats.org/officeDocument/2006/relationships/image" Target="../media/image132.png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33.png"/><Relationship Id="rId3" Type="http://schemas.openxmlformats.org/officeDocument/2006/relationships/image" Target="../media/image134.png"/><Relationship Id="rId4" Type="http://schemas.openxmlformats.org/officeDocument/2006/relationships/image" Target="../media/image135.png"/><Relationship Id="rId5" Type="http://schemas.openxmlformats.org/officeDocument/2006/relationships/image" Target="../media/image136.png"/><Relationship Id="rId6" Type="http://schemas.openxmlformats.org/officeDocument/2006/relationships/image" Target="../media/image137.png"/><Relationship Id="rId7" Type="http://schemas.openxmlformats.org/officeDocument/2006/relationships/image" Target="../media/image138.png"/><Relationship Id="rId8" Type="http://schemas.openxmlformats.org/officeDocument/2006/relationships/image" Target="../media/image139.png"/><Relationship Id="rId9" Type="http://schemas.openxmlformats.org/officeDocument/2006/relationships/image" Target="../media/image2.png"/><Relationship Id="rId10" Type="http://schemas.openxmlformats.org/officeDocument/2006/relationships/image" Target="../media/image140.png"/><Relationship Id="rId11" Type="http://schemas.openxmlformats.org/officeDocument/2006/relationships/image" Target="../media/image141.png"/><Relationship Id="rId12" Type="http://schemas.openxmlformats.org/officeDocument/2006/relationships/image" Target="../media/image142.png"/><Relationship Id="rId13" Type="http://schemas.openxmlformats.org/officeDocument/2006/relationships/image" Target="../media/image143.png"/><Relationship Id="rId14" Type="http://schemas.openxmlformats.org/officeDocument/2006/relationships/image" Target="../media/image144.png"/><Relationship Id="rId15" Type="http://schemas.openxmlformats.org/officeDocument/2006/relationships/image" Target="../media/image145.png"/><Relationship Id="rId16" Type="http://schemas.openxmlformats.org/officeDocument/2006/relationships/image" Target="../media/image146.png"/><Relationship Id="rId17" Type="http://schemas.openxmlformats.org/officeDocument/2006/relationships/image" Target="../media/image147.png"/><Relationship Id="rId18" Type="http://schemas.openxmlformats.org/officeDocument/2006/relationships/image" Target="../media/image148.png"/><Relationship Id="rId19" Type="http://schemas.openxmlformats.org/officeDocument/2006/relationships/image" Target="../media/image149.png"/><Relationship Id="rId20" Type="http://schemas.openxmlformats.org/officeDocument/2006/relationships/image" Target="../media/image150.png"/><Relationship Id="rId21" Type="http://schemas.openxmlformats.org/officeDocument/2006/relationships/image" Target="../media/image151.png"/><Relationship Id="rId22" Type="http://schemas.openxmlformats.org/officeDocument/2006/relationships/image" Target="../media/image152.png"/><Relationship Id="rId23" Type="http://schemas.openxmlformats.org/officeDocument/2006/relationships/image" Target="../media/image153.png"/><Relationship Id="rId24" Type="http://schemas.openxmlformats.org/officeDocument/2006/relationships/image" Target="../media/image154.png"/><Relationship Id="rId25" Type="http://schemas.openxmlformats.org/officeDocument/2006/relationships/image" Target="../media/image155.png"/><Relationship Id="rId26" Type="http://schemas.openxmlformats.org/officeDocument/2006/relationships/image" Target="../media/image156.png"/><Relationship Id="rId27" Type="http://schemas.openxmlformats.org/officeDocument/2006/relationships/image" Target="../media/image157.png"/><Relationship Id="rId28" Type="http://schemas.openxmlformats.org/officeDocument/2006/relationships/image" Target="../media/image158.png"/><Relationship Id="rId29" Type="http://schemas.openxmlformats.org/officeDocument/2006/relationships/image" Target="../media/image159.png"/><Relationship Id="rId30" Type="http://schemas.openxmlformats.org/officeDocument/2006/relationships/image" Target="../media/image160.png"/><Relationship Id="rId31" Type="http://schemas.openxmlformats.org/officeDocument/2006/relationships/image" Target="../media/image161.png"/><Relationship Id="rId32" Type="http://schemas.openxmlformats.org/officeDocument/2006/relationships/image" Target="../media/image162.png"/><Relationship Id="rId33" Type="http://schemas.openxmlformats.org/officeDocument/2006/relationships/image" Target="../media/image163.png"/><Relationship Id="rId34" Type="http://schemas.openxmlformats.org/officeDocument/2006/relationships/image" Target="../media/image164.png"/><Relationship Id="rId35" Type="http://schemas.openxmlformats.org/officeDocument/2006/relationships/image" Target="../media/image165.png"/><Relationship Id="rId36" Type="http://schemas.openxmlformats.org/officeDocument/2006/relationships/image" Target="../media/image166.png"/><Relationship Id="rId37" Type="http://schemas.openxmlformats.org/officeDocument/2006/relationships/image" Target="../media/image167.png"/><Relationship Id="rId38" Type="http://schemas.openxmlformats.org/officeDocument/2006/relationships/image" Target="../media/image168.png"/><Relationship Id="rId39" Type="http://schemas.openxmlformats.org/officeDocument/2006/relationships/image" Target="../media/image169.png"/><Relationship Id="rId40" Type="http://schemas.openxmlformats.org/officeDocument/2006/relationships/image" Target="../media/image170.png"/><Relationship Id="rId41" Type="http://schemas.openxmlformats.org/officeDocument/2006/relationships/image" Target="../media/image171.png"/><Relationship Id="rId42" Type="http://schemas.openxmlformats.org/officeDocument/2006/relationships/image" Target="../media/image172.png"/><Relationship Id="rId43" Type="http://schemas.openxmlformats.org/officeDocument/2006/relationships/image" Target="../media/image173.png"/><Relationship Id="rId44" Type="http://schemas.openxmlformats.org/officeDocument/2006/relationships/image" Target="../media/image174.png"/><Relationship Id="rId45" Type="http://schemas.openxmlformats.org/officeDocument/2006/relationships/image" Target="../media/image175.png"/><Relationship Id="rId46" Type="http://schemas.openxmlformats.org/officeDocument/2006/relationships/image" Target="../media/image176.png"/><Relationship Id="rId47" Type="http://schemas.openxmlformats.org/officeDocument/2006/relationships/image" Target="../media/image177.png"/><Relationship Id="rId48" Type="http://schemas.openxmlformats.org/officeDocument/2006/relationships/image" Target="../media/image178.png"/><Relationship Id="rId49" Type="http://schemas.openxmlformats.org/officeDocument/2006/relationships/image" Target="../media/image179.png"/><Relationship Id="rId50" Type="http://schemas.openxmlformats.org/officeDocument/2006/relationships/image" Target="../media/image180.png"/><Relationship Id="rId51" Type="http://schemas.openxmlformats.org/officeDocument/2006/relationships/image" Target="../media/image181.png"/><Relationship Id="rId52" Type="http://schemas.openxmlformats.org/officeDocument/2006/relationships/image" Target="../media/image182.png"/><Relationship Id="rId53" Type="http://schemas.openxmlformats.org/officeDocument/2006/relationships/image" Target="../media/image183.png"/><Relationship Id="rId54" Type="http://schemas.openxmlformats.org/officeDocument/2006/relationships/image" Target="../media/image184.png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85.png"/><Relationship Id="rId3" Type="http://schemas.openxmlformats.org/officeDocument/2006/relationships/image" Target="../media/image186.png"/><Relationship Id="rId4" Type="http://schemas.openxmlformats.org/officeDocument/2006/relationships/image" Target="../media/image187.png"/><Relationship Id="rId5" Type="http://schemas.openxmlformats.org/officeDocument/2006/relationships/image" Target="../media/image188.png"/><Relationship Id="rId6" Type="http://schemas.openxmlformats.org/officeDocument/2006/relationships/image" Target="../media/image189.png"/><Relationship Id="rId7" Type="http://schemas.openxmlformats.org/officeDocument/2006/relationships/image" Target="../media/image190.png"/><Relationship Id="rId8" Type="http://schemas.openxmlformats.org/officeDocument/2006/relationships/image" Target="../media/image191.png"/><Relationship Id="rId9" Type="http://schemas.openxmlformats.org/officeDocument/2006/relationships/image" Target="../media/image192.png"/><Relationship Id="rId10" Type="http://schemas.openxmlformats.org/officeDocument/2006/relationships/image" Target="../media/image193.png"/><Relationship Id="rId11" Type="http://schemas.openxmlformats.org/officeDocument/2006/relationships/image" Target="../media/image194.png"/><Relationship Id="rId12" Type="http://schemas.openxmlformats.org/officeDocument/2006/relationships/image" Target="../media/image195.png"/><Relationship Id="rId13" Type="http://schemas.openxmlformats.org/officeDocument/2006/relationships/image" Target="../media/image196.png"/><Relationship Id="rId14" Type="http://schemas.openxmlformats.org/officeDocument/2006/relationships/image" Target="../media/image197.png"/><Relationship Id="rId15" Type="http://schemas.openxmlformats.org/officeDocument/2006/relationships/image" Target="../media/image198.png"/><Relationship Id="rId16" Type="http://schemas.openxmlformats.org/officeDocument/2006/relationships/image" Target="../media/image199.png"/><Relationship Id="rId17" Type="http://schemas.openxmlformats.org/officeDocument/2006/relationships/image" Target="../media/image200.png"/><Relationship Id="rId18" Type="http://schemas.openxmlformats.org/officeDocument/2006/relationships/image" Target="../media/image201.png"/><Relationship Id="rId19" Type="http://schemas.openxmlformats.org/officeDocument/2006/relationships/image" Target="../media/image202.png"/><Relationship Id="rId20" Type="http://schemas.openxmlformats.org/officeDocument/2006/relationships/image" Target="../media/image203.png"/><Relationship Id="rId21" Type="http://schemas.openxmlformats.org/officeDocument/2006/relationships/image" Target="../media/image66.png"/><Relationship Id="rId22" Type="http://schemas.openxmlformats.org/officeDocument/2006/relationships/image" Target="../media/image204.png"/><Relationship Id="rId23" Type="http://schemas.openxmlformats.org/officeDocument/2006/relationships/image" Target="../media/image205.png"/><Relationship Id="rId24" Type="http://schemas.openxmlformats.org/officeDocument/2006/relationships/image" Target="../media/image206.png"/><Relationship Id="rId25" Type="http://schemas.openxmlformats.org/officeDocument/2006/relationships/image" Target="../media/image207.png"/><Relationship Id="rId26" Type="http://schemas.openxmlformats.org/officeDocument/2006/relationships/image" Target="../media/image208.png"/><Relationship Id="rId27" Type="http://schemas.openxmlformats.org/officeDocument/2006/relationships/image" Target="../media/image209.png"/><Relationship Id="rId28" Type="http://schemas.openxmlformats.org/officeDocument/2006/relationships/image" Target="../media/image210.png"/><Relationship Id="rId29" Type="http://schemas.openxmlformats.org/officeDocument/2006/relationships/image" Target="../media/image211.png"/><Relationship Id="rId30" Type="http://schemas.openxmlformats.org/officeDocument/2006/relationships/image" Target="../media/image212.png"/><Relationship Id="rId31" Type="http://schemas.openxmlformats.org/officeDocument/2006/relationships/image" Target="../media/image213.png"/><Relationship Id="rId32" Type="http://schemas.openxmlformats.org/officeDocument/2006/relationships/image" Target="../media/image214.png"/><Relationship Id="rId33" Type="http://schemas.openxmlformats.org/officeDocument/2006/relationships/image" Target="../media/image215.png"/><Relationship Id="rId34" Type="http://schemas.openxmlformats.org/officeDocument/2006/relationships/image" Target="../media/image216.png"/><Relationship Id="rId35" Type="http://schemas.openxmlformats.org/officeDocument/2006/relationships/image" Target="../media/image217.png"/><Relationship Id="rId36" Type="http://schemas.openxmlformats.org/officeDocument/2006/relationships/image" Target="../media/image218.png"/><Relationship Id="rId37" Type="http://schemas.openxmlformats.org/officeDocument/2006/relationships/image" Target="../media/image219.png"/><Relationship Id="rId38" Type="http://schemas.openxmlformats.org/officeDocument/2006/relationships/image" Target="../media/image220.png"/><Relationship Id="rId39" Type="http://schemas.openxmlformats.org/officeDocument/2006/relationships/image" Target="../media/image221.png"/><Relationship Id="rId40" Type="http://schemas.openxmlformats.org/officeDocument/2006/relationships/image" Target="../media/image222.png"/><Relationship Id="rId41" Type="http://schemas.openxmlformats.org/officeDocument/2006/relationships/image" Target="../media/image20.png"/><Relationship Id="rId42" Type="http://schemas.openxmlformats.org/officeDocument/2006/relationships/image" Target="../media/image223.png"/><Relationship Id="rId43" Type="http://schemas.openxmlformats.org/officeDocument/2006/relationships/image" Target="../media/image224.png"/><Relationship Id="rId44" Type="http://schemas.openxmlformats.org/officeDocument/2006/relationships/image" Target="../media/image225.png"/><Relationship Id="rId45" Type="http://schemas.openxmlformats.org/officeDocument/2006/relationships/image" Target="../media/image226.pn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88620" y="9763962"/>
            <a:ext cx="689610" cy="0"/>
          </a:xfrm>
          <a:custGeom>
            <a:avLst/>
            <a:gdLst/>
            <a:ahLst/>
            <a:cxnLst/>
            <a:rect l="l" t="t" r="r" b="b"/>
            <a:pathLst>
              <a:path w="689610" h="0">
                <a:moveTo>
                  <a:pt x="0" y="0"/>
                </a:moveTo>
                <a:lnTo>
                  <a:pt x="689152" y="0"/>
                </a:lnTo>
              </a:path>
            </a:pathLst>
          </a:custGeom>
          <a:ln w="27431">
            <a:solidFill>
              <a:srgbClr val="80808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1105204" y="9763962"/>
            <a:ext cx="6068695" cy="0"/>
          </a:xfrm>
          <a:custGeom>
            <a:avLst/>
            <a:gdLst/>
            <a:ahLst/>
            <a:cxnLst/>
            <a:rect l="l" t="t" r="r" b="b"/>
            <a:pathLst>
              <a:path w="6068695" h="0">
                <a:moveTo>
                  <a:pt x="0" y="0"/>
                </a:moveTo>
                <a:lnTo>
                  <a:pt x="6068314" y="0"/>
                </a:lnTo>
              </a:path>
            </a:pathLst>
          </a:custGeom>
          <a:ln w="27431">
            <a:solidFill>
              <a:srgbClr val="80808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1091488" y="9750246"/>
            <a:ext cx="0" cy="276225"/>
          </a:xfrm>
          <a:custGeom>
            <a:avLst/>
            <a:gdLst/>
            <a:ahLst/>
            <a:cxnLst/>
            <a:rect l="l" t="t" r="r" b="b"/>
            <a:pathLst>
              <a:path w="0" h="276225">
                <a:moveTo>
                  <a:pt x="0" y="0"/>
                </a:moveTo>
                <a:lnTo>
                  <a:pt x="0" y="276148"/>
                </a:lnTo>
              </a:path>
            </a:pathLst>
          </a:custGeom>
          <a:ln w="27431">
            <a:solidFill>
              <a:srgbClr val="80808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427736" y="368139"/>
            <a:ext cx="6709409" cy="3718560"/>
          </a:xfrm>
          <a:prstGeom prst="rect">
            <a:avLst/>
          </a:prstGeom>
        </p:spPr>
        <p:txBody>
          <a:bodyPr wrap="square" lIns="0" tIns="7175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565"/>
              </a:spcBef>
              <a:tabLst>
                <a:tab pos="434975" algn="l"/>
                <a:tab pos="6696075" algn="l"/>
              </a:tabLst>
            </a:pPr>
            <a:r>
              <a:rPr dirty="0" u="sng" sz="1600" spc="-5">
                <a:uFill>
                  <a:solidFill>
                    <a:srgbClr val="612322"/>
                  </a:solidFill>
                </a:uFill>
                <a:latin typeface="Cambria"/>
                <a:cs typeface="Cambria"/>
              </a:rPr>
              <a:t> </a:t>
            </a:r>
            <a:r>
              <a:rPr dirty="0" u="sng" sz="1600" spc="-5">
                <a:uFill>
                  <a:solidFill>
                    <a:srgbClr val="612322"/>
                  </a:solidFill>
                </a:uFill>
                <a:latin typeface="Cambria"/>
                <a:cs typeface="Cambria"/>
              </a:rPr>
              <a:t>	</a:t>
            </a:r>
            <a:r>
              <a:rPr dirty="0" u="sng" sz="1600" spc="-5">
                <a:uFill>
                  <a:solidFill>
                    <a:srgbClr val="612322"/>
                  </a:solidFill>
                </a:uFill>
                <a:latin typeface="Cambria"/>
                <a:cs typeface="Cambria"/>
              </a:rPr>
              <a:t>THEORY OF STRUCTURES -------------------- DR. WISSAM D.</a:t>
            </a:r>
            <a:r>
              <a:rPr dirty="0" u="sng" sz="1600" spc="80">
                <a:uFill>
                  <a:solidFill>
                    <a:srgbClr val="612322"/>
                  </a:solidFill>
                </a:uFill>
                <a:latin typeface="Cambria"/>
                <a:cs typeface="Cambria"/>
              </a:rPr>
              <a:t> </a:t>
            </a:r>
            <a:r>
              <a:rPr dirty="0" u="sng" sz="1600" spc="-5">
                <a:uFill>
                  <a:solidFill>
                    <a:srgbClr val="612322"/>
                  </a:solidFill>
                </a:uFill>
                <a:latin typeface="Cambria"/>
                <a:cs typeface="Cambria"/>
              </a:rPr>
              <a:t>SALMAN	</a:t>
            </a:r>
            <a:endParaRPr sz="1600">
              <a:latin typeface="Cambria"/>
              <a:cs typeface="Cambria"/>
            </a:endParaRPr>
          </a:p>
          <a:p>
            <a:pPr marL="1667510">
              <a:lnSpc>
                <a:spcPct val="100000"/>
              </a:lnSpc>
              <a:spcBef>
                <a:spcPts val="415"/>
              </a:spcBef>
            </a:pPr>
            <a:r>
              <a:rPr dirty="0" u="heavy" sz="1400" spc="-5">
                <a:uFill>
                  <a:solidFill>
                    <a:srgbClr val="000000"/>
                  </a:solidFill>
                </a:uFill>
                <a:latin typeface="Copperplate Gothic Bold"/>
                <a:cs typeface="Copperplate Gothic Bold"/>
              </a:rPr>
              <a:t>Deflections using </a:t>
            </a:r>
            <a:r>
              <a:rPr dirty="0" u="heavy" sz="1400">
                <a:uFill>
                  <a:solidFill>
                    <a:srgbClr val="000000"/>
                  </a:solidFill>
                </a:uFill>
                <a:latin typeface="Copperplate Gothic Bold"/>
                <a:cs typeface="Copperplate Gothic Bold"/>
              </a:rPr>
              <a:t>energy</a:t>
            </a:r>
            <a:r>
              <a:rPr dirty="0" u="heavy" sz="1400" spc="-15">
                <a:uFill>
                  <a:solidFill>
                    <a:srgbClr val="000000"/>
                  </a:solidFill>
                </a:uFill>
                <a:latin typeface="Copperplate Gothic Bold"/>
                <a:cs typeface="Copperplate Gothic Bold"/>
              </a:rPr>
              <a:t> </a:t>
            </a:r>
            <a:r>
              <a:rPr dirty="0" u="heavy" sz="1400" spc="-5">
                <a:uFill>
                  <a:solidFill>
                    <a:srgbClr val="000000"/>
                  </a:solidFill>
                </a:uFill>
                <a:latin typeface="Copperplate Gothic Bold"/>
                <a:cs typeface="Copperplate Gothic Bold"/>
              </a:rPr>
              <a:t>method</a:t>
            </a:r>
            <a:endParaRPr sz="1400">
              <a:latin typeface="Copperplate Gothic Bold"/>
              <a:cs typeface="Copperplate Gothic Bold"/>
            </a:endParaRPr>
          </a:p>
          <a:p>
            <a:pPr algn="just" marL="29209" marR="28575" indent="38100">
              <a:lnSpc>
                <a:spcPct val="117100"/>
              </a:lnSpc>
              <a:spcBef>
                <a:spcPts val="925"/>
              </a:spcBef>
            </a:pPr>
            <a:r>
              <a:rPr dirty="0" sz="1400">
                <a:latin typeface="Candara"/>
                <a:cs typeface="Candara"/>
              </a:rPr>
              <a:t>The </a:t>
            </a:r>
            <a:r>
              <a:rPr dirty="0" sz="1400" spc="-5">
                <a:latin typeface="Candara"/>
                <a:cs typeface="Candara"/>
              </a:rPr>
              <a:t>work done </a:t>
            </a:r>
            <a:r>
              <a:rPr dirty="0" sz="1400">
                <a:latin typeface="Candara"/>
                <a:cs typeface="Candara"/>
              </a:rPr>
              <a:t>by </a:t>
            </a:r>
            <a:r>
              <a:rPr dirty="0" sz="1400" spc="-10">
                <a:latin typeface="Candara"/>
                <a:cs typeface="Candara"/>
              </a:rPr>
              <a:t>all </a:t>
            </a:r>
            <a:r>
              <a:rPr dirty="0" sz="1400" spc="-5">
                <a:latin typeface="Candara"/>
                <a:cs typeface="Candara"/>
              </a:rPr>
              <a:t>external </a:t>
            </a:r>
            <a:r>
              <a:rPr dirty="0" sz="1400">
                <a:latin typeface="Candara"/>
                <a:cs typeface="Candara"/>
              </a:rPr>
              <a:t>forces </a:t>
            </a:r>
            <a:r>
              <a:rPr dirty="0" sz="1400" spc="-5">
                <a:latin typeface="Candara"/>
                <a:cs typeface="Candara"/>
              </a:rPr>
              <a:t>acting on </a:t>
            </a:r>
            <a:r>
              <a:rPr dirty="0" sz="1400">
                <a:latin typeface="Candara"/>
                <a:cs typeface="Candara"/>
              </a:rPr>
              <a:t>a </a:t>
            </a:r>
            <a:r>
              <a:rPr dirty="0" sz="1400" spc="-5">
                <a:latin typeface="Candara"/>
                <a:cs typeface="Candara"/>
              </a:rPr>
              <a:t>structure, Ue, is transformed </a:t>
            </a:r>
            <a:r>
              <a:rPr dirty="0" sz="1400">
                <a:latin typeface="Candara"/>
                <a:cs typeface="Candara"/>
              </a:rPr>
              <a:t>to </a:t>
            </a:r>
            <a:r>
              <a:rPr dirty="0" sz="1400" spc="-5">
                <a:latin typeface="Candara"/>
                <a:cs typeface="Candara"/>
              </a:rPr>
              <a:t>internal  work or strain energy,Ui, if the </a:t>
            </a:r>
            <a:r>
              <a:rPr dirty="0" sz="1400">
                <a:latin typeface="Candara"/>
                <a:cs typeface="Candara"/>
              </a:rPr>
              <a:t>material's </a:t>
            </a:r>
            <a:r>
              <a:rPr dirty="0" sz="1400" spc="-5">
                <a:latin typeface="Candara"/>
                <a:cs typeface="Candara"/>
              </a:rPr>
              <a:t>elastic limit is </a:t>
            </a:r>
            <a:r>
              <a:rPr dirty="0" sz="1400">
                <a:latin typeface="Candara"/>
                <a:cs typeface="Candara"/>
              </a:rPr>
              <a:t>not </a:t>
            </a:r>
            <a:r>
              <a:rPr dirty="0" sz="1400" spc="-5">
                <a:latin typeface="Candara"/>
                <a:cs typeface="Candara"/>
              </a:rPr>
              <a:t>exceeded, the elastic strain  energy will return </a:t>
            </a:r>
            <a:r>
              <a:rPr dirty="0" sz="1400">
                <a:latin typeface="Candara"/>
                <a:cs typeface="Candara"/>
              </a:rPr>
              <a:t>the structure to </a:t>
            </a:r>
            <a:r>
              <a:rPr dirty="0" sz="1400" spc="-5">
                <a:latin typeface="Candara"/>
                <a:cs typeface="Candara"/>
              </a:rPr>
              <a:t>its undeformed state when the loads </a:t>
            </a:r>
            <a:r>
              <a:rPr dirty="0" sz="1400">
                <a:latin typeface="Candara"/>
                <a:cs typeface="Candara"/>
              </a:rPr>
              <a:t>are</a:t>
            </a:r>
            <a:r>
              <a:rPr dirty="0" sz="1400" spc="5">
                <a:latin typeface="Candara"/>
                <a:cs typeface="Candara"/>
              </a:rPr>
              <a:t> </a:t>
            </a:r>
            <a:r>
              <a:rPr dirty="0" sz="1400" spc="-5">
                <a:latin typeface="Candara"/>
                <a:cs typeface="Candara"/>
              </a:rPr>
              <a:t>removed.</a:t>
            </a:r>
            <a:endParaRPr sz="1400">
              <a:latin typeface="Candara"/>
              <a:cs typeface="Candara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100">
              <a:latin typeface="Times New Roman"/>
              <a:cs typeface="Times New Roman"/>
            </a:endParaRPr>
          </a:p>
          <a:p>
            <a:pPr marL="29209">
              <a:lnSpc>
                <a:spcPct val="100000"/>
              </a:lnSpc>
            </a:pPr>
            <a:r>
              <a:rPr dirty="0" sz="1400">
                <a:latin typeface="Candara"/>
                <a:cs typeface="Candara"/>
              </a:rPr>
              <a:t>Ue=Ui</a:t>
            </a:r>
            <a:endParaRPr sz="1400">
              <a:latin typeface="Candara"/>
              <a:cs typeface="Candara"/>
            </a:endParaRPr>
          </a:p>
          <a:p>
            <a:pPr>
              <a:lnSpc>
                <a:spcPct val="100000"/>
              </a:lnSpc>
            </a:pP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2000">
              <a:latin typeface="Times New Roman"/>
              <a:cs typeface="Times New Roman"/>
            </a:endParaRPr>
          </a:p>
          <a:p>
            <a:pPr algn="just" marL="29209" marR="23495">
              <a:lnSpc>
                <a:spcPct val="117100"/>
              </a:lnSpc>
            </a:pPr>
            <a:r>
              <a:rPr dirty="0" u="sng" sz="1400" spc="-5">
                <a:uFill>
                  <a:solidFill>
                    <a:srgbClr val="000000"/>
                  </a:solidFill>
                </a:uFill>
                <a:latin typeface="Candara"/>
                <a:cs typeface="Candara"/>
              </a:rPr>
              <a:t>External work</a:t>
            </a:r>
            <a:r>
              <a:rPr dirty="0" sz="1400" spc="-5">
                <a:latin typeface="Candara"/>
                <a:cs typeface="Candara"/>
              </a:rPr>
              <a:t>: represents the area of </a:t>
            </a:r>
            <a:r>
              <a:rPr dirty="0" sz="1400">
                <a:latin typeface="Candara"/>
                <a:cs typeface="Candara"/>
              </a:rPr>
              <a:t>the </a:t>
            </a:r>
            <a:r>
              <a:rPr dirty="0" sz="1400" spc="-5">
                <a:latin typeface="Candara"/>
                <a:cs typeface="Candara"/>
              </a:rPr>
              <a:t>loads(force,moment)-deformation(deflection,  rotation) diagrams.</a:t>
            </a:r>
            <a:endParaRPr sz="1400">
              <a:latin typeface="Candara"/>
              <a:cs typeface="Candara"/>
            </a:endParaRPr>
          </a:p>
          <a:p>
            <a:pPr algn="just" marL="29209" marR="23495">
              <a:lnSpc>
                <a:spcPct val="117100"/>
              </a:lnSpc>
              <a:spcBef>
                <a:spcPts val="1000"/>
              </a:spcBef>
            </a:pPr>
            <a:r>
              <a:rPr dirty="0" sz="1400" spc="-5">
                <a:latin typeface="Candara"/>
                <a:cs typeface="Candara"/>
              </a:rPr>
              <a:t>If vertical bar has constant area(A), length(L), and elastic modulus </a:t>
            </a:r>
            <a:r>
              <a:rPr dirty="0" sz="1400">
                <a:latin typeface="Candara"/>
                <a:cs typeface="Candara"/>
              </a:rPr>
              <a:t>(E) </a:t>
            </a:r>
            <a:r>
              <a:rPr dirty="0" sz="1400" spc="-5">
                <a:latin typeface="Candara"/>
                <a:cs typeface="Candara"/>
              </a:rPr>
              <a:t>subjected </a:t>
            </a:r>
            <a:r>
              <a:rPr dirty="0" sz="1400">
                <a:latin typeface="Candara"/>
                <a:cs typeface="Candara"/>
              </a:rPr>
              <a:t>to  </a:t>
            </a:r>
            <a:r>
              <a:rPr dirty="0" sz="1400" spc="-5">
                <a:latin typeface="Candara"/>
                <a:cs typeface="Candara"/>
              </a:rPr>
              <a:t>external force that applied gradually </a:t>
            </a:r>
            <a:r>
              <a:rPr dirty="0" sz="1400">
                <a:latin typeface="Candara"/>
                <a:cs typeface="Candara"/>
              </a:rPr>
              <a:t>from </a:t>
            </a:r>
            <a:r>
              <a:rPr dirty="0" sz="1400" spc="-5">
                <a:latin typeface="Candara"/>
                <a:cs typeface="Candara"/>
              </a:rPr>
              <a:t>zero </a:t>
            </a:r>
            <a:r>
              <a:rPr dirty="0" sz="1400">
                <a:latin typeface="Candara"/>
                <a:cs typeface="Candara"/>
              </a:rPr>
              <a:t>to P, </a:t>
            </a:r>
            <a:r>
              <a:rPr dirty="0" sz="1400" spc="-5">
                <a:latin typeface="Candara"/>
                <a:cs typeface="Candara"/>
              </a:rPr>
              <a:t>then the diagram of </a:t>
            </a:r>
            <a:r>
              <a:rPr dirty="0" sz="1400" spc="5">
                <a:latin typeface="Candara"/>
                <a:cs typeface="Candara"/>
              </a:rPr>
              <a:t>load-∆ </a:t>
            </a:r>
            <a:r>
              <a:rPr dirty="0" sz="1400">
                <a:latin typeface="Candara"/>
                <a:cs typeface="Candara"/>
              </a:rPr>
              <a:t>can  constructed </a:t>
            </a:r>
            <a:r>
              <a:rPr dirty="0" sz="1400" spc="-5">
                <a:latin typeface="Candara"/>
                <a:cs typeface="Candara"/>
              </a:rPr>
              <a:t>as</a:t>
            </a:r>
            <a:r>
              <a:rPr dirty="0" sz="1400" spc="-20">
                <a:latin typeface="Candara"/>
                <a:cs typeface="Candara"/>
              </a:rPr>
              <a:t> </a:t>
            </a:r>
            <a:r>
              <a:rPr dirty="0" sz="1400" spc="-5">
                <a:latin typeface="Candara"/>
                <a:cs typeface="Candara"/>
              </a:rPr>
              <a:t>shown.</a:t>
            </a:r>
            <a:endParaRPr sz="1400">
              <a:latin typeface="Candara"/>
              <a:cs typeface="Candar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91336" y="7410068"/>
            <a:ext cx="12446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46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904036" y="7686801"/>
            <a:ext cx="99060" cy="0"/>
          </a:xfrm>
          <a:custGeom>
            <a:avLst/>
            <a:gdLst/>
            <a:ahLst/>
            <a:cxnLst/>
            <a:rect l="l" t="t" r="r" b="b"/>
            <a:pathLst>
              <a:path w="99059" h="0">
                <a:moveTo>
                  <a:pt x="0" y="0"/>
                </a:moveTo>
                <a:lnTo>
                  <a:pt x="99059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444500" y="7546085"/>
            <a:ext cx="5894705" cy="93916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520">
                <a:latin typeface="Cambria Math"/>
                <a:cs typeface="Cambria Math"/>
              </a:rPr>
              <a:t>  </a:t>
            </a:r>
            <a:r>
              <a:rPr dirty="0" sz="1400" spc="95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5">
                <a:latin typeface="Cambria Math"/>
                <a:cs typeface="Cambria Math"/>
              </a:rPr>
              <a:t> </a:t>
            </a:r>
            <a:r>
              <a:rPr dirty="0" baseline="-37698" sz="2100" spc="697">
                <a:latin typeface="Cambria Math"/>
                <a:cs typeface="Cambria Math"/>
              </a:rPr>
              <a:t> </a:t>
            </a:r>
            <a:r>
              <a:rPr dirty="0" baseline="-37698" sz="2100" spc="-120">
                <a:latin typeface="Cambria Math"/>
                <a:cs typeface="Cambria Math"/>
              </a:rPr>
              <a:t> </a:t>
            </a:r>
            <a:r>
              <a:rPr dirty="0" sz="1400" spc="585">
                <a:latin typeface="Cambria Math"/>
                <a:cs typeface="Cambria Math"/>
              </a:rPr>
              <a:t> </a:t>
            </a:r>
            <a:r>
              <a:rPr dirty="0" sz="1400" spc="52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  <a:p>
            <a:pPr marL="12700" marR="5080">
              <a:lnSpc>
                <a:spcPct val="117100"/>
              </a:lnSpc>
              <a:spcBef>
                <a:spcPts val="1575"/>
              </a:spcBef>
            </a:pPr>
            <a:r>
              <a:rPr dirty="0" sz="1400" spc="-5">
                <a:latin typeface="Candara"/>
                <a:cs typeface="Candara"/>
              </a:rPr>
              <a:t>If the magnitude of applied force is increased </a:t>
            </a:r>
            <a:r>
              <a:rPr dirty="0" sz="1400">
                <a:latin typeface="Candara"/>
                <a:cs typeface="Candara"/>
              </a:rPr>
              <a:t>by </a:t>
            </a:r>
            <a:r>
              <a:rPr dirty="0" sz="1400" spc="-5">
                <a:latin typeface="Candara"/>
                <a:cs typeface="Candara"/>
              </a:rPr>
              <a:t>amount </a:t>
            </a:r>
            <a:r>
              <a:rPr dirty="0" sz="1400">
                <a:latin typeface="Candara"/>
                <a:cs typeface="Candara"/>
              </a:rPr>
              <a:t>N </a:t>
            </a:r>
            <a:r>
              <a:rPr dirty="0" sz="1400" spc="-5">
                <a:latin typeface="Candara"/>
                <a:cs typeface="Candara"/>
              </a:rPr>
              <a:t>beyond </a:t>
            </a:r>
            <a:r>
              <a:rPr dirty="0" sz="1400">
                <a:latin typeface="Candara"/>
                <a:cs typeface="Candara"/>
              </a:rPr>
              <a:t>P, </a:t>
            </a:r>
            <a:r>
              <a:rPr dirty="0" sz="1400" spc="-5">
                <a:latin typeface="Candara"/>
                <a:cs typeface="Candara"/>
              </a:rPr>
              <a:t>then this  increment force will </a:t>
            </a:r>
            <a:r>
              <a:rPr dirty="0" sz="1400">
                <a:latin typeface="Candara"/>
                <a:cs typeface="Candara"/>
              </a:rPr>
              <a:t>cause </a:t>
            </a:r>
            <a:r>
              <a:rPr dirty="0" sz="1400" spc="-5">
                <a:latin typeface="Candara"/>
                <a:cs typeface="Candara"/>
              </a:rPr>
              <a:t>additional deflection ∆' as</a:t>
            </a:r>
            <a:r>
              <a:rPr dirty="0" sz="1400" spc="10">
                <a:latin typeface="Candara"/>
                <a:cs typeface="Candara"/>
              </a:rPr>
              <a:t> </a:t>
            </a:r>
            <a:r>
              <a:rPr dirty="0" sz="1400" spc="-5">
                <a:latin typeface="Candara"/>
                <a:cs typeface="Candara"/>
              </a:rPr>
              <a:t>shown</a:t>
            </a:r>
            <a:endParaRPr sz="1400">
              <a:latin typeface="Candara"/>
              <a:cs typeface="Candara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4964332" y="4781024"/>
            <a:ext cx="209550" cy="1870710"/>
          </a:xfrm>
          <a:custGeom>
            <a:avLst/>
            <a:gdLst/>
            <a:ahLst/>
            <a:cxnLst/>
            <a:rect l="l" t="t" r="r" b="b"/>
            <a:pathLst>
              <a:path w="209550" h="1870709">
                <a:moveTo>
                  <a:pt x="0" y="0"/>
                </a:moveTo>
                <a:lnTo>
                  <a:pt x="0" y="1870200"/>
                </a:lnTo>
                <a:lnTo>
                  <a:pt x="209151" y="1870200"/>
                </a:lnTo>
                <a:lnTo>
                  <a:pt x="209151" y="0"/>
                </a:lnTo>
                <a:lnTo>
                  <a:pt x="0" y="0"/>
                </a:lnTo>
              </a:path>
            </a:pathLst>
          </a:custGeom>
          <a:ln w="359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821728" y="4619634"/>
            <a:ext cx="503864" cy="16139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4821728" y="4619634"/>
            <a:ext cx="504190" cy="161925"/>
          </a:xfrm>
          <a:custGeom>
            <a:avLst/>
            <a:gdLst/>
            <a:ahLst/>
            <a:cxnLst/>
            <a:rect l="l" t="t" r="r" b="b"/>
            <a:pathLst>
              <a:path w="504189" h="161925">
                <a:moveTo>
                  <a:pt x="0" y="0"/>
                </a:moveTo>
                <a:lnTo>
                  <a:pt x="0" y="161390"/>
                </a:lnTo>
                <a:lnTo>
                  <a:pt x="503864" y="161390"/>
                </a:lnTo>
                <a:lnTo>
                  <a:pt x="503864" y="0"/>
                </a:lnTo>
                <a:lnTo>
                  <a:pt x="0" y="0"/>
                </a:lnTo>
              </a:path>
            </a:pathLst>
          </a:custGeom>
          <a:ln w="3588">
            <a:solidFill>
              <a:srgbClr val="7C7C7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5030880" y="7078434"/>
            <a:ext cx="76055" cy="6645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5068908" y="6651225"/>
            <a:ext cx="0" cy="494030"/>
          </a:xfrm>
          <a:custGeom>
            <a:avLst/>
            <a:gdLst/>
            <a:ahLst/>
            <a:cxnLst/>
            <a:rect l="l" t="t" r="r" b="b"/>
            <a:pathLst>
              <a:path w="0" h="494029">
                <a:moveTo>
                  <a:pt x="0" y="0"/>
                </a:moveTo>
                <a:lnTo>
                  <a:pt x="0" y="493663"/>
                </a:lnTo>
              </a:path>
            </a:pathLst>
          </a:custGeom>
          <a:ln w="359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5136216" y="7188319"/>
            <a:ext cx="72759" cy="9236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4964332" y="6651225"/>
            <a:ext cx="209550" cy="351790"/>
          </a:xfrm>
          <a:custGeom>
            <a:avLst/>
            <a:gdLst/>
            <a:ahLst/>
            <a:cxnLst/>
            <a:rect l="l" t="t" r="r" b="b"/>
            <a:pathLst>
              <a:path w="209550" h="351790">
                <a:moveTo>
                  <a:pt x="0" y="0"/>
                </a:moveTo>
                <a:lnTo>
                  <a:pt x="0" y="351260"/>
                </a:lnTo>
                <a:lnTo>
                  <a:pt x="209151" y="351260"/>
                </a:lnTo>
                <a:lnTo>
                  <a:pt x="209151" y="0"/>
                </a:lnTo>
                <a:lnTo>
                  <a:pt x="0" y="0"/>
                </a:lnTo>
              </a:path>
            </a:pathLst>
          </a:custGeom>
          <a:ln w="3591">
            <a:solidFill>
              <a:srgbClr val="000000"/>
            </a:solidFill>
            <a:prstDash val="sysDot"/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5354114" y="4771531"/>
            <a:ext cx="304800" cy="0"/>
          </a:xfrm>
          <a:custGeom>
            <a:avLst/>
            <a:gdLst/>
            <a:ahLst/>
            <a:cxnLst/>
            <a:rect l="l" t="t" r="r" b="b"/>
            <a:pathLst>
              <a:path w="304800" h="0">
                <a:moveTo>
                  <a:pt x="0" y="0"/>
                </a:moveTo>
                <a:lnTo>
                  <a:pt x="304220" y="0"/>
                </a:lnTo>
              </a:path>
            </a:pathLst>
          </a:custGeom>
          <a:ln w="3588">
            <a:solidFill>
              <a:srgbClr val="000000"/>
            </a:solidFill>
            <a:prstDash val="sysDot"/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5202004" y="6651225"/>
            <a:ext cx="276225" cy="0"/>
          </a:xfrm>
          <a:custGeom>
            <a:avLst/>
            <a:gdLst/>
            <a:ahLst/>
            <a:cxnLst/>
            <a:rect l="l" t="t" r="r" b="b"/>
            <a:pathLst>
              <a:path w="276225" h="0">
                <a:moveTo>
                  <a:pt x="0" y="0"/>
                </a:moveTo>
                <a:lnTo>
                  <a:pt x="275699" y="0"/>
                </a:lnTo>
              </a:path>
            </a:pathLst>
          </a:custGeom>
          <a:ln w="3588">
            <a:solidFill>
              <a:srgbClr val="000000"/>
            </a:solidFill>
            <a:prstDash val="sysDot"/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5221018" y="6992992"/>
            <a:ext cx="285750" cy="0"/>
          </a:xfrm>
          <a:custGeom>
            <a:avLst/>
            <a:gdLst/>
            <a:ahLst/>
            <a:cxnLst/>
            <a:rect l="l" t="t" r="r" b="b"/>
            <a:pathLst>
              <a:path w="285750" h="0">
                <a:moveTo>
                  <a:pt x="0" y="0"/>
                </a:moveTo>
                <a:lnTo>
                  <a:pt x="285206" y="0"/>
                </a:lnTo>
              </a:path>
            </a:pathLst>
          </a:custGeom>
          <a:ln w="3588">
            <a:solidFill>
              <a:srgbClr val="000000"/>
            </a:solidFill>
            <a:prstDash val="sysDot"/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5458690" y="4771531"/>
            <a:ext cx="0" cy="2250440"/>
          </a:xfrm>
          <a:custGeom>
            <a:avLst/>
            <a:gdLst/>
            <a:ahLst/>
            <a:cxnLst/>
            <a:rect l="l" t="t" r="r" b="b"/>
            <a:pathLst>
              <a:path w="0" h="2250440">
                <a:moveTo>
                  <a:pt x="0" y="0"/>
                </a:moveTo>
                <a:lnTo>
                  <a:pt x="0" y="2249942"/>
                </a:lnTo>
              </a:path>
            </a:pathLst>
          </a:custGeom>
          <a:ln w="359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5520801" y="5812042"/>
            <a:ext cx="89535" cy="0"/>
          </a:xfrm>
          <a:custGeom>
            <a:avLst/>
            <a:gdLst/>
            <a:ahLst/>
            <a:cxnLst/>
            <a:rect l="l" t="t" r="r" b="b"/>
            <a:pathLst>
              <a:path w="89535" h="0">
                <a:moveTo>
                  <a:pt x="0" y="0"/>
                </a:moveTo>
                <a:lnTo>
                  <a:pt x="89364" y="0"/>
                </a:lnTo>
              </a:path>
            </a:pathLst>
          </a:custGeom>
          <a:ln w="1522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5530245" y="5681323"/>
            <a:ext cx="0" cy="123189"/>
          </a:xfrm>
          <a:custGeom>
            <a:avLst/>
            <a:gdLst/>
            <a:ahLst/>
            <a:cxnLst/>
            <a:rect l="l" t="t" r="r" b="b"/>
            <a:pathLst>
              <a:path w="0" h="123189">
                <a:moveTo>
                  <a:pt x="0" y="0"/>
                </a:moveTo>
                <a:lnTo>
                  <a:pt x="0" y="123103"/>
                </a:lnTo>
              </a:path>
            </a:pathLst>
          </a:custGeom>
          <a:ln w="1888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5477704" y="6746161"/>
            <a:ext cx="228600" cy="161925"/>
          </a:xfrm>
          <a:custGeom>
            <a:avLst/>
            <a:gdLst/>
            <a:ahLst/>
            <a:cxnLst/>
            <a:rect l="l" t="t" r="r" b="b"/>
            <a:pathLst>
              <a:path w="228600" h="161925">
                <a:moveTo>
                  <a:pt x="0" y="161390"/>
                </a:moveTo>
                <a:lnTo>
                  <a:pt x="114082" y="0"/>
                </a:lnTo>
                <a:lnTo>
                  <a:pt x="228165" y="161390"/>
                </a:lnTo>
                <a:lnTo>
                  <a:pt x="0" y="161390"/>
                </a:lnTo>
              </a:path>
            </a:pathLst>
          </a:custGeom>
          <a:ln w="3589">
            <a:solidFill>
              <a:srgbClr val="7C7C7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1294675" y="4885453"/>
            <a:ext cx="76055" cy="75948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1332702" y="4885453"/>
            <a:ext cx="0" cy="1851660"/>
          </a:xfrm>
          <a:custGeom>
            <a:avLst/>
            <a:gdLst/>
            <a:ahLst/>
            <a:cxnLst/>
            <a:rect l="l" t="t" r="r" b="b"/>
            <a:pathLst>
              <a:path w="0" h="1851659">
                <a:moveTo>
                  <a:pt x="0" y="0"/>
                </a:moveTo>
                <a:lnTo>
                  <a:pt x="0" y="1851213"/>
                </a:lnTo>
              </a:path>
            </a:pathLst>
          </a:custGeom>
          <a:ln w="359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3661889" y="6689199"/>
            <a:ext cx="76200" cy="76200"/>
          </a:xfrm>
          <a:custGeom>
            <a:avLst/>
            <a:gdLst/>
            <a:ahLst/>
            <a:cxnLst/>
            <a:rect l="l" t="t" r="r" b="b"/>
            <a:pathLst>
              <a:path w="76200" h="76200">
                <a:moveTo>
                  <a:pt x="0" y="0"/>
                </a:moveTo>
                <a:lnTo>
                  <a:pt x="9506" y="37974"/>
                </a:lnTo>
                <a:lnTo>
                  <a:pt x="0" y="75948"/>
                </a:lnTo>
                <a:lnTo>
                  <a:pt x="76055" y="37974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1342209" y="6727173"/>
            <a:ext cx="2395855" cy="0"/>
          </a:xfrm>
          <a:custGeom>
            <a:avLst/>
            <a:gdLst/>
            <a:ahLst/>
            <a:cxnLst/>
            <a:rect l="l" t="t" r="r" b="b"/>
            <a:pathLst>
              <a:path w="2395854" h="0">
                <a:moveTo>
                  <a:pt x="0" y="0"/>
                </a:moveTo>
                <a:lnTo>
                  <a:pt x="2395734" y="0"/>
                </a:lnTo>
              </a:path>
            </a:pathLst>
          </a:custGeom>
          <a:ln w="358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1342209" y="5673416"/>
            <a:ext cx="1397511" cy="106325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1342209" y="5673416"/>
            <a:ext cx="1397635" cy="1063625"/>
          </a:xfrm>
          <a:custGeom>
            <a:avLst/>
            <a:gdLst/>
            <a:ahLst/>
            <a:cxnLst/>
            <a:rect l="l" t="t" r="r" b="b"/>
            <a:pathLst>
              <a:path w="1397635" h="1063625">
                <a:moveTo>
                  <a:pt x="0" y="1044263"/>
                </a:moveTo>
                <a:lnTo>
                  <a:pt x="0" y="1063250"/>
                </a:lnTo>
                <a:lnTo>
                  <a:pt x="1397511" y="1063250"/>
                </a:lnTo>
                <a:lnTo>
                  <a:pt x="1397511" y="0"/>
                </a:lnTo>
                <a:lnTo>
                  <a:pt x="0" y="1044263"/>
                </a:lnTo>
              </a:path>
            </a:pathLst>
          </a:custGeom>
          <a:ln w="3589">
            <a:solidFill>
              <a:srgbClr val="7C7C7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2587611" y="6793628"/>
            <a:ext cx="228600" cy="161925"/>
          </a:xfrm>
          <a:custGeom>
            <a:avLst/>
            <a:gdLst/>
            <a:ahLst/>
            <a:cxnLst/>
            <a:rect l="l" t="t" r="r" b="b"/>
            <a:pathLst>
              <a:path w="228600" h="161925">
                <a:moveTo>
                  <a:pt x="0" y="161390"/>
                </a:moveTo>
                <a:lnTo>
                  <a:pt x="114082" y="0"/>
                </a:lnTo>
                <a:lnTo>
                  <a:pt x="228165" y="161390"/>
                </a:lnTo>
                <a:lnTo>
                  <a:pt x="0" y="161390"/>
                </a:lnTo>
              </a:path>
            </a:pathLst>
          </a:custGeom>
          <a:ln w="3589">
            <a:solidFill>
              <a:srgbClr val="7C7C7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1332702" y="5673416"/>
            <a:ext cx="1407160" cy="0"/>
          </a:xfrm>
          <a:custGeom>
            <a:avLst/>
            <a:gdLst/>
            <a:ahLst/>
            <a:cxnLst/>
            <a:rect l="l" t="t" r="r" b="b"/>
            <a:pathLst>
              <a:path w="1407160" h="0">
                <a:moveTo>
                  <a:pt x="1407018" y="0"/>
                </a:moveTo>
                <a:lnTo>
                  <a:pt x="0" y="0"/>
                </a:lnTo>
              </a:path>
            </a:pathLst>
          </a:custGeom>
          <a:ln w="3588">
            <a:solidFill>
              <a:srgbClr val="000000"/>
            </a:solidFill>
            <a:prstDash val="sysDot"/>
          </a:ln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1072366" y="5567595"/>
            <a:ext cx="109088" cy="13860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1082849" y="4959201"/>
            <a:ext cx="19050" cy="63500"/>
          </a:xfrm>
          <a:custGeom>
            <a:avLst/>
            <a:gdLst/>
            <a:ahLst/>
            <a:cxnLst/>
            <a:rect l="l" t="t" r="r" b="b"/>
            <a:pathLst>
              <a:path w="19050" h="63500">
                <a:moveTo>
                  <a:pt x="0" y="63455"/>
                </a:moveTo>
                <a:lnTo>
                  <a:pt x="18912" y="63455"/>
                </a:lnTo>
                <a:lnTo>
                  <a:pt x="18912" y="0"/>
                </a:lnTo>
                <a:lnTo>
                  <a:pt x="0" y="0"/>
                </a:lnTo>
                <a:lnTo>
                  <a:pt x="0" y="6345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1082849" y="4951586"/>
            <a:ext cx="86360" cy="0"/>
          </a:xfrm>
          <a:custGeom>
            <a:avLst/>
            <a:gdLst/>
            <a:ahLst/>
            <a:cxnLst/>
            <a:rect l="l" t="t" r="r" b="b"/>
            <a:pathLst>
              <a:path w="86359" h="0">
                <a:moveTo>
                  <a:pt x="0" y="0"/>
                </a:moveTo>
                <a:lnTo>
                  <a:pt x="85980" y="0"/>
                </a:lnTo>
              </a:path>
            </a:pathLst>
          </a:custGeom>
          <a:ln w="1522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1082849" y="4900822"/>
            <a:ext cx="19050" cy="43180"/>
          </a:xfrm>
          <a:custGeom>
            <a:avLst/>
            <a:gdLst/>
            <a:ahLst/>
            <a:cxnLst/>
            <a:rect l="l" t="t" r="r" b="b"/>
            <a:pathLst>
              <a:path w="19050" h="43179">
                <a:moveTo>
                  <a:pt x="0" y="43149"/>
                </a:moveTo>
                <a:lnTo>
                  <a:pt x="18912" y="43149"/>
                </a:lnTo>
                <a:lnTo>
                  <a:pt x="18912" y="0"/>
                </a:lnTo>
                <a:lnTo>
                  <a:pt x="0" y="0"/>
                </a:lnTo>
                <a:lnTo>
                  <a:pt x="0" y="4314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1082849" y="4892573"/>
            <a:ext cx="96520" cy="0"/>
          </a:xfrm>
          <a:custGeom>
            <a:avLst/>
            <a:gdLst/>
            <a:ahLst/>
            <a:cxnLst/>
            <a:rect l="l" t="t" r="r" b="b"/>
            <a:pathLst>
              <a:path w="96519" h="0">
                <a:moveTo>
                  <a:pt x="0" y="0"/>
                </a:moveTo>
                <a:lnTo>
                  <a:pt x="96412" y="0"/>
                </a:lnTo>
              </a:path>
            </a:pathLst>
          </a:custGeom>
          <a:ln w="1649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150"/>
              </a:lnSpc>
            </a:pPr>
            <a:r>
              <a:rPr dirty="0" spc="-5"/>
              <a:t>DYIALA UNIVERSITY </a:t>
            </a:r>
            <a:r>
              <a:rPr dirty="0"/>
              <a:t>– </a:t>
            </a:r>
            <a:r>
              <a:rPr dirty="0" spc="-5"/>
              <a:t>ENGINEERING COLLEGE- CIVIL ENGINEERING</a:t>
            </a:r>
            <a:r>
              <a:rPr dirty="0" spc="45"/>
              <a:t> </a:t>
            </a:r>
            <a:r>
              <a:rPr dirty="0" spc="-5"/>
              <a:t>DEPARTMENT</a:t>
            </a:r>
          </a:p>
        </p:txBody>
      </p:sp>
      <p:sp>
        <p:nvSpPr>
          <p:cNvPr id="37" name="object 37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1614"/>
              </a:lnSpc>
            </a:pPr>
            <a:fld id="{81D60167-4931-47E6-BA6A-407CBD079E47}" type="slidenum">
              <a:rPr dirty="0" spc="-5"/>
              <a:t>10</a:t>
            </a:fld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27736" y="427735"/>
            <a:ext cx="6709409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434975" algn="l"/>
                <a:tab pos="6696075" algn="l"/>
              </a:tabLst>
            </a:pPr>
            <a:r>
              <a:rPr dirty="0" u="sng" sz="1600" spc="-5">
                <a:uFill>
                  <a:solidFill>
                    <a:srgbClr val="612322"/>
                  </a:solidFill>
                </a:uFill>
                <a:latin typeface="Cambria"/>
                <a:cs typeface="Cambria"/>
              </a:rPr>
              <a:t> </a:t>
            </a:r>
            <a:r>
              <a:rPr dirty="0" u="sng" sz="1600" spc="-5">
                <a:uFill>
                  <a:solidFill>
                    <a:srgbClr val="612322"/>
                  </a:solidFill>
                </a:uFill>
                <a:latin typeface="Cambria"/>
                <a:cs typeface="Cambria"/>
              </a:rPr>
              <a:t>	</a:t>
            </a:r>
            <a:r>
              <a:rPr dirty="0" u="sng" sz="1600" spc="-5">
                <a:uFill>
                  <a:solidFill>
                    <a:srgbClr val="612322"/>
                  </a:solidFill>
                </a:uFill>
                <a:latin typeface="Cambria"/>
                <a:cs typeface="Cambria"/>
              </a:rPr>
              <a:t>THEORY OF STRUCTURES -------------------- DR. WISSAM D.</a:t>
            </a:r>
            <a:r>
              <a:rPr dirty="0" u="sng" sz="1600" spc="80">
                <a:uFill>
                  <a:solidFill>
                    <a:srgbClr val="612322"/>
                  </a:solidFill>
                </a:uFill>
                <a:latin typeface="Cambria"/>
                <a:cs typeface="Cambria"/>
              </a:rPr>
              <a:t> </a:t>
            </a:r>
            <a:r>
              <a:rPr dirty="0" u="sng" sz="1600" spc="-5">
                <a:uFill>
                  <a:solidFill>
                    <a:srgbClr val="612322"/>
                  </a:solidFill>
                </a:uFill>
                <a:latin typeface="Cambria"/>
                <a:cs typeface="Cambria"/>
              </a:rPr>
              <a:t>SALMAN	</a:t>
            </a:r>
            <a:endParaRPr sz="1600">
              <a:latin typeface="Cambria"/>
              <a:cs typeface="Cambri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88620" y="9763962"/>
            <a:ext cx="689610" cy="0"/>
          </a:xfrm>
          <a:custGeom>
            <a:avLst/>
            <a:gdLst/>
            <a:ahLst/>
            <a:cxnLst/>
            <a:rect l="l" t="t" r="r" b="b"/>
            <a:pathLst>
              <a:path w="689610" h="0">
                <a:moveTo>
                  <a:pt x="0" y="0"/>
                </a:moveTo>
                <a:lnTo>
                  <a:pt x="689152" y="0"/>
                </a:lnTo>
              </a:path>
            </a:pathLst>
          </a:custGeom>
          <a:ln w="27431">
            <a:solidFill>
              <a:srgbClr val="80808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1105204" y="9763962"/>
            <a:ext cx="6068695" cy="0"/>
          </a:xfrm>
          <a:custGeom>
            <a:avLst/>
            <a:gdLst/>
            <a:ahLst/>
            <a:cxnLst/>
            <a:rect l="l" t="t" r="r" b="b"/>
            <a:pathLst>
              <a:path w="6068695" h="0">
                <a:moveTo>
                  <a:pt x="0" y="0"/>
                </a:moveTo>
                <a:lnTo>
                  <a:pt x="6068314" y="0"/>
                </a:lnTo>
              </a:path>
            </a:pathLst>
          </a:custGeom>
          <a:ln w="27431">
            <a:solidFill>
              <a:srgbClr val="80808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1091488" y="9750246"/>
            <a:ext cx="0" cy="276225"/>
          </a:xfrm>
          <a:custGeom>
            <a:avLst/>
            <a:gdLst/>
            <a:ahLst/>
            <a:cxnLst/>
            <a:rect l="l" t="t" r="r" b="b"/>
            <a:pathLst>
              <a:path w="0" h="276225">
                <a:moveTo>
                  <a:pt x="0" y="0"/>
                </a:moveTo>
                <a:lnTo>
                  <a:pt x="0" y="276148"/>
                </a:lnTo>
              </a:path>
            </a:pathLst>
          </a:custGeom>
          <a:ln w="27431">
            <a:solidFill>
              <a:srgbClr val="80808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543559" y="3880230"/>
            <a:ext cx="9969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27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068120" y="3880230"/>
            <a:ext cx="9969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27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1729994" y="4027042"/>
            <a:ext cx="303530" cy="0"/>
          </a:xfrm>
          <a:custGeom>
            <a:avLst/>
            <a:gdLst/>
            <a:ahLst/>
            <a:cxnLst/>
            <a:rect l="l" t="t" r="r" b="b"/>
            <a:pathLst>
              <a:path w="303530" h="0">
                <a:moveTo>
                  <a:pt x="0" y="0"/>
                </a:moveTo>
                <a:lnTo>
                  <a:pt x="303275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1717294" y="3750690"/>
            <a:ext cx="93535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823594" algn="l"/>
              </a:tabLst>
            </a:pPr>
            <a:r>
              <a:rPr dirty="0" sz="1400" spc="880">
                <a:latin typeface="Cambria Math"/>
                <a:cs typeface="Cambria Math"/>
              </a:rPr>
              <a:t> </a:t>
            </a:r>
            <a:r>
              <a:rPr dirty="0" sz="1400" spc="87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	</a:t>
            </a:r>
            <a:r>
              <a:rPr dirty="0" sz="1400" spc="46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2498470" y="4027042"/>
            <a:ext cx="184785" cy="0"/>
          </a:xfrm>
          <a:custGeom>
            <a:avLst/>
            <a:gdLst/>
            <a:ahLst/>
            <a:cxnLst/>
            <a:rect l="l" t="t" r="r" b="b"/>
            <a:pathLst>
              <a:path w="184785" h="0">
                <a:moveTo>
                  <a:pt x="0" y="0"/>
                </a:moveTo>
                <a:lnTo>
                  <a:pt x="184404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/>
          <p:nvPr/>
        </p:nvSpPr>
        <p:spPr>
          <a:xfrm>
            <a:off x="444500" y="3886326"/>
            <a:ext cx="248666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-30">
                <a:latin typeface="Cambria Math"/>
                <a:cs typeface="Cambria Math"/>
              </a:rPr>
              <a:t> </a:t>
            </a:r>
            <a:r>
              <a:rPr dirty="0" sz="1400" spc="580">
                <a:latin typeface="Cambria Math"/>
                <a:cs typeface="Cambria Math"/>
              </a:rPr>
              <a:t> </a:t>
            </a:r>
            <a:r>
              <a:rPr dirty="0" sz="1400" spc="620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-85">
                <a:latin typeface="Cambria Math"/>
                <a:cs typeface="Cambria Math"/>
              </a:rPr>
              <a:t> </a:t>
            </a:r>
            <a:r>
              <a:rPr dirty="0" sz="1400" spc="86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</a:t>
            </a:r>
            <a:r>
              <a:rPr dirty="0" sz="1400" spc="-10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-85">
                <a:latin typeface="Cambria Math"/>
                <a:cs typeface="Cambria Math"/>
              </a:rPr>
              <a:t> </a:t>
            </a:r>
            <a:r>
              <a:rPr dirty="0" sz="1400" spc="480">
                <a:latin typeface="Cambria Math"/>
                <a:cs typeface="Cambria Math"/>
              </a:rPr>
              <a:t> </a:t>
            </a:r>
            <a:r>
              <a:rPr dirty="0" sz="1400" spc="11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 spc="310">
                <a:latin typeface="Cambria Math"/>
                <a:cs typeface="Cambria Math"/>
              </a:rPr>
              <a:t>∫</a:t>
            </a:r>
            <a:r>
              <a:rPr dirty="0" sz="1400" spc="595">
                <a:latin typeface="Cambria Math"/>
                <a:cs typeface="Cambria Math"/>
              </a:rPr>
              <a:t> </a:t>
            </a:r>
            <a:r>
              <a:rPr dirty="0" sz="1400" spc="310">
                <a:latin typeface="Cambria Math"/>
                <a:cs typeface="Cambria Math"/>
              </a:rPr>
              <a:t>∫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165472" y="3880230"/>
            <a:ext cx="9969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27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904870" y="3735450"/>
            <a:ext cx="247650" cy="38417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ts val="1175"/>
              </a:lnSpc>
              <a:spcBef>
                <a:spcPts val="95"/>
              </a:spcBef>
            </a:pPr>
            <a:r>
              <a:rPr dirty="0" sz="1000" spc="350">
                <a:latin typeface="Cambria Math"/>
                <a:cs typeface="Cambria Math"/>
              </a:rPr>
              <a:t>  </a:t>
            </a:r>
            <a:endParaRPr sz="1000">
              <a:latin typeface="Cambria Math"/>
              <a:cs typeface="Cambria Math"/>
            </a:endParaRPr>
          </a:p>
          <a:p>
            <a:pPr marL="160020">
              <a:lnSpc>
                <a:spcPts val="1655"/>
              </a:lnSpc>
            </a:pPr>
            <a:r>
              <a:rPr dirty="0" sz="1400" spc="27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839339" y="4107307"/>
            <a:ext cx="9906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35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127375" y="3886326"/>
            <a:ext cx="158432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73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455">
                <a:latin typeface="Cambria Math"/>
                <a:cs typeface="Cambria Math"/>
              </a:rPr>
              <a:t> </a:t>
            </a:r>
            <a:r>
              <a:rPr dirty="0" sz="1400" spc="434">
                <a:latin typeface="Cambria Math"/>
                <a:cs typeface="Cambria Math"/>
              </a:rPr>
              <a:t> </a:t>
            </a:r>
            <a:r>
              <a:rPr dirty="0" sz="1400" spc="35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-85">
                <a:latin typeface="Cambria Math"/>
                <a:cs typeface="Cambria Math"/>
              </a:rPr>
              <a:t> </a:t>
            </a:r>
            <a:r>
              <a:rPr dirty="0" sz="1400" spc="73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434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 </a:t>
            </a:r>
            <a:r>
              <a:rPr dirty="0" sz="1400" spc="470">
                <a:latin typeface="Cambria Math"/>
                <a:cs typeface="Cambria Math"/>
              </a:rPr>
              <a:t> </a:t>
            </a:r>
            <a:r>
              <a:rPr dirty="0" sz="1400" spc="500">
                <a:latin typeface="Cambria Math"/>
                <a:cs typeface="Cambria Math"/>
              </a:rPr>
              <a:t> </a:t>
            </a:r>
            <a:r>
              <a:rPr dirty="0" sz="1400" spc="180">
                <a:latin typeface="Cambria Math"/>
                <a:cs typeface="Cambria Math"/>
              </a:rPr>
              <a:t> </a:t>
            </a:r>
            <a:r>
              <a:rPr dirty="0" sz="1400" spc="75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4733925" y="3710152"/>
            <a:ext cx="1205865" cy="534670"/>
          </a:xfrm>
          <a:prstGeom prst="rect">
            <a:avLst/>
          </a:prstGeom>
        </p:spPr>
        <p:txBody>
          <a:bodyPr wrap="square" lIns="0" tIns="5334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420"/>
              </a:spcBef>
            </a:pPr>
            <a:r>
              <a:rPr dirty="0" sz="1400" spc="465">
                <a:latin typeface="Cambria Math"/>
                <a:cs typeface="Cambria Math"/>
              </a:rPr>
              <a:t> 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 </a:t>
            </a:r>
            <a:r>
              <a:rPr dirty="0" sz="1400" spc="-10">
                <a:latin typeface="Cambria Math"/>
                <a:cs typeface="Cambria Math"/>
              </a:rPr>
              <a:t> </a:t>
            </a:r>
            <a:r>
              <a:rPr dirty="0" sz="1400" spc="580">
                <a:latin typeface="Cambria Math"/>
                <a:cs typeface="Cambria Math"/>
              </a:rPr>
              <a:t> </a:t>
            </a:r>
            <a:r>
              <a:rPr dirty="0" sz="1400" spc="665">
                <a:latin typeface="Cambria Math"/>
                <a:cs typeface="Cambria Math"/>
              </a:rPr>
              <a:t> </a:t>
            </a:r>
            <a:r>
              <a:rPr dirty="0" baseline="27777" sz="1500" spc="615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-85">
                <a:latin typeface="Cambria Math"/>
                <a:cs typeface="Cambria Math"/>
              </a:rPr>
              <a:t> </a:t>
            </a:r>
            <a:r>
              <a:rPr dirty="0" sz="1400" spc="885">
                <a:latin typeface="Cambria Math"/>
                <a:cs typeface="Cambria Math"/>
              </a:rPr>
              <a:t> </a:t>
            </a:r>
            <a:r>
              <a:rPr dirty="0" baseline="27777" sz="1500" spc="532">
                <a:latin typeface="Cambria Math"/>
                <a:cs typeface="Cambria Math"/>
              </a:rPr>
              <a:t> </a:t>
            </a:r>
            <a:endParaRPr baseline="27777" sz="1500">
              <a:latin typeface="Cambria Math"/>
              <a:cs typeface="Cambria Math"/>
            </a:endParaRPr>
          </a:p>
          <a:p>
            <a:pPr algn="ctr">
              <a:lnSpc>
                <a:spcPct val="100000"/>
              </a:lnSpc>
              <a:spcBef>
                <a:spcPts val="325"/>
              </a:spcBef>
            </a:pPr>
            <a:r>
              <a:rPr dirty="0" sz="1400" spc="390">
                <a:latin typeface="Cambria Math"/>
                <a:cs typeface="Cambria Math"/>
              </a:rPr>
              <a:t> 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4746625" y="4027042"/>
            <a:ext cx="1186180" cy="0"/>
          </a:xfrm>
          <a:custGeom>
            <a:avLst/>
            <a:gdLst/>
            <a:ahLst/>
            <a:cxnLst/>
            <a:rect l="l" t="t" r="r" b="b"/>
            <a:pathLst>
              <a:path w="1186179" h="0">
                <a:moveTo>
                  <a:pt x="0" y="0"/>
                </a:moveTo>
                <a:lnTo>
                  <a:pt x="1185976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 txBox="1"/>
          <p:nvPr/>
        </p:nvSpPr>
        <p:spPr>
          <a:xfrm>
            <a:off x="1468882" y="4402962"/>
            <a:ext cx="124841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943610" algn="l"/>
              </a:tabLst>
            </a:pPr>
            <a:r>
              <a:rPr dirty="0" sz="1400" spc="465">
                <a:latin typeface="Cambria Math"/>
                <a:cs typeface="Cambria Math"/>
              </a:rPr>
              <a:t> 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 </a:t>
            </a:r>
            <a:r>
              <a:rPr dirty="0" sz="1400" spc="-10">
                <a:latin typeface="Cambria Math"/>
                <a:cs typeface="Cambria Math"/>
              </a:rPr>
              <a:t> </a:t>
            </a:r>
            <a:r>
              <a:rPr dirty="0" sz="1400" spc="580">
                <a:latin typeface="Cambria Math"/>
                <a:cs typeface="Cambria Math"/>
              </a:rPr>
              <a:t> </a:t>
            </a:r>
            <a:r>
              <a:rPr dirty="0" sz="1400" spc="59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	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-85">
                <a:latin typeface="Cambria Math"/>
                <a:cs typeface="Cambria Math"/>
              </a:rPr>
              <a:t> </a:t>
            </a:r>
            <a:r>
              <a:rPr dirty="0" sz="1400" spc="885">
                <a:latin typeface="Cambria Math"/>
                <a:cs typeface="Cambria Math"/>
              </a:rPr>
              <a:t> </a:t>
            </a:r>
            <a:r>
              <a:rPr dirty="0" baseline="27777" sz="1500" spc="532">
                <a:latin typeface="Cambria Math"/>
                <a:cs typeface="Cambria Math"/>
              </a:rPr>
              <a:t> </a:t>
            </a:r>
            <a:endParaRPr baseline="27777" sz="1500">
              <a:latin typeface="Cambria Math"/>
              <a:cs typeface="Cambria Math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794308" y="4679314"/>
            <a:ext cx="2604770" cy="0"/>
          </a:xfrm>
          <a:custGeom>
            <a:avLst/>
            <a:gdLst/>
            <a:ahLst/>
            <a:cxnLst/>
            <a:rect l="l" t="t" r="r" b="b"/>
            <a:pathLst>
              <a:path w="2604770" h="0">
                <a:moveTo>
                  <a:pt x="0" y="0"/>
                </a:moveTo>
                <a:lnTo>
                  <a:pt x="2604770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 txBox="1"/>
          <p:nvPr/>
        </p:nvSpPr>
        <p:spPr>
          <a:xfrm>
            <a:off x="444500" y="4538598"/>
            <a:ext cx="527494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480">
                <a:latin typeface="Cambria Math"/>
                <a:cs typeface="Cambria Math"/>
              </a:rPr>
              <a:t> </a:t>
            </a:r>
            <a:r>
              <a:rPr dirty="0" sz="1400" spc="11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5">
                <a:latin typeface="Cambria Math"/>
                <a:cs typeface="Cambria Math"/>
              </a:rPr>
              <a:t> </a:t>
            </a:r>
            <a:r>
              <a:rPr dirty="0" baseline="-37698" sz="2100" spc="697">
                <a:latin typeface="Cambria Math"/>
                <a:cs typeface="Cambria Math"/>
              </a:rPr>
              <a:t>   </a:t>
            </a:r>
            <a:r>
              <a:rPr dirty="0" baseline="-37698" sz="2100" spc="682">
                <a:latin typeface="Cambria Math"/>
                <a:cs typeface="Cambria Math"/>
              </a:rPr>
              <a:t> </a:t>
            </a:r>
            <a:r>
              <a:rPr dirty="0" baseline="-37698" sz="2100" spc="697">
                <a:latin typeface="Cambria Math"/>
                <a:cs typeface="Cambria Math"/>
              </a:rPr>
              <a:t>  </a:t>
            </a:r>
            <a:r>
              <a:rPr dirty="0" baseline="-27777" sz="1500" spc="615">
                <a:latin typeface="Cambria Math"/>
                <a:cs typeface="Cambria Math"/>
              </a:rPr>
              <a:t> </a:t>
            </a:r>
            <a:r>
              <a:rPr dirty="0" baseline="-35714" sz="2100" spc="412">
                <a:latin typeface="Cambria Math"/>
                <a:cs typeface="Cambria Math"/>
              </a:rPr>
              <a:t> </a:t>
            </a:r>
            <a:r>
              <a:rPr dirty="0" baseline="-37698" sz="2100" spc="839">
                <a:latin typeface="Cambria Math"/>
                <a:cs typeface="Cambria Math"/>
              </a:rPr>
              <a:t>  </a:t>
            </a:r>
            <a:r>
              <a:rPr dirty="0" baseline="-37698" sz="2100" spc="892">
                <a:latin typeface="Cambria Math"/>
                <a:cs typeface="Cambria Math"/>
              </a:rPr>
              <a:t> </a:t>
            </a:r>
            <a:r>
              <a:rPr dirty="0" baseline="-35714" sz="2100" spc="390">
                <a:latin typeface="Cambria Math"/>
                <a:cs typeface="Cambria Math"/>
              </a:rPr>
              <a:t> </a:t>
            </a:r>
            <a:r>
              <a:rPr dirty="0" baseline="-37698" sz="2100" spc="644">
                <a:latin typeface="Cambria Math"/>
                <a:cs typeface="Cambria Math"/>
              </a:rPr>
              <a:t> </a:t>
            </a:r>
            <a:r>
              <a:rPr dirty="0" baseline="-37698" sz="2100" spc="697">
                <a:latin typeface="Cambria Math"/>
                <a:cs typeface="Cambria Math"/>
              </a:rPr>
              <a:t> </a:t>
            </a:r>
            <a:r>
              <a:rPr dirty="0" baseline="-37698" sz="2100" spc="682">
                <a:latin typeface="Cambria Math"/>
                <a:cs typeface="Cambria Math"/>
              </a:rPr>
              <a:t> </a:t>
            </a:r>
            <a:r>
              <a:rPr dirty="0" baseline="-37698" sz="2100" spc="697">
                <a:latin typeface="Cambria Math"/>
                <a:cs typeface="Cambria Math"/>
              </a:rPr>
              <a:t> </a:t>
            </a:r>
            <a:r>
              <a:rPr dirty="0" baseline="-37698" sz="2100" spc="697">
                <a:latin typeface="Cambria Math"/>
                <a:cs typeface="Cambria Math"/>
              </a:rPr>
              <a:t> </a:t>
            </a:r>
            <a:r>
              <a:rPr dirty="0" baseline="-37698" sz="2100" spc="705">
                <a:latin typeface="Cambria Math"/>
                <a:cs typeface="Cambria Math"/>
              </a:rPr>
              <a:t> </a:t>
            </a:r>
            <a:r>
              <a:rPr dirty="0" baseline="-27777" sz="1500" spc="615">
                <a:latin typeface="Cambria Math"/>
                <a:cs typeface="Cambria Math"/>
              </a:rPr>
              <a:t> </a:t>
            </a:r>
            <a:r>
              <a:rPr dirty="0" baseline="-37698" sz="2100" spc="697">
                <a:latin typeface="Cambria Math"/>
                <a:cs typeface="Cambria Math"/>
              </a:rPr>
              <a:t> </a:t>
            </a:r>
            <a:r>
              <a:rPr dirty="0" baseline="-37698" sz="2100" spc="697">
                <a:latin typeface="Cambria Math"/>
                <a:cs typeface="Cambria Math"/>
              </a:rPr>
              <a:t>  </a:t>
            </a:r>
            <a:r>
              <a:rPr dirty="0" baseline="-27777" sz="1500" spc="742">
                <a:latin typeface="Cambria Math"/>
                <a:cs typeface="Cambria Math"/>
              </a:rPr>
              <a:t> </a:t>
            </a:r>
            <a:r>
              <a:rPr dirty="0" baseline="-27777" sz="1500" spc="525">
                <a:latin typeface="Cambria Math"/>
                <a:cs typeface="Cambria Math"/>
              </a:rPr>
              <a:t> </a:t>
            </a:r>
            <a:r>
              <a:rPr dirty="0" baseline="-27777" sz="1500" spc="615">
                <a:latin typeface="Cambria Math"/>
                <a:cs typeface="Cambria Math"/>
              </a:rPr>
              <a:t> </a:t>
            </a:r>
            <a:r>
              <a:rPr dirty="0" baseline="-37698" sz="2100" spc="1327">
                <a:latin typeface="Cambria Math"/>
                <a:cs typeface="Cambria Math"/>
              </a:rPr>
              <a:t> </a:t>
            </a:r>
            <a:r>
              <a:rPr dirty="0" baseline="-27777" sz="1500" spc="532">
                <a:latin typeface="Cambria Math"/>
                <a:cs typeface="Cambria Math"/>
              </a:rPr>
              <a:t> </a:t>
            </a:r>
            <a:r>
              <a:rPr dirty="0" baseline="-27777" sz="1500">
                <a:latin typeface="Cambria Math"/>
                <a:cs typeface="Cambria Math"/>
              </a:rPr>
              <a:t> 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</a:t>
            </a:r>
            <a:r>
              <a:rPr dirty="0" sz="1400" spc="45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</a:t>
            </a:r>
            <a:r>
              <a:rPr dirty="0" sz="1400">
                <a:latin typeface="Cambria Math"/>
                <a:cs typeface="Cambria Math"/>
              </a:rPr>
              <a:t> </a:t>
            </a:r>
            <a:r>
              <a:rPr dirty="0" sz="1400" spc="445">
                <a:latin typeface="Cambria Math"/>
                <a:cs typeface="Cambria Math"/>
              </a:rPr>
              <a:t>  </a:t>
            </a:r>
            <a:r>
              <a:rPr dirty="0" sz="1400" spc="434">
                <a:latin typeface="Cambria Math"/>
                <a:cs typeface="Cambria Math"/>
              </a:rPr>
              <a:t> </a:t>
            </a:r>
            <a:r>
              <a:rPr dirty="0" sz="1400" spc="315">
                <a:latin typeface="Cambria Math"/>
                <a:cs typeface="Cambria Math"/>
              </a:rPr>
              <a:t>  </a:t>
            </a:r>
            <a:r>
              <a:rPr dirty="0" sz="1400" spc="10">
                <a:latin typeface="Cambria Math"/>
                <a:cs typeface="Cambria Math"/>
              </a:rPr>
              <a:t> </a:t>
            </a:r>
            <a:r>
              <a:rPr dirty="0" sz="1400" spc="275">
                <a:latin typeface="Cambria Math"/>
                <a:cs typeface="Cambria Math"/>
              </a:rPr>
              <a:t> </a:t>
            </a:r>
            <a:r>
              <a:rPr dirty="0" sz="1400" spc="340">
                <a:latin typeface="Cambria Math"/>
                <a:cs typeface="Cambria Math"/>
              </a:rPr>
              <a:t>    </a:t>
            </a:r>
            <a:r>
              <a:rPr dirty="0" sz="1400" spc="330">
                <a:latin typeface="Cambria Math"/>
                <a:cs typeface="Cambria Math"/>
              </a:rPr>
              <a:t> </a:t>
            </a:r>
            <a:r>
              <a:rPr dirty="0" sz="1400" spc="715">
                <a:latin typeface="Cambria Math"/>
                <a:cs typeface="Cambria Math"/>
              </a:rPr>
              <a:t> </a:t>
            </a:r>
            <a:r>
              <a:rPr dirty="0" sz="1400" spc="285">
                <a:latin typeface="Cambria Math"/>
                <a:cs typeface="Cambria Math"/>
              </a:rPr>
              <a:t>  </a:t>
            </a:r>
            <a:r>
              <a:rPr dirty="0" sz="1400" spc="295">
                <a:latin typeface="Cambria Math"/>
                <a:cs typeface="Cambria Math"/>
              </a:rPr>
              <a:t> </a:t>
            </a:r>
            <a:r>
              <a:rPr dirty="0" sz="1400" spc="27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444500" y="5359374"/>
            <a:ext cx="6671309" cy="7772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17100"/>
              </a:lnSpc>
              <a:spcBef>
                <a:spcPts val="100"/>
              </a:spcBef>
            </a:pPr>
            <a:r>
              <a:rPr dirty="0" sz="1400">
                <a:latin typeface="Candara"/>
                <a:cs typeface="Candara"/>
              </a:rPr>
              <a:t>Example: </a:t>
            </a:r>
            <a:r>
              <a:rPr dirty="0" sz="1400" spc="-5">
                <a:latin typeface="Candara"/>
                <a:cs typeface="Candara"/>
              </a:rPr>
              <a:t>use unit load method; determine the </a:t>
            </a:r>
            <a:r>
              <a:rPr dirty="0" sz="1400">
                <a:latin typeface="Candara"/>
                <a:cs typeface="Candara"/>
              </a:rPr>
              <a:t>slope </a:t>
            </a:r>
            <a:r>
              <a:rPr dirty="0" sz="1400" spc="-5">
                <a:latin typeface="Candara"/>
                <a:cs typeface="Candara"/>
              </a:rPr>
              <a:t>at point </a:t>
            </a:r>
            <a:r>
              <a:rPr dirty="0" sz="1400">
                <a:latin typeface="Candara"/>
                <a:cs typeface="Candara"/>
              </a:rPr>
              <a:t>B </a:t>
            </a:r>
            <a:r>
              <a:rPr dirty="0" sz="1400" spc="-5">
                <a:latin typeface="Candara"/>
                <a:cs typeface="Candara"/>
              </a:rPr>
              <a:t>,and deflection at point </a:t>
            </a:r>
            <a:r>
              <a:rPr dirty="0" sz="1400">
                <a:latin typeface="Candara"/>
                <a:cs typeface="Candara"/>
              </a:rPr>
              <a:t>C  </a:t>
            </a:r>
            <a:r>
              <a:rPr dirty="0" sz="1400" spc="-5">
                <a:latin typeface="Candara"/>
                <a:cs typeface="Candara"/>
              </a:rPr>
              <a:t>of</a:t>
            </a:r>
            <a:r>
              <a:rPr dirty="0" sz="1400" spc="100">
                <a:latin typeface="Candara"/>
                <a:cs typeface="Candara"/>
              </a:rPr>
              <a:t> </a:t>
            </a:r>
            <a:r>
              <a:rPr dirty="0" sz="1400" spc="-5">
                <a:latin typeface="Candara"/>
                <a:cs typeface="Candara"/>
              </a:rPr>
              <a:t>the</a:t>
            </a:r>
            <a:r>
              <a:rPr dirty="0" sz="1400" spc="100">
                <a:latin typeface="Candara"/>
                <a:cs typeface="Candara"/>
              </a:rPr>
              <a:t> </a:t>
            </a:r>
            <a:r>
              <a:rPr dirty="0" sz="1400" spc="-5">
                <a:latin typeface="Candara"/>
                <a:cs typeface="Candara"/>
              </a:rPr>
              <a:t>steel</a:t>
            </a:r>
            <a:r>
              <a:rPr dirty="0" sz="1400" spc="105">
                <a:latin typeface="Candara"/>
                <a:cs typeface="Candara"/>
              </a:rPr>
              <a:t> </a:t>
            </a:r>
            <a:r>
              <a:rPr dirty="0" sz="1400">
                <a:latin typeface="Candara"/>
                <a:cs typeface="Candara"/>
              </a:rPr>
              <a:t>beam.</a:t>
            </a:r>
            <a:r>
              <a:rPr dirty="0" sz="1400" spc="85">
                <a:latin typeface="Candara"/>
                <a:cs typeface="Candara"/>
              </a:rPr>
              <a:t> </a:t>
            </a:r>
            <a:r>
              <a:rPr dirty="0" sz="1400" spc="-5">
                <a:latin typeface="Candara"/>
                <a:cs typeface="Candara"/>
              </a:rPr>
              <a:t>E=200</a:t>
            </a:r>
            <a:r>
              <a:rPr dirty="0" sz="1400" spc="95">
                <a:latin typeface="Candara"/>
                <a:cs typeface="Candara"/>
              </a:rPr>
              <a:t> </a:t>
            </a:r>
            <a:r>
              <a:rPr dirty="0" sz="1400">
                <a:latin typeface="Candara"/>
                <a:cs typeface="Candara"/>
              </a:rPr>
              <a:t>G</a:t>
            </a:r>
            <a:r>
              <a:rPr dirty="0" sz="1400" spc="95">
                <a:latin typeface="Candara"/>
                <a:cs typeface="Candara"/>
              </a:rPr>
              <a:t> </a:t>
            </a:r>
            <a:r>
              <a:rPr dirty="0" sz="1400">
                <a:latin typeface="Candara"/>
                <a:cs typeface="Candara"/>
              </a:rPr>
              <a:t>Pa</a:t>
            </a:r>
            <a:r>
              <a:rPr dirty="0" sz="1400" spc="100">
                <a:latin typeface="Candara"/>
                <a:cs typeface="Candara"/>
              </a:rPr>
              <a:t> </a:t>
            </a:r>
            <a:r>
              <a:rPr dirty="0" sz="1400">
                <a:latin typeface="Candara"/>
                <a:cs typeface="Candara"/>
              </a:rPr>
              <a:t>,</a:t>
            </a:r>
            <a:endParaRPr sz="1400">
              <a:latin typeface="Candara"/>
              <a:cs typeface="Candara"/>
            </a:endParaRPr>
          </a:p>
          <a:p>
            <a:pPr marL="12700">
              <a:lnSpc>
                <a:spcPct val="100000"/>
              </a:lnSpc>
              <a:spcBef>
                <a:spcPts val="300"/>
              </a:spcBef>
            </a:pPr>
            <a:r>
              <a:rPr dirty="0" sz="1400" spc="-5">
                <a:latin typeface="Candara"/>
                <a:cs typeface="Candara"/>
              </a:rPr>
              <a:t>I=270X10</a:t>
            </a:r>
            <a:r>
              <a:rPr dirty="0" baseline="40123" sz="1350" spc="-7">
                <a:latin typeface="Candara"/>
                <a:cs typeface="Candara"/>
              </a:rPr>
              <a:t>6</a:t>
            </a:r>
            <a:r>
              <a:rPr dirty="0" sz="1400" spc="-5">
                <a:latin typeface="Candara"/>
                <a:cs typeface="Candara"/>
              </a:rPr>
              <a:t>mm</a:t>
            </a:r>
            <a:r>
              <a:rPr dirty="0" baseline="40123" sz="1350" spc="-7">
                <a:latin typeface="Candara"/>
                <a:cs typeface="Candara"/>
              </a:rPr>
              <a:t>4</a:t>
            </a:r>
            <a:endParaRPr baseline="40123" sz="1350">
              <a:latin typeface="Candara"/>
              <a:cs typeface="Candara"/>
            </a:endParaRPr>
          </a:p>
        </p:txBody>
      </p:sp>
      <p:graphicFrame>
        <p:nvGraphicFramePr>
          <p:cNvPr id="22" name="object 22"/>
          <p:cNvGraphicFramePr>
            <a:graphicFrameLocks noGrp="1"/>
          </p:cNvGraphicFramePr>
          <p:nvPr/>
        </p:nvGraphicFramePr>
        <p:xfrm>
          <a:off x="603504" y="2104897"/>
          <a:ext cx="1782445" cy="134810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6595"/>
                <a:gridCol w="528955"/>
                <a:gridCol w="547369"/>
              </a:tblGrid>
              <a:tr h="224028">
                <a:tc>
                  <a:txBody>
                    <a:bodyPr/>
                    <a:lstStyle/>
                    <a:p>
                      <a:pPr algn="ctr">
                        <a:lnSpc>
                          <a:spcPts val="1635"/>
                        </a:lnSpc>
                      </a:pPr>
                      <a:r>
                        <a:rPr dirty="0" sz="1400" spc="-5">
                          <a:latin typeface="Candara"/>
                          <a:cs typeface="Candara"/>
                        </a:rPr>
                        <a:t>Portion</a:t>
                      </a:r>
                      <a:endParaRPr sz="1400">
                        <a:latin typeface="Candara"/>
                        <a:cs typeface="Candar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35"/>
                        </a:lnSpc>
                      </a:pPr>
                      <a:r>
                        <a:rPr dirty="0" sz="1400" spc="-5">
                          <a:latin typeface="Candara"/>
                          <a:cs typeface="Candara"/>
                        </a:rPr>
                        <a:t>AB</a:t>
                      </a:r>
                      <a:endParaRPr sz="1400">
                        <a:latin typeface="Candara"/>
                        <a:cs typeface="Candar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72085">
                        <a:lnSpc>
                          <a:spcPts val="1635"/>
                        </a:lnSpc>
                      </a:pPr>
                      <a:r>
                        <a:rPr dirty="0" sz="1400" spc="5">
                          <a:latin typeface="Candara"/>
                          <a:cs typeface="Candara"/>
                        </a:rPr>
                        <a:t>BC</a:t>
                      </a:r>
                      <a:endParaRPr sz="1400">
                        <a:latin typeface="Candara"/>
                        <a:cs typeface="Candar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22503">
                <a:tc>
                  <a:txBody>
                    <a:bodyPr/>
                    <a:lstStyle/>
                    <a:p>
                      <a:pPr algn="ctr">
                        <a:lnSpc>
                          <a:spcPts val="1635"/>
                        </a:lnSpc>
                      </a:pPr>
                      <a:r>
                        <a:rPr dirty="0" sz="1400" spc="-5">
                          <a:latin typeface="Candara"/>
                          <a:cs typeface="Candara"/>
                        </a:rPr>
                        <a:t>Origin</a:t>
                      </a:r>
                      <a:endParaRPr sz="1400">
                        <a:latin typeface="Candara"/>
                        <a:cs typeface="Candar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35"/>
                        </a:lnSpc>
                      </a:pPr>
                      <a:r>
                        <a:rPr dirty="0" sz="1400">
                          <a:latin typeface="Candara"/>
                          <a:cs typeface="Candara"/>
                        </a:rPr>
                        <a:t>A</a:t>
                      </a:r>
                      <a:endParaRPr sz="1400">
                        <a:latin typeface="Candara"/>
                        <a:cs typeface="Candar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35"/>
                        </a:lnSpc>
                      </a:pPr>
                      <a:r>
                        <a:rPr dirty="0" sz="1400">
                          <a:latin typeface="Candara"/>
                          <a:cs typeface="Candara"/>
                        </a:rPr>
                        <a:t>C</a:t>
                      </a:r>
                      <a:endParaRPr sz="1400">
                        <a:latin typeface="Candara"/>
                        <a:cs typeface="Candar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24027">
                <a:tc>
                  <a:txBody>
                    <a:bodyPr/>
                    <a:lstStyle/>
                    <a:p>
                      <a:pPr algn="ctr">
                        <a:lnSpc>
                          <a:spcPts val="1650"/>
                        </a:lnSpc>
                      </a:pPr>
                      <a:r>
                        <a:rPr dirty="0" sz="1400">
                          <a:latin typeface="Candara"/>
                          <a:cs typeface="Candara"/>
                        </a:rPr>
                        <a:t>Limits</a:t>
                      </a:r>
                      <a:endParaRPr sz="1400">
                        <a:latin typeface="Candara"/>
                        <a:cs typeface="Candar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50"/>
                        </a:lnSpc>
                      </a:pPr>
                      <a:r>
                        <a:rPr dirty="0" sz="1400" spc="-5">
                          <a:latin typeface="Candara"/>
                          <a:cs typeface="Candara"/>
                        </a:rPr>
                        <a:t>0---10</a:t>
                      </a:r>
                      <a:endParaRPr sz="1400">
                        <a:latin typeface="Candara"/>
                        <a:cs typeface="Candar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07314">
                        <a:lnSpc>
                          <a:spcPts val="1650"/>
                        </a:lnSpc>
                      </a:pPr>
                      <a:r>
                        <a:rPr dirty="0" sz="1400" spc="-5">
                          <a:latin typeface="Candara"/>
                          <a:cs typeface="Candara"/>
                        </a:rPr>
                        <a:t>0</a:t>
                      </a:r>
                      <a:r>
                        <a:rPr dirty="0" sz="1400" spc="-10">
                          <a:latin typeface="Candara"/>
                          <a:cs typeface="Candara"/>
                        </a:rPr>
                        <a:t>--</a:t>
                      </a:r>
                      <a:r>
                        <a:rPr dirty="0" sz="1400" spc="5">
                          <a:latin typeface="Candara"/>
                          <a:cs typeface="Candara"/>
                        </a:rPr>
                        <a:t>-</a:t>
                      </a:r>
                      <a:r>
                        <a:rPr dirty="0" sz="1400">
                          <a:latin typeface="Candara"/>
                          <a:cs typeface="Candara"/>
                        </a:rPr>
                        <a:t>5</a:t>
                      </a:r>
                      <a:endParaRPr sz="1400">
                        <a:latin typeface="Candara"/>
                        <a:cs typeface="Candar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24027">
                <a:tc>
                  <a:txBody>
                    <a:bodyPr/>
                    <a:lstStyle/>
                    <a:p>
                      <a:pPr algn="ctr">
                        <a:lnSpc>
                          <a:spcPts val="1635"/>
                        </a:lnSpc>
                      </a:pPr>
                      <a:r>
                        <a:rPr dirty="0" sz="1400">
                          <a:latin typeface="Candara"/>
                          <a:cs typeface="Candara"/>
                        </a:rPr>
                        <a:t>M</a:t>
                      </a:r>
                      <a:endParaRPr sz="1400">
                        <a:latin typeface="Candara"/>
                        <a:cs typeface="Candar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35"/>
                        </a:lnSpc>
                      </a:pPr>
                      <a:r>
                        <a:rPr dirty="0" sz="1400" spc="-5">
                          <a:latin typeface="Candara"/>
                          <a:cs typeface="Candara"/>
                        </a:rPr>
                        <a:t>-2.5x</a:t>
                      </a:r>
                      <a:endParaRPr sz="1400">
                        <a:latin typeface="Candara"/>
                        <a:cs typeface="Candar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62865">
                        <a:lnSpc>
                          <a:spcPts val="1635"/>
                        </a:lnSpc>
                      </a:pPr>
                      <a:r>
                        <a:rPr dirty="0" sz="1400" spc="-10">
                          <a:latin typeface="Candara"/>
                          <a:cs typeface="Candara"/>
                        </a:rPr>
                        <a:t>-</a:t>
                      </a:r>
                      <a:r>
                        <a:rPr dirty="0" sz="1400" spc="-5">
                          <a:latin typeface="Candara"/>
                          <a:cs typeface="Candara"/>
                        </a:rPr>
                        <a:t>2X</a:t>
                      </a:r>
                      <a:r>
                        <a:rPr dirty="0" baseline="40123" sz="1350">
                          <a:latin typeface="Candara"/>
                          <a:cs typeface="Candara"/>
                        </a:rPr>
                        <a:t>2</a:t>
                      </a:r>
                      <a:r>
                        <a:rPr dirty="0" sz="1400" spc="-5">
                          <a:latin typeface="Candara"/>
                          <a:cs typeface="Candara"/>
                        </a:rPr>
                        <a:t>/2</a:t>
                      </a:r>
                      <a:endParaRPr sz="1400">
                        <a:latin typeface="Candara"/>
                        <a:cs typeface="Candar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22503">
                <a:tc>
                  <a:txBody>
                    <a:bodyPr/>
                    <a:lstStyle/>
                    <a:p>
                      <a:pPr algn="ctr">
                        <a:lnSpc>
                          <a:spcPts val="1635"/>
                        </a:lnSpc>
                      </a:pPr>
                      <a:r>
                        <a:rPr dirty="0" sz="1400">
                          <a:latin typeface="Candara"/>
                          <a:cs typeface="Candara"/>
                        </a:rPr>
                        <a:t>m</a:t>
                      </a:r>
                      <a:endParaRPr sz="1400">
                        <a:latin typeface="Candara"/>
                        <a:cs typeface="Candar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35"/>
                        </a:lnSpc>
                      </a:pPr>
                      <a:r>
                        <a:rPr dirty="0" sz="1400" spc="-5">
                          <a:latin typeface="Candara"/>
                          <a:cs typeface="Candara"/>
                        </a:rPr>
                        <a:t>-0.1x</a:t>
                      </a:r>
                      <a:endParaRPr sz="1400">
                        <a:latin typeface="Candara"/>
                        <a:cs typeface="Candar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35"/>
                        </a:lnSpc>
                      </a:pPr>
                      <a:r>
                        <a:rPr dirty="0" sz="1400">
                          <a:latin typeface="Candara"/>
                          <a:cs typeface="Candara"/>
                        </a:rPr>
                        <a:t>0</a:t>
                      </a:r>
                      <a:endParaRPr sz="1400">
                        <a:latin typeface="Candara"/>
                        <a:cs typeface="Candar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24409">
                <a:tc>
                  <a:txBody>
                    <a:bodyPr/>
                    <a:lstStyle/>
                    <a:p>
                      <a:pPr algn="ctr" marL="635">
                        <a:lnSpc>
                          <a:spcPts val="1639"/>
                        </a:lnSpc>
                      </a:pPr>
                      <a:r>
                        <a:rPr dirty="0" sz="1400">
                          <a:latin typeface="Candara"/>
                          <a:cs typeface="Candara"/>
                        </a:rPr>
                        <a:t>EI</a:t>
                      </a:r>
                      <a:endParaRPr sz="1400">
                        <a:latin typeface="Candara"/>
                        <a:cs typeface="Candar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39"/>
                        </a:lnSpc>
                      </a:pPr>
                      <a:r>
                        <a:rPr dirty="0" sz="1400">
                          <a:latin typeface="Candara"/>
                          <a:cs typeface="Candara"/>
                        </a:rPr>
                        <a:t>EI</a:t>
                      </a:r>
                      <a:endParaRPr sz="1400">
                        <a:latin typeface="Candara"/>
                        <a:cs typeface="Candar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39"/>
                        </a:lnSpc>
                      </a:pPr>
                      <a:r>
                        <a:rPr dirty="0" sz="1400">
                          <a:latin typeface="Candara"/>
                          <a:cs typeface="Candara"/>
                        </a:rPr>
                        <a:t>EI</a:t>
                      </a:r>
                      <a:endParaRPr sz="1400">
                        <a:latin typeface="Candara"/>
                        <a:cs typeface="Candar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23" name="object 23"/>
          <p:cNvSpPr/>
          <p:nvPr/>
        </p:nvSpPr>
        <p:spPr>
          <a:xfrm>
            <a:off x="3741566" y="1254170"/>
            <a:ext cx="2717800" cy="151765"/>
          </a:xfrm>
          <a:custGeom>
            <a:avLst/>
            <a:gdLst/>
            <a:ahLst/>
            <a:cxnLst/>
            <a:rect l="l" t="t" r="r" b="b"/>
            <a:pathLst>
              <a:path w="2717800" h="151765">
                <a:moveTo>
                  <a:pt x="0" y="0"/>
                </a:moveTo>
                <a:lnTo>
                  <a:pt x="0" y="151499"/>
                </a:lnTo>
                <a:lnTo>
                  <a:pt x="2717532" y="151499"/>
                </a:lnTo>
                <a:lnTo>
                  <a:pt x="2717532" y="0"/>
                </a:lnTo>
                <a:lnTo>
                  <a:pt x="0" y="0"/>
                </a:lnTo>
              </a:path>
            </a:pathLst>
          </a:custGeom>
          <a:ln w="1431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3635252" y="1403877"/>
            <a:ext cx="203125" cy="24030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3475514" y="1642388"/>
            <a:ext cx="522602" cy="10415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3475514" y="1642388"/>
            <a:ext cx="522605" cy="104775"/>
          </a:xfrm>
          <a:custGeom>
            <a:avLst/>
            <a:gdLst/>
            <a:ahLst/>
            <a:cxnLst/>
            <a:rect l="l" t="t" r="r" b="b"/>
            <a:pathLst>
              <a:path w="522604" h="104775">
                <a:moveTo>
                  <a:pt x="0" y="0"/>
                </a:moveTo>
                <a:lnTo>
                  <a:pt x="0" y="104155"/>
                </a:lnTo>
                <a:lnTo>
                  <a:pt x="522602" y="104155"/>
                </a:lnTo>
                <a:lnTo>
                  <a:pt x="522602" y="0"/>
                </a:lnTo>
                <a:lnTo>
                  <a:pt x="0" y="0"/>
                </a:lnTo>
              </a:path>
            </a:pathLst>
          </a:custGeom>
          <a:ln w="3579">
            <a:solidFill>
              <a:srgbClr val="7C7C7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5402600" y="1403877"/>
            <a:ext cx="222127" cy="22136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5252362" y="1623451"/>
            <a:ext cx="522602" cy="10415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5252362" y="1623451"/>
            <a:ext cx="522605" cy="104775"/>
          </a:xfrm>
          <a:custGeom>
            <a:avLst/>
            <a:gdLst/>
            <a:ahLst/>
            <a:cxnLst/>
            <a:rect l="l" t="t" r="r" b="b"/>
            <a:pathLst>
              <a:path w="522604" h="104775">
                <a:moveTo>
                  <a:pt x="0" y="0"/>
                </a:moveTo>
                <a:lnTo>
                  <a:pt x="0" y="104155"/>
                </a:lnTo>
                <a:lnTo>
                  <a:pt x="522602" y="104155"/>
                </a:lnTo>
                <a:lnTo>
                  <a:pt x="522602" y="0"/>
                </a:lnTo>
                <a:lnTo>
                  <a:pt x="0" y="0"/>
                </a:lnTo>
              </a:path>
            </a:pathLst>
          </a:custGeom>
          <a:ln w="3579">
            <a:solidFill>
              <a:srgbClr val="7C7C7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3703559" y="1964325"/>
            <a:ext cx="76014" cy="75749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3741566" y="1765481"/>
            <a:ext cx="0" cy="274955"/>
          </a:xfrm>
          <a:custGeom>
            <a:avLst/>
            <a:gdLst/>
            <a:ahLst/>
            <a:cxnLst/>
            <a:rect l="l" t="t" r="r" b="b"/>
            <a:pathLst>
              <a:path w="0" h="274955">
                <a:moveTo>
                  <a:pt x="0" y="0"/>
                </a:moveTo>
                <a:lnTo>
                  <a:pt x="0" y="274592"/>
                </a:lnTo>
              </a:path>
            </a:pathLst>
          </a:custGeom>
          <a:ln w="35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5480407" y="1765481"/>
            <a:ext cx="66513" cy="75749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5518415" y="1765481"/>
            <a:ext cx="0" cy="274955"/>
          </a:xfrm>
          <a:custGeom>
            <a:avLst/>
            <a:gdLst/>
            <a:ahLst/>
            <a:cxnLst/>
            <a:rect l="l" t="t" r="r" b="b"/>
            <a:pathLst>
              <a:path w="0" h="274955">
                <a:moveTo>
                  <a:pt x="0" y="0"/>
                </a:moveTo>
                <a:lnTo>
                  <a:pt x="0" y="274592"/>
                </a:lnTo>
              </a:path>
            </a:pathLst>
          </a:custGeom>
          <a:ln w="35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6459099" y="1727606"/>
            <a:ext cx="0" cy="274955"/>
          </a:xfrm>
          <a:custGeom>
            <a:avLst/>
            <a:gdLst/>
            <a:ahLst/>
            <a:cxnLst/>
            <a:rect l="l" t="t" r="r" b="b"/>
            <a:pathLst>
              <a:path w="0" h="274955">
                <a:moveTo>
                  <a:pt x="0" y="0"/>
                </a:moveTo>
                <a:lnTo>
                  <a:pt x="0" y="274592"/>
                </a:lnTo>
              </a:path>
            </a:pathLst>
          </a:custGeom>
          <a:ln w="35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3741566" y="1898044"/>
            <a:ext cx="2708275" cy="0"/>
          </a:xfrm>
          <a:custGeom>
            <a:avLst/>
            <a:gdLst/>
            <a:ahLst/>
            <a:cxnLst/>
            <a:rect l="l" t="t" r="r" b="b"/>
            <a:pathLst>
              <a:path w="2708275" h="0">
                <a:moveTo>
                  <a:pt x="0" y="0"/>
                </a:moveTo>
                <a:lnTo>
                  <a:pt x="2708030" y="0"/>
                </a:lnTo>
              </a:path>
            </a:pathLst>
          </a:custGeom>
          <a:ln w="357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4390353" y="1962456"/>
            <a:ext cx="52705" cy="139065"/>
          </a:xfrm>
          <a:custGeom>
            <a:avLst/>
            <a:gdLst/>
            <a:ahLst/>
            <a:cxnLst/>
            <a:rect l="l" t="t" r="r" b="b"/>
            <a:pathLst>
              <a:path w="52704" h="139064">
                <a:moveTo>
                  <a:pt x="52703" y="30628"/>
                </a:moveTo>
                <a:lnTo>
                  <a:pt x="35093" y="30628"/>
                </a:lnTo>
                <a:lnTo>
                  <a:pt x="35093" y="138748"/>
                </a:lnTo>
                <a:lnTo>
                  <a:pt x="52703" y="138748"/>
                </a:lnTo>
                <a:lnTo>
                  <a:pt x="52703" y="30628"/>
                </a:lnTo>
                <a:close/>
              </a:path>
              <a:path w="52704" h="139064">
                <a:moveTo>
                  <a:pt x="52703" y="0"/>
                </a:moveTo>
                <a:lnTo>
                  <a:pt x="41301" y="0"/>
                </a:lnTo>
                <a:lnTo>
                  <a:pt x="38260" y="5971"/>
                </a:lnTo>
                <a:lnTo>
                  <a:pt x="33066" y="12132"/>
                </a:lnTo>
                <a:lnTo>
                  <a:pt x="0" y="34680"/>
                </a:lnTo>
                <a:lnTo>
                  <a:pt x="0" y="51093"/>
                </a:lnTo>
                <a:lnTo>
                  <a:pt x="35093" y="30628"/>
                </a:lnTo>
                <a:lnTo>
                  <a:pt x="52703" y="30628"/>
                </a:lnTo>
                <a:lnTo>
                  <a:pt x="5270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4490946" y="1962456"/>
            <a:ext cx="93118" cy="141109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/>
          <p:nvPr/>
        </p:nvSpPr>
        <p:spPr>
          <a:xfrm>
            <a:off x="4609910" y="1998841"/>
            <a:ext cx="140120" cy="102363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/>
          <p:nvPr/>
        </p:nvSpPr>
        <p:spPr>
          <a:xfrm>
            <a:off x="5859215" y="1964905"/>
            <a:ext cx="94765" cy="138659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/>
          <p:nvPr/>
        </p:nvSpPr>
        <p:spPr>
          <a:xfrm>
            <a:off x="5978178" y="1998841"/>
            <a:ext cx="140120" cy="102363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/>
          <p:nvPr/>
        </p:nvSpPr>
        <p:spPr>
          <a:xfrm>
            <a:off x="3598709" y="1309682"/>
            <a:ext cx="133684" cy="138180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/>
          <p:nvPr/>
        </p:nvSpPr>
        <p:spPr>
          <a:xfrm>
            <a:off x="5257430" y="1432776"/>
            <a:ext cx="107814" cy="138180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/>
          <p:nvPr/>
        </p:nvSpPr>
        <p:spPr>
          <a:xfrm>
            <a:off x="6468981" y="1392540"/>
            <a:ext cx="126311" cy="142901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4" name="object 44"/>
          <p:cNvSpPr/>
          <p:nvPr/>
        </p:nvSpPr>
        <p:spPr>
          <a:xfrm>
            <a:off x="3607286" y="2104487"/>
            <a:ext cx="93143" cy="141109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5" name="object 45"/>
          <p:cNvSpPr/>
          <p:nvPr/>
        </p:nvSpPr>
        <p:spPr>
          <a:xfrm>
            <a:off x="3731152" y="2223917"/>
            <a:ext cx="20320" cy="19685"/>
          </a:xfrm>
          <a:custGeom>
            <a:avLst/>
            <a:gdLst/>
            <a:ahLst/>
            <a:cxnLst/>
            <a:rect l="l" t="t" r="r" b="b"/>
            <a:pathLst>
              <a:path w="20320" h="19685">
                <a:moveTo>
                  <a:pt x="0" y="19323"/>
                </a:moveTo>
                <a:lnTo>
                  <a:pt x="19971" y="19323"/>
                </a:lnTo>
                <a:lnTo>
                  <a:pt x="19971" y="0"/>
                </a:lnTo>
                <a:lnTo>
                  <a:pt x="0" y="0"/>
                </a:lnTo>
                <a:lnTo>
                  <a:pt x="0" y="1932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6" name="object 46"/>
          <p:cNvSpPr/>
          <p:nvPr/>
        </p:nvSpPr>
        <p:spPr>
          <a:xfrm>
            <a:off x="3791761" y="2104487"/>
            <a:ext cx="52705" cy="139065"/>
          </a:xfrm>
          <a:custGeom>
            <a:avLst/>
            <a:gdLst/>
            <a:ahLst/>
            <a:cxnLst/>
            <a:rect l="l" t="t" r="r" b="b"/>
            <a:pathLst>
              <a:path w="52704" h="139064">
                <a:moveTo>
                  <a:pt x="52614" y="30628"/>
                </a:moveTo>
                <a:lnTo>
                  <a:pt x="35080" y="30628"/>
                </a:lnTo>
                <a:lnTo>
                  <a:pt x="35080" y="138753"/>
                </a:lnTo>
                <a:lnTo>
                  <a:pt x="52614" y="138753"/>
                </a:lnTo>
                <a:lnTo>
                  <a:pt x="52614" y="30628"/>
                </a:lnTo>
                <a:close/>
              </a:path>
              <a:path w="52704" h="139064">
                <a:moveTo>
                  <a:pt x="52614" y="0"/>
                </a:moveTo>
                <a:lnTo>
                  <a:pt x="41314" y="0"/>
                </a:lnTo>
                <a:lnTo>
                  <a:pt x="38260" y="5971"/>
                </a:lnTo>
                <a:lnTo>
                  <a:pt x="33066" y="12132"/>
                </a:lnTo>
                <a:lnTo>
                  <a:pt x="0" y="34680"/>
                </a:lnTo>
                <a:lnTo>
                  <a:pt x="0" y="51093"/>
                </a:lnTo>
                <a:lnTo>
                  <a:pt x="35080" y="30628"/>
                </a:lnTo>
                <a:lnTo>
                  <a:pt x="52614" y="30628"/>
                </a:lnTo>
                <a:lnTo>
                  <a:pt x="5261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7" name="object 47"/>
          <p:cNvSpPr/>
          <p:nvPr/>
        </p:nvSpPr>
        <p:spPr>
          <a:xfrm>
            <a:off x="5384122" y="2104487"/>
            <a:ext cx="93118" cy="141109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8" name="object 48"/>
          <p:cNvSpPr/>
          <p:nvPr/>
        </p:nvSpPr>
        <p:spPr>
          <a:xfrm>
            <a:off x="5508026" y="2223917"/>
            <a:ext cx="20320" cy="19685"/>
          </a:xfrm>
          <a:custGeom>
            <a:avLst/>
            <a:gdLst/>
            <a:ahLst/>
            <a:cxnLst/>
            <a:rect l="l" t="t" r="r" b="b"/>
            <a:pathLst>
              <a:path w="20320" h="19685">
                <a:moveTo>
                  <a:pt x="0" y="19323"/>
                </a:moveTo>
                <a:lnTo>
                  <a:pt x="19971" y="19323"/>
                </a:lnTo>
                <a:lnTo>
                  <a:pt x="19971" y="0"/>
                </a:lnTo>
                <a:lnTo>
                  <a:pt x="0" y="0"/>
                </a:lnTo>
                <a:lnTo>
                  <a:pt x="0" y="1932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9" name="object 49"/>
          <p:cNvSpPr/>
          <p:nvPr/>
        </p:nvSpPr>
        <p:spPr>
          <a:xfrm>
            <a:off x="5568584" y="2104487"/>
            <a:ext cx="52705" cy="139065"/>
          </a:xfrm>
          <a:custGeom>
            <a:avLst/>
            <a:gdLst/>
            <a:ahLst/>
            <a:cxnLst/>
            <a:rect l="l" t="t" r="r" b="b"/>
            <a:pathLst>
              <a:path w="52704" h="139064">
                <a:moveTo>
                  <a:pt x="52703" y="30628"/>
                </a:moveTo>
                <a:lnTo>
                  <a:pt x="35093" y="30628"/>
                </a:lnTo>
                <a:lnTo>
                  <a:pt x="35093" y="138753"/>
                </a:lnTo>
                <a:lnTo>
                  <a:pt x="52703" y="138753"/>
                </a:lnTo>
                <a:lnTo>
                  <a:pt x="52703" y="30628"/>
                </a:lnTo>
                <a:close/>
              </a:path>
              <a:path w="52704" h="139064">
                <a:moveTo>
                  <a:pt x="52703" y="0"/>
                </a:moveTo>
                <a:lnTo>
                  <a:pt x="41301" y="0"/>
                </a:lnTo>
                <a:lnTo>
                  <a:pt x="38260" y="5971"/>
                </a:lnTo>
                <a:lnTo>
                  <a:pt x="33066" y="12132"/>
                </a:lnTo>
                <a:lnTo>
                  <a:pt x="0" y="34680"/>
                </a:lnTo>
                <a:lnTo>
                  <a:pt x="0" y="51093"/>
                </a:lnTo>
                <a:lnTo>
                  <a:pt x="35093" y="30628"/>
                </a:lnTo>
                <a:lnTo>
                  <a:pt x="52703" y="30628"/>
                </a:lnTo>
                <a:lnTo>
                  <a:pt x="5270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0" name="object 50"/>
          <p:cNvSpPr/>
          <p:nvPr/>
        </p:nvSpPr>
        <p:spPr>
          <a:xfrm>
            <a:off x="3998116" y="1083733"/>
            <a:ext cx="85725" cy="66675"/>
          </a:xfrm>
          <a:custGeom>
            <a:avLst/>
            <a:gdLst/>
            <a:ahLst/>
            <a:cxnLst/>
            <a:rect l="l" t="t" r="r" b="b"/>
            <a:pathLst>
              <a:path w="85725" h="66675">
                <a:moveTo>
                  <a:pt x="38007" y="0"/>
                </a:moveTo>
                <a:lnTo>
                  <a:pt x="0" y="66281"/>
                </a:lnTo>
                <a:lnTo>
                  <a:pt x="85516" y="56812"/>
                </a:lnTo>
                <a:lnTo>
                  <a:pt x="57011" y="28406"/>
                </a:lnTo>
                <a:lnTo>
                  <a:pt x="3800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1" name="object 51"/>
          <p:cNvSpPr/>
          <p:nvPr/>
        </p:nvSpPr>
        <p:spPr>
          <a:xfrm>
            <a:off x="3998116" y="1055991"/>
            <a:ext cx="401955" cy="482600"/>
          </a:xfrm>
          <a:custGeom>
            <a:avLst/>
            <a:gdLst/>
            <a:ahLst/>
            <a:cxnLst/>
            <a:rect l="l" t="t" r="r" b="b"/>
            <a:pathLst>
              <a:path w="401954" h="482600">
                <a:moveTo>
                  <a:pt x="171033" y="482240"/>
                </a:moveTo>
                <a:lnTo>
                  <a:pt x="213000" y="465933"/>
                </a:lnTo>
                <a:lnTo>
                  <a:pt x="259717" y="452782"/>
                </a:lnTo>
                <a:lnTo>
                  <a:pt x="306435" y="439631"/>
                </a:lnTo>
                <a:lnTo>
                  <a:pt x="348401" y="423324"/>
                </a:lnTo>
                <a:lnTo>
                  <a:pt x="380866" y="400704"/>
                </a:lnTo>
                <a:lnTo>
                  <a:pt x="399078" y="368616"/>
                </a:lnTo>
                <a:lnTo>
                  <a:pt x="401546" y="333755"/>
                </a:lnTo>
                <a:lnTo>
                  <a:pt x="395663" y="288575"/>
                </a:lnTo>
                <a:lnTo>
                  <a:pt x="382876" y="236957"/>
                </a:lnTo>
                <a:lnTo>
                  <a:pt x="364633" y="182786"/>
                </a:lnTo>
                <a:lnTo>
                  <a:pt x="342382" y="129943"/>
                </a:lnTo>
                <a:lnTo>
                  <a:pt x="317570" y="82313"/>
                </a:lnTo>
                <a:lnTo>
                  <a:pt x="291644" y="43779"/>
                </a:lnTo>
                <a:lnTo>
                  <a:pt x="225229" y="165"/>
                </a:lnTo>
                <a:lnTo>
                  <a:pt x="180183" y="0"/>
                </a:lnTo>
                <a:lnTo>
                  <a:pt x="133026" y="13513"/>
                </a:lnTo>
                <a:lnTo>
                  <a:pt x="85868" y="36496"/>
                </a:lnTo>
                <a:lnTo>
                  <a:pt x="40822" y="64736"/>
                </a:lnTo>
                <a:lnTo>
                  <a:pt x="0" y="94023"/>
                </a:lnTo>
              </a:path>
            </a:pathLst>
          </a:custGeom>
          <a:ln w="358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2" name="object 52"/>
          <p:cNvSpPr/>
          <p:nvPr/>
        </p:nvSpPr>
        <p:spPr>
          <a:xfrm>
            <a:off x="6193047" y="932183"/>
            <a:ext cx="85725" cy="76200"/>
          </a:xfrm>
          <a:custGeom>
            <a:avLst/>
            <a:gdLst/>
            <a:ahLst/>
            <a:cxnLst/>
            <a:rect l="l" t="t" r="r" b="b"/>
            <a:pathLst>
              <a:path w="85725" h="76200">
                <a:moveTo>
                  <a:pt x="47509" y="0"/>
                </a:moveTo>
                <a:lnTo>
                  <a:pt x="28505" y="28406"/>
                </a:lnTo>
                <a:lnTo>
                  <a:pt x="0" y="56812"/>
                </a:lnTo>
                <a:lnTo>
                  <a:pt x="85516" y="75749"/>
                </a:lnTo>
                <a:lnTo>
                  <a:pt x="4750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3" name="object 53"/>
          <p:cNvSpPr/>
          <p:nvPr/>
        </p:nvSpPr>
        <p:spPr>
          <a:xfrm>
            <a:off x="5876540" y="883846"/>
            <a:ext cx="402590" cy="616585"/>
          </a:xfrm>
          <a:custGeom>
            <a:avLst/>
            <a:gdLst/>
            <a:ahLst/>
            <a:cxnLst/>
            <a:rect l="l" t="t" r="r" b="b"/>
            <a:pathLst>
              <a:path w="402589" h="616585">
                <a:moveTo>
                  <a:pt x="230990" y="616511"/>
                </a:moveTo>
                <a:lnTo>
                  <a:pt x="188363" y="596127"/>
                </a:lnTo>
                <a:lnTo>
                  <a:pt x="140194" y="579688"/>
                </a:lnTo>
                <a:lnTo>
                  <a:pt x="92025" y="563249"/>
                </a:lnTo>
                <a:lnTo>
                  <a:pt x="49399" y="542865"/>
                </a:lnTo>
                <a:lnTo>
                  <a:pt x="17858" y="514591"/>
                </a:lnTo>
                <a:lnTo>
                  <a:pt x="2945" y="474480"/>
                </a:lnTo>
                <a:lnTo>
                  <a:pt x="0" y="440533"/>
                </a:lnTo>
                <a:lnTo>
                  <a:pt x="2185" y="397210"/>
                </a:lnTo>
                <a:lnTo>
                  <a:pt x="8931" y="347067"/>
                </a:lnTo>
                <a:lnTo>
                  <a:pt x="19668" y="292663"/>
                </a:lnTo>
                <a:lnTo>
                  <a:pt x="33826" y="236553"/>
                </a:lnTo>
                <a:lnTo>
                  <a:pt x="50834" y="181296"/>
                </a:lnTo>
                <a:lnTo>
                  <a:pt x="70123" y="129447"/>
                </a:lnTo>
                <a:lnTo>
                  <a:pt x="91122" y="83566"/>
                </a:lnTo>
                <a:lnTo>
                  <a:pt x="113262" y="46208"/>
                </a:lnTo>
                <a:lnTo>
                  <a:pt x="170654" y="1352"/>
                </a:lnTo>
                <a:lnTo>
                  <a:pt x="208662" y="0"/>
                </a:lnTo>
                <a:lnTo>
                  <a:pt x="248664" y="12229"/>
                </a:lnTo>
                <a:lnTo>
                  <a:pt x="289331" y="34396"/>
                </a:lnTo>
                <a:lnTo>
                  <a:pt x="329333" y="62857"/>
                </a:lnTo>
                <a:lnTo>
                  <a:pt x="367340" y="93969"/>
                </a:lnTo>
                <a:lnTo>
                  <a:pt x="402023" y="124087"/>
                </a:lnTo>
              </a:path>
            </a:pathLst>
          </a:custGeom>
          <a:ln w="358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4" name="object 54"/>
          <p:cNvSpPr/>
          <p:nvPr/>
        </p:nvSpPr>
        <p:spPr>
          <a:xfrm>
            <a:off x="4378191" y="1301514"/>
            <a:ext cx="0" cy="643890"/>
          </a:xfrm>
          <a:custGeom>
            <a:avLst/>
            <a:gdLst/>
            <a:ahLst/>
            <a:cxnLst/>
            <a:rect l="l" t="t" r="r" b="b"/>
            <a:pathLst>
              <a:path w="0" h="643889">
                <a:moveTo>
                  <a:pt x="0" y="0"/>
                </a:moveTo>
                <a:lnTo>
                  <a:pt x="0" y="643873"/>
                </a:lnTo>
              </a:path>
            </a:pathLst>
          </a:custGeom>
          <a:ln w="35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5" name="object 55"/>
          <p:cNvSpPr/>
          <p:nvPr/>
        </p:nvSpPr>
        <p:spPr>
          <a:xfrm>
            <a:off x="3741566" y="1812825"/>
            <a:ext cx="598805" cy="0"/>
          </a:xfrm>
          <a:custGeom>
            <a:avLst/>
            <a:gdLst/>
            <a:ahLst/>
            <a:cxnLst/>
            <a:rect l="l" t="t" r="r" b="b"/>
            <a:pathLst>
              <a:path w="598804" h="0">
                <a:moveTo>
                  <a:pt x="0" y="0"/>
                </a:moveTo>
                <a:lnTo>
                  <a:pt x="598617" y="0"/>
                </a:lnTo>
              </a:path>
            </a:pathLst>
          </a:custGeom>
          <a:ln w="357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6" name="object 56"/>
          <p:cNvSpPr/>
          <p:nvPr/>
        </p:nvSpPr>
        <p:spPr>
          <a:xfrm>
            <a:off x="4047058" y="1641290"/>
            <a:ext cx="96842" cy="100103"/>
          </a:xfrm>
          <a:prstGeom prst="rect">
            <a:avLst/>
          </a:prstGeom>
          <a:blipFill>
            <a:blip r:embed="rId1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7" name="object 57"/>
          <p:cNvSpPr/>
          <p:nvPr/>
        </p:nvSpPr>
        <p:spPr>
          <a:xfrm>
            <a:off x="5926995" y="1121608"/>
            <a:ext cx="0" cy="643890"/>
          </a:xfrm>
          <a:custGeom>
            <a:avLst/>
            <a:gdLst/>
            <a:ahLst/>
            <a:cxnLst/>
            <a:rect l="l" t="t" r="r" b="b"/>
            <a:pathLst>
              <a:path w="0" h="643889">
                <a:moveTo>
                  <a:pt x="0" y="0"/>
                </a:moveTo>
                <a:lnTo>
                  <a:pt x="0" y="643873"/>
                </a:lnTo>
              </a:path>
            </a:pathLst>
          </a:custGeom>
          <a:ln w="35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8" name="object 58"/>
          <p:cNvSpPr/>
          <p:nvPr/>
        </p:nvSpPr>
        <p:spPr>
          <a:xfrm>
            <a:off x="5926995" y="1756013"/>
            <a:ext cx="513715" cy="0"/>
          </a:xfrm>
          <a:custGeom>
            <a:avLst/>
            <a:gdLst/>
            <a:ahLst/>
            <a:cxnLst/>
            <a:rect l="l" t="t" r="r" b="b"/>
            <a:pathLst>
              <a:path w="513714" h="0">
                <a:moveTo>
                  <a:pt x="0" y="0"/>
                </a:moveTo>
                <a:lnTo>
                  <a:pt x="513100" y="0"/>
                </a:lnTo>
              </a:path>
            </a:pathLst>
          </a:custGeom>
          <a:ln w="357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9" name="object 59"/>
          <p:cNvSpPr/>
          <p:nvPr/>
        </p:nvSpPr>
        <p:spPr>
          <a:xfrm>
            <a:off x="6137429" y="1631821"/>
            <a:ext cx="96919" cy="100103"/>
          </a:xfrm>
          <a:prstGeom prst="rect">
            <a:avLst/>
          </a:prstGeom>
          <a:blipFill>
            <a:blip r:embed="rId1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0" name="object 60"/>
          <p:cNvSpPr/>
          <p:nvPr/>
        </p:nvSpPr>
        <p:spPr>
          <a:xfrm>
            <a:off x="3897207" y="976244"/>
            <a:ext cx="140209" cy="102388"/>
          </a:xfrm>
          <a:prstGeom prst="rect">
            <a:avLst/>
          </a:prstGeom>
          <a:blipFill>
            <a:blip r:embed="rId1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1" name="object 61"/>
          <p:cNvSpPr/>
          <p:nvPr/>
        </p:nvSpPr>
        <p:spPr>
          <a:xfrm>
            <a:off x="6263234" y="824745"/>
            <a:ext cx="140120" cy="102388"/>
          </a:xfrm>
          <a:prstGeom prst="rect">
            <a:avLst/>
          </a:prstGeom>
          <a:blipFill>
            <a:blip r:embed="rId2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2" name="object 62"/>
          <p:cNvSpPr/>
          <p:nvPr/>
        </p:nvSpPr>
        <p:spPr>
          <a:xfrm>
            <a:off x="3019425" y="1187889"/>
            <a:ext cx="456565" cy="454659"/>
          </a:xfrm>
          <a:custGeom>
            <a:avLst/>
            <a:gdLst/>
            <a:ahLst/>
            <a:cxnLst/>
            <a:rect l="l" t="t" r="r" b="b"/>
            <a:pathLst>
              <a:path w="456564" h="454660">
                <a:moveTo>
                  <a:pt x="0" y="227249"/>
                </a:moveTo>
                <a:lnTo>
                  <a:pt x="5047" y="184788"/>
                </a:lnTo>
                <a:lnTo>
                  <a:pt x="19003" y="143214"/>
                </a:lnTo>
                <a:lnTo>
                  <a:pt x="40085" y="103416"/>
                </a:lnTo>
                <a:lnTo>
                  <a:pt x="66513" y="66281"/>
                </a:lnTo>
                <a:lnTo>
                  <a:pt x="103778" y="39946"/>
                </a:lnTo>
                <a:lnTo>
                  <a:pt x="143715" y="18937"/>
                </a:lnTo>
                <a:lnTo>
                  <a:pt x="185434" y="5030"/>
                </a:lnTo>
                <a:lnTo>
                  <a:pt x="228044" y="0"/>
                </a:lnTo>
                <a:lnTo>
                  <a:pt x="275999" y="5030"/>
                </a:lnTo>
                <a:lnTo>
                  <a:pt x="319500" y="18937"/>
                </a:lnTo>
                <a:lnTo>
                  <a:pt x="357656" y="39946"/>
                </a:lnTo>
                <a:lnTo>
                  <a:pt x="389576" y="66281"/>
                </a:lnTo>
                <a:lnTo>
                  <a:pt x="420012" y="103416"/>
                </a:lnTo>
                <a:lnTo>
                  <a:pt x="440648" y="143214"/>
                </a:lnTo>
                <a:lnTo>
                  <a:pt x="452377" y="184788"/>
                </a:lnTo>
                <a:lnTo>
                  <a:pt x="456089" y="227249"/>
                </a:lnTo>
                <a:lnTo>
                  <a:pt x="452377" y="269710"/>
                </a:lnTo>
                <a:lnTo>
                  <a:pt x="440648" y="311284"/>
                </a:lnTo>
                <a:lnTo>
                  <a:pt x="420012" y="351082"/>
                </a:lnTo>
                <a:lnTo>
                  <a:pt x="389576" y="388217"/>
                </a:lnTo>
                <a:lnTo>
                  <a:pt x="357656" y="414552"/>
                </a:lnTo>
                <a:lnTo>
                  <a:pt x="319500" y="435561"/>
                </a:lnTo>
                <a:lnTo>
                  <a:pt x="275999" y="449468"/>
                </a:lnTo>
                <a:lnTo>
                  <a:pt x="228044" y="454498"/>
                </a:lnTo>
                <a:lnTo>
                  <a:pt x="185434" y="449468"/>
                </a:lnTo>
                <a:lnTo>
                  <a:pt x="143715" y="435561"/>
                </a:lnTo>
                <a:lnTo>
                  <a:pt x="103778" y="414552"/>
                </a:lnTo>
                <a:lnTo>
                  <a:pt x="66513" y="388217"/>
                </a:lnTo>
                <a:lnTo>
                  <a:pt x="40085" y="351082"/>
                </a:lnTo>
                <a:lnTo>
                  <a:pt x="19003" y="311284"/>
                </a:lnTo>
                <a:lnTo>
                  <a:pt x="5047" y="269710"/>
                </a:lnTo>
                <a:lnTo>
                  <a:pt x="0" y="227249"/>
                </a:lnTo>
              </a:path>
            </a:pathLst>
          </a:custGeom>
          <a:ln w="3584">
            <a:solidFill>
              <a:srgbClr val="7C7C7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3" name="object 63"/>
          <p:cNvSpPr/>
          <p:nvPr/>
        </p:nvSpPr>
        <p:spPr>
          <a:xfrm>
            <a:off x="3159811" y="1347241"/>
            <a:ext cx="180269" cy="131615"/>
          </a:xfrm>
          <a:prstGeom prst="rect">
            <a:avLst/>
          </a:prstGeom>
          <a:blipFill>
            <a:blip r:embed="rId2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4" name="object 64"/>
          <p:cNvSpPr/>
          <p:nvPr/>
        </p:nvSpPr>
        <p:spPr>
          <a:xfrm>
            <a:off x="5575426" y="1159483"/>
            <a:ext cx="76200" cy="76200"/>
          </a:xfrm>
          <a:custGeom>
            <a:avLst/>
            <a:gdLst/>
            <a:ahLst/>
            <a:cxnLst/>
            <a:rect l="l" t="t" r="r" b="b"/>
            <a:pathLst>
              <a:path w="76200" h="76200">
                <a:moveTo>
                  <a:pt x="47509" y="0"/>
                </a:moveTo>
                <a:lnTo>
                  <a:pt x="28505" y="28406"/>
                </a:lnTo>
                <a:lnTo>
                  <a:pt x="0" y="56812"/>
                </a:lnTo>
                <a:lnTo>
                  <a:pt x="76014" y="75749"/>
                </a:lnTo>
                <a:lnTo>
                  <a:pt x="4750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5" name="object 65"/>
          <p:cNvSpPr/>
          <p:nvPr/>
        </p:nvSpPr>
        <p:spPr>
          <a:xfrm>
            <a:off x="5251992" y="1111124"/>
            <a:ext cx="400050" cy="616585"/>
          </a:xfrm>
          <a:custGeom>
            <a:avLst/>
            <a:gdLst/>
            <a:ahLst/>
            <a:cxnLst/>
            <a:rect l="l" t="t" r="r" b="b"/>
            <a:pathLst>
              <a:path w="400050" h="616585">
                <a:moveTo>
                  <a:pt x="237917" y="616482"/>
                </a:moveTo>
                <a:lnTo>
                  <a:pt x="191947" y="596098"/>
                </a:lnTo>
                <a:lnTo>
                  <a:pt x="142546" y="579660"/>
                </a:lnTo>
                <a:lnTo>
                  <a:pt x="94201" y="563221"/>
                </a:lnTo>
                <a:lnTo>
                  <a:pt x="51399" y="542837"/>
                </a:lnTo>
                <a:lnTo>
                  <a:pt x="18626" y="514562"/>
                </a:lnTo>
                <a:lnTo>
                  <a:pt x="370" y="474452"/>
                </a:lnTo>
                <a:lnTo>
                  <a:pt x="0" y="440506"/>
                </a:lnTo>
                <a:lnTo>
                  <a:pt x="4247" y="397187"/>
                </a:lnTo>
                <a:lnTo>
                  <a:pt x="12599" y="347050"/>
                </a:lnTo>
                <a:lnTo>
                  <a:pt x="24543" y="292652"/>
                </a:lnTo>
                <a:lnTo>
                  <a:pt x="39565" y="236550"/>
                </a:lnTo>
                <a:lnTo>
                  <a:pt x="57153" y="181300"/>
                </a:lnTo>
                <a:lnTo>
                  <a:pt x="76794" y="129459"/>
                </a:lnTo>
                <a:lnTo>
                  <a:pt x="97973" y="83583"/>
                </a:lnTo>
                <a:lnTo>
                  <a:pt x="120179" y="46229"/>
                </a:lnTo>
                <a:lnTo>
                  <a:pt x="174063" y="1358"/>
                </a:lnTo>
                <a:lnTo>
                  <a:pt x="209550" y="0"/>
                </a:lnTo>
                <a:lnTo>
                  <a:pt x="247862" y="12230"/>
                </a:lnTo>
                <a:lnTo>
                  <a:pt x="287504" y="34402"/>
                </a:lnTo>
                <a:lnTo>
                  <a:pt x="326979" y="62871"/>
                </a:lnTo>
                <a:lnTo>
                  <a:pt x="364793" y="93988"/>
                </a:lnTo>
                <a:lnTo>
                  <a:pt x="399448" y="124109"/>
                </a:lnTo>
              </a:path>
            </a:pathLst>
          </a:custGeom>
          <a:ln w="358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6" name="object 66"/>
          <p:cNvSpPr/>
          <p:nvPr/>
        </p:nvSpPr>
        <p:spPr>
          <a:xfrm>
            <a:off x="5568584" y="939884"/>
            <a:ext cx="52705" cy="139065"/>
          </a:xfrm>
          <a:custGeom>
            <a:avLst/>
            <a:gdLst/>
            <a:ahLst/>
            <a:cxnLst/>
            <a:rect l="l" t="t" r="r" b="b"/>
            <a:pathLst>
              <a:path w="52704" h="139065">
                <a:moveTo>
                  <a:pt x="52703" y="30552"/>
                </a:moveTo>
                <a:lnTo>
                  <a:pt x="35093" y="30552"/>
                </a:lnTo>
                <a:lnTo>
                  <a:pt x="35093" y="138748"/>
                </a:lnTo>
                <a:lnTo>
                  <a:pt x="52703" y="138748"/>
                </a:lnTo>
                <a:lnTo>
                  <a:pt x="52703" y="30552"/>
                </a:lnTo>
                <a:close/>
              </a:path>
              <a:path w="52704" h="139065">
                <a:moveTo>
                  <a:pt x="52703" y="0"/>
                </a:moveTo>
                <a:lnTo>
                  <a:pt x="41301" y="0"/>
                </a:lnTo>
                <a:lnTo>
                  <a:pt x="38260" y="5933"/>
                </a:lnTo>
                <a:lnTo>
                  <a:pt x="33066" y="12119"/>
                </a:lnTo>
                <a:lnTo>
                  <a:pt x="0" y="34592"/>
                </a:lnTo>
                <a:lnTo>
                  <a:pt x="0" y="51004"/>
                </a:lnTo>
                <a:lnTo>
                  <a:pt x="35093" y="30552"/>
                </a:lnTo>
                <a:lnTo>
                  <a:pt x="52703" y="30552"/>
                </a:lnTo>
                <a:lnTo>
                  <a:pt x="5270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7" name="object 67"/>
          <p:cNvSpPr/>
          <p:nvPr/>
        </p:nvSpPr>
        <p:spPr>
          <a:xfrm>
            <a:off x="5613967" y="6539703"/>
            <a:ext cx="1083945" cy="123189"/>
          </a:xfrm>
          <a:custGeom>
            <a:avLst/>
            <a:gdLst/>
            <a:ahLst/>
            <a:cxnLst/>
            <a:rect l="l" t="t" r="r" b="b"/>
            <a:pathLst>
              <a:path w="1083945" h="123190">
                <a:moveTo>
                  <a:pt x="0" y="123131"/>
                </a:moveTo>
                <a:lnTo>
                  <a:pt x="1083478" y="123131"/>
                </a:lnTo>
                <a:lnTo>
                  <a:pt x="1083478" y="0"/>
                </a:lnTo>
                <a:lnTo>
                  <a:pt x="0" y="0"/>
                </a:lnTo>
                <a:lnTo>
                  <a:pt x="0" y="123131"/>
                </a:lnTo>
                <a:close/>
              </a:path>
            </a:pathLst>
          </a:custGeom>
          <a:solidFill>
            <a:srgbClr val="99046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8" name="object 68"/>
          <p:cNvSpPr/>
          <p:nvPr/>
        </p:nvSpPr>
        <p:spPr>
          <a:xfrm>
            <a:off x="3456514" y="6539703"/>
            <a:ext cx="1083945" cy="123189"/>
          </a:xfrm>
          <a:custGeom>
            <a:avLst/>
            <a:gdLst/>
            <a:ahLst/>
            <a:cxnLst/>
            <a:rect l="l" t="t" r="r" b="b"/>
            <a:pathLst>
              <a:path w="1083945" h="123190">
                <a:moveTo>
                  <a:pt x="0" y="123131"/>
                </a:moveTo>
                <a:lnTo>
                  <a:pt x="1083478" y="123131"/>
                </a:lnTo>
                <a:lnTo>
                  <a:pt x="1083478" y="0"/>
                </a:lnTo>
                <a:lnTo>
                  <a:pt x="0" y="0"/>
                </a:lnTo>
                <a:lnTo>
                  <a:pt x="0" y="123131"/>
                </a:lnTo>
                <a:close/>
              </a:path>
            </a:pathLst>
          </a:custGeom>
          <a:solidFill>
            <a:srgbClr val="99046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9" name="object 69"/>
          <p:cNvSpPr/>
          <p:nvPr/>
        </p:nvSpPr>
        <p:spPr>
          <a:xfrm>
            <a:off x="4539993" y="6482874"/>
            <a:ext cx="1074420" cy="246379"/>
          </a:xfrm>
          <a:custGeom>
            <a:avLst/>
            <a:gdLst/>
            <a:ahLst/>
            <a:cxnLst/>
            <a:rect l="l" t="t" r="r" b="b"/>
            <a:pathLst>
              <a:path w="1074420" h="246379">
                <a:moveTo>
                  <a:pt x="0" y="246263"/>
                </a:moveTo>
                <a:lnTo>
                  <a:pt x="1073974" y="246263"/>
                </a:lnTo>
                <a:lnTo>
                  <a:pt x="1073974" y="0"/>
                </a:lnTo>
                <a:lnTo>
                  <a:pt x="0" y="0"/>
                </a:lnTo>
                <a:lnTo>
                  <a:pt x="0" y="246263"/>
                </a:lnTo>
                <a:close/>
              </a:path>
            </a:pathLst>
          </a:custGeom>
          <a:solidFill>
            <a:srgbClr val="99046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0" name="object 70"/>
          <p:cNvSpPr/>
          <p:nvPr/>
        </p:nvSpPr>
        <p:spPr>
          <a:xfrm>
            <a:off x="3350174" y="6661042"/>
            <a:ext cx="222182" cy="221434"/>
          </a:xfrm>
          <a:prstGeom prst="rect">
            <a:avLst/>
          </a:prstGeom>
          <a:blipFill>
            <a:blip r:embed="rId2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1" name="object 71"/>
          <p:cNvSpPr/>
          <p:nvPr/>
        </p:nvSpPr>
        <p:spPr>
          <a:xfrm>
            <a:off x="3199900" y="6880683"/>
            <a:ext cx="522730" cy="104188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2" name="object 72"/>
          <p:cNvSpPr/>
          <p:nvPr/>
        </p:nvSpPr>
        <p:spPr>
          <a:xfrm>
            <a:off x="3199900" y="6880683"/>
            <a:ext cx="523240" cy="104775"/>
          </a:xfrm>
          <a:custGeom>
            <a:avLst/>
            <a:gdLst/>
            <a:ahLst/>
            <a:cxnLst/>
            <a:rect l="l" t="t" r="r" b="b"/>
            <a:pathLst>
              <a:path w="523239" h="104775">
                <a:moveTo>
                  <a:pt x="0" y="0"/>
                </a:moveTo>
                <a:lnTo>
                  <a:pt x="0" y="104188"/>
                </a:lnTo>
                <a:lnTo>
                  <a:pt x="522730" y="104188"/>
                </a:lnTo>
                <a:lnTo>
                  <a:pt x="522730" y="0"/>
                </a:lnTo>
                <a:lnTo>
                  <a:pt x="0" y="0"/>
                </a:lnTo>
              </a:path>
            </a:pathLst>
          </a:custGeom>
          <a:ln w="3580">
            <a:solidFill>
              <a:srgbClr val="7C7C7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3" name="object 73"/>
          <p:cNvSpPr/>
          <p:nvPr/>
        </p:nvSpPr>
        <p:spPr>
          <a:xfrm>
            <a:off x="6600611" y="6661042"/>
            <a:ext cx="203175" cy="240378"/>
          </a:xfrm>
          <a:prstGeom prst="rect">
            <a:avLst/>
          </a:prstGeom>
          <a:blipFill>
            <a:blip r:embed="rId2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4" name="object 74"/>
          <p:cNvSpPr/>
          <p:nvPr/>
        </p:nvSpPr>
        <p:spPr>
          <a:xfrm>
            <a:off x="6459841" y="6899626"/>
            <a:ext cx="522730" cy="104188"/>
          </a:xfrm>
          <a:prstGeom prst="rect">
            <a:avLst/>
          </a:prstGeom>
          <a:blipFill>
            <a:blip r:embed="rId2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5" name="object 75"/>
          <p:cNvSpPr/>
          <p:nvPr/>
        </p:nvSpPr>
        <p:spPr>
          <a:xfrm>
            <a:off x="6459841" y="6899626"/>
            <a:ext cx="523240" cy="104775"/>
          </a:xfrm>
          <a:custGeom>
            <a:avLst/>
            <a:gdLst/>
            <a:ahLst/>
            <a:cxnLst/>
            <a:rect l="l" t="t" r="r" b="b"/>
            <a:pathLst>
              <a:path w="523240" h="104775">
                <a:moveTo>
                  <a:pt x="0" y="0"/>
                </a:moveTo>
                <a:lnTo>
                  <a:pt x="0" y="104188"/>
                </a:lnTo>
                <a:lnTo>
                  <a:pt x="522730" y="104188"/>
                </a:lnTo>
                <a:lnTo>
                  <a:pt x="522730" y="0"/>
                </a:lnTo>
                <a:lnTo>
                  <a:pt x="0" y="0"/>
                </a:lnTo>
              </a:path>
            </a:pathLst>
          </a:custGeom>
          <a:ln w="3580">
            <a:solidFill>
              <a:srgbClr val="7C7C7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6" name="object 76"/>
          <p:cNvSpPr/>
          <p:nvPr/>
        </p:nvSpPr>
        <p:spPr>
          <a:xfrm>
            <a:off x="3313621" y="6538403"/>
            <a:ext cx="133717" cy="138235"/>
          </a:xfrm>
          <a:prstGeom prst="rect">
            <a:avLst/>
          </a:prstGeom>
          <a:blipFill>
            <a:blip r:embed="rId2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7" name="object 77"/>
          <p:cNvSpPr/>
          <p:nvPr/>
        </p:nvSpPr>
        <p:spPr>
          <a:xfrm>
            <a:off x="4516549" y="6727836"/>
            <a:ext cx="107840" cy="138235"/>
          </a:xfrm>
          <a:prstGeom prst="rect">
            <a:avLst/>
          </a:prstGeom>
          <a:blipFill>
            <a:blip r:embed="rId2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8" name="object 78"/>
          <p:cNvSpPr/>
          <p:nvPr/>
        </p:nvSpPr>
        <p:spPr>
          <a:xfrm>
            <a:off x="5015583" y="6782304"/>
            <a:ext cx="126342" cy="142946"/>
          </a:xfrm>
          <a:prstGeom prst="rect">
            <a:avLst/>
          </a:prstGeom>
          <a:blipFill>
            <a:blip r:embed="rId2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9" name="object 79"/>
          <p:cNvSpPr/>
          <p:nvPr/>
        </p:nvSpPr>
        <p:spPr>
          <a:xfrm>
            <a:off x="5619796" y="6784666"/>
            <a:ext cx="118105" cy="138235"/>
          </a:xfrm>
          <a:prstGeom prst="rect">
            <a:avLst/>
          </a:prstGeom>
          <a:blipFill>
            <a:blip r:embed="rId2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0" name="object 80"/>
          <p:cNvSpPr/>
          <p:nvPr/>
        </p:nvSpPr>
        <p:spPr>
          <a:xfrm>
            <a:off x="6817706" y="6668303"/>
            <a:ext cx="107314" cy="0"/>
          </a:xfrm>
          <a:custGeom>
            <a:avLst/>
            <a:gdLst/>
            <a:ahLst/>
            <a:cxnLst/>
            <a:rect l="l" t="t" r="r" b="b"/>
            <a:pathLst>
              <a:path w="107315" h="0">
                <a:moveTo>
                  <a:pt x="0" y="0"/>
                </a:moveTo>
                <a:lnTo>
                  <a:pt x="106700" y="0"/>
                </a:lnTo>
              </a:path>
            </a:pathLst>
          </a:custGeom>
          <a:ln w="1648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1" name="object 81"/>
          <p:cNvSpPr/>
          <p:nvPr/>
        </p:nvSpPr>
        <p:spPr>
          <a:xfrm>
            <a:off x="6817706" y="6613152"/>
            <a:ext cx="19050" cy="46990"/>
          </a:xfrm>
          <a:custGeom>
            <a:avLst/>
            <a:gdLst/>
            <a:ahLst/>
            <a:cxnLst/>
            <a:rect l="l" t="t" r="r" b="b"/>
            <a:pathLst>
              <a:path w="19050" h="46990">
                <a:moveTo>
                  <a:pt x="0" y="46909"/>
                </a:moveTo>
                <a:lnTo>
                  <a:pt x="18881" y="46909"/>
                </a:lnTo>
                <a:lnTo>
                  <a:pt x="18881" y="0"/>
                </a:lnTo>
                <a:lnTo>
                  <a:pt x="0" y="0"/>
                </a:lnTo>
                <a:lnTo>
                  <a:pt x="0" y="4690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2" name="object 82"/>
          <p:cNvSpPr/>
          <p:nvPr/>
        </p:nvSpPr>
        <p:spPr>
          <a:xfrm>
            <a:off x="6817706" y="6604912"/>
            <a:ext cx="98425" cy="0"/>
          </a:xfrm>
          <a:custGeom>
            <a:avLst/>
            <a:gdLst/>
            <a:ahLst/>
            <a:cxnLst/>
            <a:rect l="l" t="t" r="r" b="b"/>
            <a:pathLst>
              <a:path w="98425" h="0">
                <a:moveTo>
                  <a:pt x="0" y="0"/>
                </a:moveTo>
                <a:lnTo>
                  <a:pt x="97956" y="0"/>
                </a:lnTo>
              </a:path>
            </a:pathLst>
          </a:custGeom>
          <a:ln w="1648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3" name="object 83"/>
          <p:cNvSpPr/>
          <p:nvPr/>
        </p:nvSpPr>
        <p:spPr>
          <a:xfrm>
            <a:off x="6817706" y="6554833"/>
            <a:ext cx="19050" cy="41910"/>
          </a:xfrm>
          <a:custGeom>
            <a:avLst/>
            <a:gdLst/>
            <a:ahLst/>
            <a:cxnLst/>
            <a:rect l="l" t="t" r="r" b="b"/>
            <a:pathLst>
              <a:path w="19050" h="41909">
                <a:moveTo>
                  <a:pt x="0" y="41838"/>
                </a:moveTo>
                <a:lnTo>
                  <a:pt x="18881" y="41838"/>
                </a:lnTo>
                <a:lnTo>
                  <a:pt x="18881" y="0"/>
                </a:lnTo>
                <a:lnTo>
                  <a:pt x="0" y="0"/>
                </a:lnTo>
                <a:lnTo>
                  <a:pt x="0" y="4183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4" name="object 84"/>
          <p:cNvSpPr/>
          <p:nvPr/>
        </p:nvSpPr>
        <p:spPr>
          <a:xfrm>
            <a:off x="6817706" y="6546591"/>
            <a:ext cx="103505" cy="0"/>
          </a:xfrm>
          <a:custGeom>
            <a:avLst/>
            <a:gdLst/>
            <a:ahLst/>
            <a:cxnLst/>
            <a:rect l="l" t="t" r="r" b="b"/>
            <a:pathLst>
              <a:path w="103504" h="0">
                <a:moveTo>
                  <a:pt x="0" y="0"/>
                </a:moveTo>
                <a:lnTo>
                  <a:pt x="103278" y="0"/>
                </a:lnTo>
              </a:path>
            </a:pathLst>
          </a:custGeom>
          <a:ln w="1648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5" name="object 85"/>
          <p:cNvSpPr/>
          <p:nvPr/>
        </p:nvSpPr>
        <p:spPr>
          <a:xfrm>
            <a:off x="6725959" y="7250078"/>
            <a:ext cx="0" cy="255904"/>
          </a:xfrm>
          <a:custGeom>
            <a:avLst/>
            <a:gdLst/>
            <a:ahLst/>
            <a:cxnLst/>
            <a:rect l="l" t="t" r="r" b="b"/>
            <a:pathLst>
              <a:path w="0" h="255904">
                <a:moveTo>
                  <a:pt x="0" y="0"/>
                </a:moveTo>
                <a:lnTo>
                  <a:pt x="0" y="255733"/>
                </a:lnTo>
              </a:path>
            </a:pathLst>
          </a:custGeom>
          <a:ln w="35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6" name="object 86"/>
          <p:cNvSpPr/>
          <p:nvPr/>
        </p:nvSpPr>
        <p:spPr>
          <a:xfrm>
            <a:off x="3466018" y="7250078"/>
            <a:ext cx="0" cy="255904"/>
          </a:xfrm>
          <a:custGeom>
            <a:avLst/>
            <a:gdLst/>
            <a:ahLst/>
            <a:cxnLst/>
            <a:rect l="l" t="t" r="r" b="b"/>
            <a:pathLst>
              <a:path w="0" h="255904">
                <a:moveTo>
                  <a:pt x="0" y="0"/>
                </a:moveTo>
                <a:lnTo>
                  <a:pt x="0" y="255733"/>
                </a:lnTo>
              </a:path>
            </a:pathLst>
          </a:custGeom>
          <a:ln w="35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7" name="object 87"/>
          <p:cNvSpPr/>
          <p:nvPr/>
        </p:nvSpPr>
        <p:spPr>
          <a:xfrm>
            <a:off x="5613967" y="7250078"/>
            <a:ext cx="0" cy="255904"/>
          </a:xfrm>
          <a:custGeom>
            <a:avLst/>
            <a:gdLst/>
            <a:ahLst/>
            <a:cxnLst/>
            <a:rect l="l" t="t" r="r" b="b"/>
            <a:pathLst>
              <a:path w="0" h="255904">
                <a:moveTo>
                  <a:pt x="0" y="0"/>
                </a:moveTo>
                <a:lnTo>
                  <a:pt x="0" y="255733"/>
                </a:lnTo>
              </a:path>
            </a:pathLst>
          </a:custGeom>
          <a:ln w="35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8" name="object 88"/>
          <p:cNvSpPr/>
          <p:nvPr/>
        </p:nvSpPr>
        <p:spPr>
          <a:xfrm>
            <a:off x="5081732" y="7250078"/>
            <a:ext cx="0" cy="255904"/>
          </a:xfrm>
          <a:custGeom>
            <a:avLst/>
            <a:gdLst/>
            <a:ahLst/>
            <a:cxnLst/>
            <a:rect l="l" t="t" r="r" b="b"/>
            <a:pathLst>
              <a:path w="0" h="255904">
                <a:moveTo>
                  <a:pt x="0" y="0"/>
                </a:moveTo>
                <a:lnTo>
                  <a:pt x="0" y="255733"/>
                </a:lnTo>
              </a:path>
            </a:pathLst>
          </a:custGeom>
          <a:ln w="35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9" name="object 89"/>
          <p:cNvSpPr/>
          <p:nvPr/>
        </p:nvSpPr>
        <p:spPr>
          <a:xfrm>
            <a:off x="4539993" y="7250078"/>
            <a:ext cx="0" cy="255904"/>
          </a:xfrm>
          <a:custGeom>
            <a:avLst/>
            <a:gdLst/>
            <a:ahLst/>
            <a:cxnLst/>
            <a:rect l="l" t="t" r="r" b="b"/>
            <a:pathLst>
              <a:path w="0" h="255904">
                <a:moveTo>
                  <a:pt x="0" y="0"/>
                </a:moveTo>
                <a:lnTo>
                  <a:pt x="0" y="255733"/>
                </a:lnTo>
              </a:path>
            </a:pathLst>
          </a:custGeom>
          <a:ln w="35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0" name="object 90"/>
          <p:cNvSpPr/>
          <p:nvPr/>
        </p:nvSpPr>
        <p:spPr>
          <a:xfrm>
            <a:off x="3456514" y="7392151"/>
            <a:ext cx="3269615" cy="0"/>
          </a:xfrm>
          <a:custGeom>
            <a:avLst/>
            <a:gdLst/>
            <a:ahLst/>
            <a:cxnLst/>
            <a:rect l="l" t="t" r="r" b="b"/>
            <a:pathLst>
              <a:path w="3269615" h="0">
                <a:moveTo>
                  <a:pt x="0" y="0"/>
                </a:moveTo>
                <a:lnTo>
                  <a:pt x="3269444" y="0"/>
                </a:lnTo>
              </a:path>
            </a:pathLst>
          </a:custGeom>
          <a:ln w="357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1" name="object 91"/>
          <p:cNvSpPr/>
          <p:nvPr/>
        </p:nvSpPr>
        <p:spPr>
          <a:xfrm>
            <a:off x="3754363" y="7192933"/>
            <a:ext cx="127052" cy="177726"/>
          </a:xfrm>
          <a:prstGeom prst="rect">
            <a:avLst/>
          </a:prstGeom>
          <a:blipFill>
            <a:blip r:embed="rId2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2" name="object 92"/>
          <p:cNvSpPr/>
          <p:nvPr/>
        </p:nvSpPr>
        <p:spPr>
          <a:xfrm>
            <a:off x="3910574" y="7238990"/>
            <a:ext cx="180313" cy="131668"/>
          </a:xfrm>
          <a:prstGeom prst="rect">
            <a:avLst/>
          </a:prstGeom>
          <a:blipFill>
            <a:blip r:embed="rId3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3" name="object 93"/>
          <p:cNvSpPr/>
          <p:nvPr/>
        </p:nvSpPr>
        <p:spPr>
          <a:xfrm>
            <a:off x="5968791" y="7192933"/>
            <a:ext cx="127102" cy="177726"/>
          </a:xfrm>
          <a:prstGeom prst="rect">
            <a:avLst/>
          </a:prstGeom>
          <a:blipFill>
            <a:blip r:embed="rId3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4" name="object 94"/>
          <p:cNvSpPr/>
          <p:nvPr/>
        </p:nvSpPr>
        <p:spPr>
          <a:xfrm>
            <a:off x="6125040" y="7238990"/>
            <a:ext cx="180326" cy="131668"/>
          </a:xfrm>
          <a:prstGeom prst="rect">
            <a:avLst/>
          </a:prstGeom>
          <a:blipFill>
            <a:blip r:embed="rId3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5" name="object 95"/>
          <p:cNvSpPr/>
          <p:nvPr/>
        </p:nvSpPr>
        <p:spPr>
          <a:xfrm>
            <a:off x="4690159" y="7192200"/>
            <a:ext cx="121527" cy="178458"/>
          </a:xfrm>
          <a:prstGeom prst="rect">
            <a:avLst/>
          </a:prstGeom>
          <a:blipFill>
            <a:blip r:embed="rId3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6" name="object 96"/>
          <p:cNvSpPr/>
          <p:nvPr/>
        </p:nvSpPr>
        <p:spPr>
          <a:xfrm>
            <a:off x="4841973" y="7238990"/>
            <a:ext cx="180326" cy="131668"/>
          </a:xfrm>
          <a:prstGeom prst="rect">
            <a:avLst/>
          </a:prstGeom>
          <a:blipFill>
            <a:blip r:embed="rId3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7" name="object 97"/>
          <p:cNvSpPr/>
          <p:nvPr/>
        </p:nvSpPr>
        <p:spPr>
          <a:xfrm>
            <a:off x="5231898" y="7192200"/>
            <a:ext cx="121527" cy="178458"/>
          </a:xfrm>
          <a:prstGeom prst="rect">
            <a:avLst/>
          </a:prstGeom>
          <a:blipFill>
            <a:blip r:embed="rId3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8" name="object 98"/>
          <p:cNvSpPr/>
          <p:nvPr/>
        </p:nvSpPr>
        <p:spPr>
          <a:xfrm>
            <a:off x="5383712" y="7238990"/>
            <a:ext cx="180326" cy="131668"/>
          </a:xfrm>
          <a:prstGeom prst="rect">
            <a:avLst/>
          </a:prstGeom>
          <a:blipFill>
            <a:blip r:embed="rId3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9" name="object 99"/>
          <p:cNvSpPr/>
          <p:nvPr/>
        </p:nvSpPr>
        <p:spPr>
          <a:xfrm>
            <a:off x="4511480" y="6397628"/>
            <a:ext cx="76033" cy="75773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0" name="object 100"/>
          <p:cNvSpPr/>
          <p:nvPr/>
        </p:nvSpPr>
        <p:spPr>
          <a:xfrm>
            <a:off x="4549497" y="6075605"/>
            <a:ext cx="0" cy="398145"/>
          </a:xfrm>
          <a:custGeom>
            <a:avLst/>
            <a:gdLst/>
            <a:ahLst/>
            <a:cxnLst/>
            <a:rect l="l" t="t" r="r" b="b"/>
            <a:pathLst>
              <a:path w="0" h="398145">
                <a:moveTo>
                  <a:pt x="0" y="0"/>
                </a:moveTo>
                <a:lnTo>
                  <a:pt x="0" y="397797"/>
                </a:lnTo>
              </a:path>
            </a:pathLst>
          </a:custGeom>
          <a:ln w="35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1" name="object 101"/>
          <p:cNvSpPr/>
          <p:nvPr/>
        </p:nvSpPr>
        <p:spPr>
          <a:xfrm>
            <a:off x="5043715" y="6407100"/>
            <a:ext cx="66529" cy="75773"/>
          </a:xfrm>
          <a:prstGeom prst="rect">
            <a:avLst/>
          </a:prstGeom>
          <a:blipFill>
            <a:blip r:embed="rId3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2" name="object 102"/>
          <p:cNvSpPr/>
          <p:nvPr/>
        </p:nvSpPr>
        <p:spPr>
          <a:xfrm>
            <a:off x="5081732" y="6085076"/>
            <a:ext cx="0" cy="398145"/>
          </a:xfrm>
          <a:custGeom>
            <a:avLst/>
            <a:gdLst/>
            <a:ahLst/>
            <a:cxnLst/>
            <a:rect l="l" t="t" r="r" b="b"/>
            <a:pathLst>
              <a:path w="0" h="398145">
                <a:moveTo>
                  <a:pt x="0" y="0"/>
                </a:moveTo>
                <a:lnTo>
                  <a:pt x="0" y="397797"/>
                </a:lnTo>
              </a:path>
            </a:pathLst>
          </a:custGeom>
          <a:ln w="35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3" name="object 103"/>
          <p:cNvSpPr/>
          <p:nvPr/>
        </p:nvSpPr>
        <p:spPr>
          <a:xfrm>
            <a:off x="5575950" y="6407100"/>
            <a:ext cx="76033" cy="75773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4" name="object 104"/>
          <p:cNvSpPr/>
          <p:nvPr/>
        </p:nvSpPr>
        <p:spPr>
          <a:xfrm>
            <a:off x="5613967" y="6085076"/>
            <a:ext cx="0" cy="398145"/>
          </a:xfrm>
          <a:custGeom>
            <a:avLst/>
            <a:gdLst/>
            <a:ahLst/>
            <a:cxnLst/>
            <a:rect l="l" t="t" r="r" b="b"/>
            <a:pathLst>
              <a:path w="0" h="398145">
                <a:moveTo>
                  <a:pt x="0" y="0"/>
                </a:moveTo>
                <a:lnTo>
                  <a:pt x="0" y="397797"/>
                </a:lnTo>
              </a:path>
            </a:pathLst>
          </a:custGeom>
          <a:ln w="35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5" name="object 105"/>
          <p:cNvSpPr/>
          <p:nvPr/>
        </p:nvSpPr>
        <p:spPr>
          <a:xfrm>
            <a:off x="4348008" y="5937697"/>
            <a:ext cx="84650" cy="127804"/>
          </a:xfrm>
          <a:prstGeom prst="rect">
            <a:avLst/>
          </a:prstGeom>
          <a:blipFill>
            <a:blip r:embed="rId3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6" name="object 106"/>
          <p:cNvSpPr/>
          <p:nvPr/>
        </p:nvSpPr>
        <p:spPr>
          <a:xfrm>
            <a:off x="4452427" y="5937697"/>
            <a:ext cx="288674" cy="127678"/>
          </a:xfrm>
          <a:prstGeom prst="rect">
            <a:avLst/>
          </a:prstGeom>
          <a:blipFill>
            <a:blip r:embed="rId3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7" name="object 107"/>
          <p:cNvSpPr/>
          <p:nvPr/>
        </p:nvSpPr>
        <p:spPr>
          <a:xfrm>
            <a:off x="5412478" y="5937697"/>
            <a:ext cx="84650" cy="127804"/>
          </a:xfrm>
          <a:prstGeom prst="rect">
            <a:avLst/>
          </a:prstGeom>
          <a:blipFill>
            <a:blip r:embed="rId3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8" name="object 108"/>
          <p:cNvSpPr/>
          <p:nvPr/>
        </p:nvSpPr>
        <p:spPr>
          <a:xfrm>
            <a:off x="5516898" y="5937697"/>
            <a:ext cx="288674" cy="127678"/>
          </a:xfrm>
          <a:prstGeom prst="rect">
            <a:avLst/>
          </a:prstGeom>
          <a:blipFill>
            <a:blip r:embed="rId3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9" name="object 109"/>
          <p:cNvSpPr/>
          <p:nvPr/>
        </p:nvSpPr>
        <p:spPr>
          <a:xfrm>
            <a:off x="4874921" y="5938202"/>
            <a:ext cx="89339" cy="125025"/>
          </a:xfrm>
          <a:prstGeom prst="rect">
            <a:avLst/>
          </a:prstGeom>
          <a:blipFill>
            <a:blip r:embed="rId3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0" name="object 110"/>
          <p:cNvSpPr/>
          <p:nvPr/>
        </p:nvSpPr>
        <p:spPr>
          <a:xfrm>
            <a:off x="4984662" y="5937697"/>
            <a:ext cx="288674" cy="127678"/>
          </a:xfrm>
          <a:prstGeom prst="rect">
            <a:avLst/>
          </a:prstGeom>
          <a:blipFill>
            <a:blip r:embed="rId3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1" name="object 111"/>
          <p:cNvSpPr/>
          <p:nvPr/>
        </p:nvSpPr>
        <p:spPr>
          <a:xfrm>
            <a:off x="4118651" y="6695932"/>
            <a:ext cx="0" cy="125095"/>
          </a:xfrm>
          <a:custGeom>
            <a:avLst/>
            <a:gdLst/>
            <a:ahLst/>
            <a:cxnLst/>
            <a:rect l="l" t="t" r="r" b="b"/>
            <a:pathLst>
              <a:path w="0" h="125095">
                <a:moveTo>
                  <a:pt x="0" y="0"/>
                </a:moveTo>
                <a:lnTo>
                  <a:pt x="0" y="125067"/>
                </a:lnTo>
              </a:path>
            </a:pathLst>
          </a:custGeom>
          <a:ln w="1710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2" name="object 112"/>
          <p:cNvSpPr/>
          <p:nvPr/>
        </p:nvSpPr>
        <p:spPr>
          <a:xfrm>
            <a:off x="6143096" y="6705403"/>
            <a:ext cx="0" cy="125095"/>
          </a:xfrm>
          <a:custGeom>
            <a:avLst/>
            <a:gdLst/>
            <a:ahLst/>
            <a:cxnLst/>
            <a:rect l="l" t="t" r="r" b="b"/>
            <a:pathLst>
              <a:path w="0" h="125095">
                <a:moveTo>
                  <a:pt x="0" y="0"/>
                </a:moveTo>
                <a:lnTo>
                  <a:pt x="0" y="125067"/>
                </a:lnTo>
              </a:path>
            </a:pathLst>
          </a:custGeom>
          <a:ln w="1710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3" name="object 113"/>
          <p:cNvSpPr/>
          <p:nvPr/>
        </p:nvSpPr>
        <p:spPr>
          <a:xfrm>
            <a:off x="5210609" y="6752248"/>
            <a:ext cx="85537" cy="125581"/>
          </a:xfrm>
          <a:prstGeom prst="rect">
            <a:avLst/>
          </a:prstGeom>
          <a:blipFill>
            <a:blip r:embed="rId3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4" name="object 114"/>
          <p:cNvSpPr/>
          <p:nvPr/>
        </p:nvSpPr>
        <p:spPr>
          <a:xfrm>
            <a:off x="5335239" y="6752762"/>
            <a:ext cx="0" cy="125095"/>
          </a:xfrm>
          <a:custGeom>
            <a:avLst/>
            <a:gdLst/>
            <a:ahLst/>
            <a:cxnLst/>
            <a:rect l="l" t="t" r="r" b="b"/>
            <a:pathLst>
              <a:path w="0" h="125095">
                <a:moveTo>
                  <a:pt x="0" y="0"/>
                </a:moveTo>
                <a:lnTo>
                  <a:pt x="0" y="125067"/>
                </a:lnTo>
              </a:path>
            </a:pathLst>
          </a:custGeom>
          <a:ln w="1710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5" name="object 115"/>
          <p:cNvSpPr/>
          <p:nvPr/>
        </p:nvSpPr>
        <p:spPr>
          <a:xfrm>
            <a:off x="5708998" y="8216819"/>
            <a:ext cx="1083945" cy="123825"/>
          </a:xfrm>
          <a:custGeom>
            <a:avLst/>
            <a:gdLst/>
            <a:ahLst/>
            <a:cxnLst/>
            <a:rect l="l" t="t" r="r" b="b"/>
            <a:pathLst>
              <a:path w="1083945" h="123825">
                <a:moveTo>
                  <a:pt x="0" y="123266"/>
                </a:moveTo>
                <a:lnTo>
                  <a:pt x="1083584" y="123266"/>
                </a:lnTo>
                <a:lnTo>
                  <a:pt x="1083584" y="0"/>
                </a:lnTo>
                <a:lnTo>
                  <a:pt x="0" y="0"/>
                </a:lnTo>
                <a:lnTo>
                  <a:pt x="0" y="123266"/>
                </a:lnTo>
                <a:close/>
              </a:path>
            </a:pathLst>
          </a:custGeom>
          <a:solidFill>
            <a:srgbClr val="99046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6" name="object 116"/>
          <p:cNvSpPr/>
          <p:nvPr/>
        </p:nvSpPr>
        <p:spPr>
          <a:xfrm>
            <a:off x="3551334" y="8216819"/>
            <a:ext cx="1083945" cy="123825"/>
          </a:xfrm>
          <a:custGeom>
            <a:avLst/>
            <a:gdLst/>
            <a:ahLst/>
            <a:cxnLst/>
            <a:rect l="l" t="t" r="r" b="b"/>
            <a:pathLst>
              <a:path w="1083945" h="123825">
                <a:moveTo>
                  <a:pt x="0" y="123266"/>
                </a:moveTo>
                <a:lnTo>
                  <a:pt x="1083584" y="123266"/>
                </a:lnTo>
                <a:lnTo>
                  <a:pt x="1083584" y="0"/>
                </a:lnTo>
                <a:lnTo>
                  <a:pt x="0" y="0"/>
                </a:lnTo>
                <a:lnTo>
                  <a:pt x="0" y="123266"/>
                </a:lnTo>
                <a:close/>
              </a:path>
            </a:pathLst>
          </a:custGeom>
          <a:solidFill>
            <a:srgbClr val="99046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7" name="object 117"/>
          <p:cNvSpPr/>
          <p:nvPr/>
        </p:nvSpPr>
        <p:spPr>
          <a:xfrm>
            <a:off x="4634919" y="8159926"/>
            <a:ext cx="1074420" cy="247015"/>
          </a:xfrm>
          <a:custGeom>
            <a:avLst/>
            <a:gdLst/>
            <a:ahLst/>
            <a:cxnLst/>
            <a:rect l="l" t="t" r="r" b="b"/>
            <a:pathLst>
              <a:path w="1074420" h="247015">
                <a:moveTo>
                  <a:pt x="0" y="246533"/>
                </a:moveTo>
                <a:lnTo>
                  <a:pt x="1074079" y="246533"/>
                </a:lnTo>
                <a:lnTo>
                  <a:pt x="1074079" y="0"/>
                </a:lnTo>
                <a:lnTo>
                  <a:pt x="0" y="0"/>
                </a:lnTo>
                <a:lnTo>
                  <a:pt x="0" y="246533"/>
                </a:lnTo>
                <a:close/>
              </a:path>
            </a:pathLst>
          </a:custGeom>
          <a:solidFill>
            <a:srgbClr val="99046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8" name="object 118"/>
          <p:cNvSpPr/>
          <p:nvPr/>
        </p:nvSpPr>
        <p:spPr>
          <a:xfrm>
            <a:off x="3444984" y="8338291"/>
            <a:ext cx="222206" cy="221675"/>
          </a:xfrm>
          <a:prstGeom prst="rect">
            <a:avLst/>
          </a:prstGeom>
          <a:blipFill>
            <a:blip r:embed="rId4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9" name="object 119"/>
          <p:cNvSpPr/>
          <p:nvPr/>
        </p:nvSpPr>
        <p:spPr>
          <a:xfrm>
            <a:off x="3294696" y="8558173"/>
            <a:ext cx="522782" cy="104302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0" name="object 120"/>
          <p:cNvSpPr/>
          <p:nvPr/>
        </p:nvSpPr>
        <p:spPr>
          <a:xfrm>
            <a:off x="3294696" y="8558173"/>
            <a:ext cx="523240" cy="104775"/>
          </a:xfrm>
          <a:custGeom>
            <a:avLst/>
            <a:gdLst/>
            <a:ahLst/>
            <a:cxnLst/>
            <a:rect l="l" t="t" r="r" b="b"/>
            <a:pathLst>
              <a:path w="523239" h="104775">
                <a:moveTo>
                  <a:pt x="0" y="0"/>
                </a:moveTo>
                <a:lnTo>
                  <a:pt x="0" y="104302"/>
                </a:lnTo>
                <a:lnTo>
                  <a:pt x="522782" y="104302"/>
                </a:lnTo>
                <a:lnTo>
                  <a:pt x="522782" y="0"/>
                </a:lnTo>
                <a:lnTo>
                  <a:pt x="0" y="0"/>
                </a:lnTo>
              </a:path>
            </a:pathLst>
          </a:custGeom>
          <a:ln w="3584">
            <a:solidFill>
              <a:srgbClr val="7C7C7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1" name="object 121"/>
          <p:cNvSpPr/>
          <p:nvPr/>
        </p:nvSpPr>
        <p:spPr>
          <a:xfrm>
            <a:off x="6695737" y="8338291"/>
            <a:ext cx="203196" cy="240640"/>
          </a:xfrm>
          <a:prstGeom prst="rect">
            <a:avLst/>
          </a:prstGeom>
          <a:blipFill>
            <a:blip r:embed="rId4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2" name="object 122"/>
          <p:cNvSpPr/>
          <p:nvPr/>
        </p:nvSpPr>
        <p:spPr>
          <a:xfrm>
            <a:off x="6554954" y="8577137"/>
            <a:ext cx="522782" cy="104302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3" name="object 123"/>
          <p:cNvSpPr/>
          <p:nvPr/>
        </p:nvSpPr>
        <p:spPr>
          <a:xfrm>
            <a:off x="6554954" y="8577137"/>
            <a:ext cx="523240" cy="104775"/>
          </a:xfrm>
          <a:custGeom>
            <a:avLst/>
            <a:gdLst/>
            <a:ahLst/>
            <a:cxnLst/>
            <a:rect l="l" t="t" r="r" b="b"/>
            <a:pathLst>
              <a:path w="523240" h="104775">
                <a:moveTo>
                  <a:pt x="0" y="0"/>
                </a:moveTo>
                <a:lnTo>
                  <a:pt x="0" y="104302"/>
                </a:lnTo>
                <a:lnTo>
                  <a:pt x="522782" y="104302"/>
                </a:lnTo>
                <a:lnTo>
                  <a:pt x="522782" y="0"/>
                </a:lnTo>
                <a:lnTo>
                  <a:pt x="0" y="0"/>
                </a:lnTo>
              </a:path>
            </a:pathLst>
          </a:custGeom>
          <a:ln w="3584">
            <a:solidFill>
              <a:srgbClr val="7C7C7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4" name="object 124"/>
          <p:cNvSpPr/>
          <p:nvPr/>
        </p:nvSpPr>
        <p:spPr>
          <a:xfrm>
            <a:off x="3408427" y="8215555"/>
            <a:ext cx="133730" cy="138349"/>
          </a:xfrm>
          <a:prstGeom prst="rect">
            <a:avLst/>
          </a:prstGeom>
          <a:blipFill>
            <a:blip r:embed="rId4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5" name="object 125"/>
          <p:cNvSpPr/>
          <p:nvPr/>
        </p:nvSpPr>
        <p:spPr>
          <a:xfrm>
            <a:off x="4611473" y="8405158"/>
            <a:ext cx="107851" cy="138387"/>
          </a:xfrm>
          <a:prstGeom prst="rect">
            <a:avLst/>
          </a:prstGeom>
          <a:blipFill>
            <a:blip r:embed="rId4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6" name="object 126"/>
          <p:cNvSpPr/>
          <p:nvPr/>
        </p:nvSpPr>
        <p:spPr>
          <a:xfrm>
            <a:off x="5186596" y="8393324"/>
            <a:ext cx="126354" cy="143103"/>
          </a:xfrm>
          <a:prstGeom prst="rect">
            <a:avLst/>
          </a:prstGeom>
          <a:blipFill>
            <a:blip r:embed="rId4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7" name="object 127"/>
          <p:cNvSpPr/>
          <p:nvPr/>
        </p:nvSpPr>
        <p:spPr>
          <a:xfrm>
            <a:off x="5714828" y="8462050"/>
            <a:ext cx="118117" cy="138387"/>
          </a:xfrm>
          <a:prstGeom prst="rect">
            <a:avLst/>
          </a:prstGeom>
          <a:blipFill>
            <a:blip r:embed="rId4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8" name="object 128"/>
          <p:cNvSpPr/>
          <p:nvPr/>
        </p:nvSpPr>
        <p:spPr>
          <a:xfrm>
            <a:off x="6912854" y="8346061"/>
            <a:ext cx="107314" cy="0"/>
          </a:xfrm>
          <a:custGeom>
            <a:avLst/>
            <a:gdLst/>
            <a:ahLst/>
            <a:cxnLst/>
            <a:rect l="l" t="t" r="r" b="b"/>
            <a:pathLst>
              <a:path w="107315" h="0">
                <a:moveTo>
                  <a:pt x="0" y="0"/>
                </a:moveTo>
                <a:lnTo>
                  <a:pt x="106710" y="0"/>
                </a:lnTo>
              </a:path>
            </a:pathLst>
          </a:custGeom>
          <a:ln w="1648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9" name="object 129"/>
          <p:cNvSpPr/>
          <p:nvPr/>
        </p:nvSpPr>
        <p:spPr>
          <a:xfrm>
            <a:off x="6912854" y="8290883"/>
            <a:ext cx="19050" cy="46990"/>
          </a:xfrm>
          <a:custGeom>
            <a:avLst/>
            <a:gdLst/>
            <a:ahLst/>
            <a:cxnLst/>
            <a:rect l="l" t="t" r="r" b="b"/>
            <a:pathLst>
              <a:path w="19050" h="46990">
                <a:moveTo>
                  <a:pt x="0" y="46932"/>
                </a:moveTo>
                <a:lnTo>
                  <a:pt x="18883" y="46932"/>
                </a:lnTo>
                <a:lnTo>
                  <a:pt x="18883" y="0"/>
                </a:lnTo>
                <a:lnTo>
                  <a:pt x="0" y="0"/>
                </a:lnTo>
                <a:lnTo>
                  <a:pt x="0" y="4693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0" name="object 130"/>
          <p:cNvSpPr/>
          <p:nvPr/>
        </p:nvSpPr>
        <p:spPr>
          <a:xfrm>
            <a:off x="6912854" y="8282638"/>
            <a:ext cx="98425" cy="0"/>
          </a:xfrm>
          <a:custGeom>
            <a:avLst/>
            <a:gdLst/>
            <a:ahLst/>
            <a:cxnLst/>
            <a:rect l="l" t="t" r="r" b="b"/>
            <a:pathLst>
              <a:path w="98425" h="0">
                <a:moveTo>
                  <a:pt x="0" y="0"/>
                </a:moveTo>
                <a:lnTo>
                  <a:pt x="97966" y="0"/>
                </a:lnTo>
              </a:path>
            </a:pathLst>
          </a:custGeom>
          <a:ln w="1648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1" name="object 131"/>
          <p:cNvSpPr/>
          <p:nvPr/>
        </p:nvSpPr>
        <p:spPr>
          <a:xfrm>
            <a:off x="6912854" y="8231266"/>
            <a:ext cx="19050" cy="43180"/>
          </a:xfrm>
          <a:custGeom>
            <a:avLst/>
            <a:gdLst/>
            <a:ahLst/>
            <a:cxnLst/>
            <a:rect l="l" t="t" r="r" b="b"/>
            <a:pathLst>
              <a:path w="19050" h="43179">
                <a:moveTo>
                  <a:pt x="0" y="43127"/>
                </a:moveTo>
                <a:lnTo>
                  <a:pt x="18883" y="43127"/>
                </a:lnTo>
                <a:lnTo>
                  <a:pt x="18883" y="0"/>
                </a:lnTo>
                <a:lnTo>
                  <a:pt x="0" y="0"/>
                </a:lnTo>
                <a:lnTo>
                  <a:pt x="0" y="4312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2" name="object 132"/>
          <p:cNvSpPr/>
          <p:nvPr/>
        </p:nvSpPr>
        <p:spPr>
          <a:xfrm>
            <a:off x="6912854" y="8223655"/>
            <a:ext cx="103505" cy="0"/>
          </a:xfrm>
          <a:custGeom>
            <a:avLst/>
            <a:gdLst/>
            <a:ahLst/>
            <a:cxnLst/>
            <a:rect l="l" t="t" r="r" b="b"/>
            <a:pathLst>
              <a:path w="103504" h="0">
                <a:moveTo>
                  <a:pt x="0" y="0"/>
                </a:moveTo>
                <a:lnTo>
                  <a:pt x="103289" y="0"/>
                </a:lnTo>
              </a:path>
            </a:pathLst>
          </a:custGeom>
          <a:ln w="1522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3" name="object 133"/>
          <p:cNvSpPr/>
          <p:nvPr/>
        </p:nvSpPr>
        <p:spPr>
          <a:xfrm>
            <a:off x="6821098" y="8927973"/>
            <a:ext cx="0" cy="256540"/>
          </a:xfrm>
          <a:custGeom>
            <a:avLst/>
            <a:gdLst/>
            <a:ahLst/>
            <a:cxnLst/>
            <a:rect l="l" t="t" r="r" b="b"/>
            <a:pathLst>
              <a:path w="0" h="256540">
                <a:moveTo>
                  <a:pt x="0" y="0"/>
                </a:moveTo>
                <a:lnTo>
                  <a:pt x="0" y="256015"/>
                </a:lnTo>
              </a:path>
            </a:pathLst>
          </a:custGeom>
          <a:ln w="35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4" name="object 134"/>
          <p:cNvSpPr/>
          <p:nvPr/>
        </p:nvSpPr>
        <p:spPr>
          <a:xfrm>
            <a:off x="3560839" y="8927973"/>
            <a:ext cx="0" cy="256540"/>
          </a:xfrm>
          <a:custGeom>
            <a:avLst/>
            <a:gdLst/>
            <a:ahLst/>
            <a:cxnLst/>
            <a:rect l="l" t="t" r="r" b="b"/>
            <a:pathLst>
              <a:path w="0" h="256540">
                <a:moveTo>
                  <a:pt x="0" y="0"/>
                </a:moveTo>
                <a:lnTo>
                  <a:pt x="0" y="256015"/>
                </a:lnTo>
              </a:path>
            </a:pathLst>
          </a:custGeom>
          <a:ln w="35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5" name="object 135"/>
          <p:cNvSpPr/>
          <p:nvPr/>
        </p:nvSpPr>
        <p:spPr>
          <a:xfrm>
            <a:off x="5708998" y="8927973"/>
            <a:ext cx="0" cy="256540"/>
          </a:xfrm>
          <a:custGeom>
            <a:avLst/>
            <a:gdLst/>
            <a:ahLst/>
            <a:cxnLst/>
            <a:rect l="l" t="t" r="r" b="b"/>
            <a:pathLst>
              <a:path w="0" h="256540">
                <a:moveTo>
                  <a:pt x="0" y="0"/>
                </a:moveTo>
                <a:lnTo>
                  <a:pt x="0" y="256015"/>
                </a:lnTo>
              </a:path>
            </a:pathLst>
          </a:custGeom>
          <a:ln w="35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6" name="object 136"/>
          <p:cNvSpPr/>
          <p:nvPr/>
        </p:nvSpPr>
        <p:spPr>
          <a:xfrm>
            <a:off x="5176711" y="8927973"/>
            <a:ext cx="0" cy="256540"/>
          </a:xfrm>
          <a:custGeom>
            <a:avLst/>
            <a:gdLst/>
            <a:ahLst/>
            <a:cxnLst/>
            <a:rect l="l" t="t" r="r" b="b"/>
            <a:pathLst>
              <a:path w="0" h="256540">
                <a:moveTo>
                  <a:pt x="0" y="0"/>
                </a:moveTo>
                <a:lnTo>
                  <a:pt x="0" y="256015"/>
                </a:lnTo>
              </a:path>
            </a:pathLst>
          </a:custGeom>
          <a:ln w="35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7" name="object 137"/>
          <p:cNvSpPr/>
          <p:nvPr/>
        </p:nvSpPr>
        <p:spPr>
          <a:xfrm>
            <a:off x="4634919" y="8927973"/>
            <a:ext cx="0" cy="256540"/>
          </a:xfrm>
          <a:custGeom>
            <a:avLst/>
            <a:gdLst/>
            <a:ahLst/>
            <a:cxnLst/>
            <a:rect l="l" t="t" r="r" b="b"/>
            <a:pathLst>
              <a:path w="0" h="256540">
                <a:moveTo>
                  <a:pt x="0" y="0"/>
                </a:moveTo>
                <a:lnTo>
                  <a:pt x="0" y="256015"/>
                </a:lnTo>
              </a:path>
            </a:pathLst>
          </a:custGeom>
          <a:ln w="35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8" name="object 138"/>
          <p:cNvSpPr/>
          <p:nvPr/>
        </p:nvSpPr>
        <p:spPr>
          <a:xfrm>
            <a:off x="4634919" y="8520245"/>
            <a:ext cx="0" cy="256540"/>
          </a:xfrm>
          <a:custGeom>
            <a:avLst/>
            <a:gdLst/>
            <a:ahLst/>
            <a:cxnLst/>
            <a:rect l="l" t="t" r="r" b="b"/>
            <a:pathLst>
              <a:path w="0" h="256540">
                <a:moveTo>
                  <a:pt x="0" y="0"/>
                </a:moveTo>
                <a:lnTo>
                  <a:pt x="0" y="256015"/>
                </a:lnTo>
              </a:path>
            </a:pathLst>
          </a:custGeom>
          <a:ln w="35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9" name="object 139"/>
          <p:cNvSpPr/>
          <p:nvPr/>
        </p:nvSpPr>
        <p:spPr>
          <a:xfrm>
            <a:off x="3551334" y="9070204"/>
            <a:ext cx="3270250" cy="0"/>
          </a:xfrm>
          <a:custGeom>
            <a:avLst/>
            <a:gdLst/>
            <a:ahLst/>
            <a:cxnLst/>
            <a:rect l="l" t="t" r="r" b="b"/>
            <a:pathLst>
              <a:path w="3270250" h="0">
                <a:moveTo>
                  <a:pt x="0" y="0"/>
                </a:moveTo>
                <a:lnTo>
                  <a:pt x="3269764" y="0"/>
                </a:lnTo>
              </a:path>
            </a:pathLst>
          </a:custGeom>
          <a:ln w="358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0" name="object 140"/>
          <p:cNvSpPr/>
          <p:nvPr/>
        </p:nvSpPr>
        <p:spPr>
          <a:xfrm>
            <a:off x="3858717" y="8870765"/>
            <a:ext cx="127064" cy="177921"/>
          </a:xfrm>
          <a:prstGeom prst="rect">
            <a:avLst/>
          </a:prstGeom>
          <a:blipFill>
            <a:blip r:embed="rId4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41" name="object 141"/>
          <p:cNvSpPr/>
          <p:nvPr/>
        </p:nvSpPr>
        <p:spPr>
          <a:xfrm>
            <a:off x="4005438" y="8916885"/>
            <a:ext cx="180331" cy="131800"/>
          </a:xfrm>
          <a:prstGeom prst="rect">
            <a:avLst/>
          </a:prstGeom>
          <a:blipFill>
            <a:blip r:embed="rId4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42" name="object 142"/>
          <p:cNvSpPr/>
          <p:nvPr/>
        </p:nvSpPr>
        <p:spPr>
          <a:xfrm>
            <a:off x="6073361" y="8870765"/>
            <a:ext cx="127115" cy="177921"/>
          </a:xfrm>
          <a:prstGeom prst="rect">
            <a:avLst/>
          </a:prstGeom>
          <a:blipFill>
            <a:blip r:embed="rId4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43" name="object 143"/>
          <p:cNvSpPr/>
          <p:nvPr/>
        </p:nvSpPr>
        <p:spPr>
          <a:xfrm>
            <a:off x="6220121" y="8916885"/>
            <a:ext cx="180343" cy="131800"/>
          </a:xfrm>
          <a:prstGeom prst="rect">
            <a:avLst/>
          </a:prstGeom>
          <a:blipFill>
            <a:blip r:embed="rId4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44" name="object 144"/>
          <p:cNvSpPr/>
          <p:nvPr/>
        </p:nvSpPr>
        <p:spPr>
          <a:xfrm>
            <a:off x="4794605" y="8870044"/>
            <a:ext cx="121538" cy="178641"/>
          </a:xfrm>
          <a:prstGeom prst="rect">
            <a:avLst/>
          </a:prstGeom>
          <a:blipFill>
            <a:blip r:embed="rId5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45" name="object 145"/>
          <p:cNvSpPr/>
          <p:nvPr/>
        </p:nvSpPr>
        <p:spPr>
          <a:xfrm>
            <a:off x="4936928" y="8916885"/>
            <a:ext cx="180343" cy="131800"/>
          </a:xfrm>
          <a:prstGeom prst="rect">
            <a:avLst/>
          </a:prstGeom>
          <a:blipFill>
            <a:blip r:embed="rId5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46" name="object 146"/>
          <p:cNvSpPr/>
          <p:nvPr/>
        </p:nvSpPr>
        <p:spPr>
          <a:xfrm>
            <a:off x="5336397" y="8870044"/>
            <a:ext cx="121538" cy="178641"/>
          </a:xfrm>
          <a:prstGeom prst="rect">
            <a:avLst/>
          </a:prstGeom>
          <a:blipFill>
            <a:blip r:embed="rId5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47" name="object 147"/>
          <p:cNvSpPr/>
          <p:nvPr/>
        </p:nvSpPr>
        <p:spPr>
          <a:xfrm>
            <a:off x="5478721" y="8916885"/>
            <a:ext cx="180343" cy="131800"/>
          </a:xfrm>
          <a:prstGeom prst="rect">
            <a:avLst/>
          </a:prstGeom>
          <a:blipFill>
            <a:blip r:embed="rId4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48" name="object 148"/>
          <p:cNvSpPr/>
          <p:nvPr/>
        </p:nvSpPr>
        <p:spPr>
          <a:xfrm>
            <a:off x="4442915" y="7614139"/>
            <a:ext cx="1457706" cy="1181085"/>
          </a:xfrm>
          <a:prstGeom prst="rect">
            <a:avLst/>
          </a:prstGeom>
          <a:blipFill>
            <a:blip r:embed="rId5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49" name="object 149"/>
          <p:cNvSpPr/>
          <p:nvPr/>
        </p:nvSpPr>
        <p:spPr>
          <a:xfrm>
            <a:off x="3779457" y="8112516"/>
            <a:ext cx="76200" cy="66675"/>
          </a:xfrm>
          <a:custGeom>
            <a:avLst/>
            <a:gdLst/>
            <a:ahLst/>
            <a:cxnLst/>
            <a:rect l="l" t="t" r="r" b="b"/>
            <a:pathLst>
              <a:path w="76200" h="66675">
                <a:moveTo>
                  <a:pt x="76041" y="0"/>
                </a:moveTo>
                <a:lnTo>
                  <a:pt x="0" y="18964"/>
                </a:lnTo>
                <a:lnTo>
                  <a:pt x="66535" y="66374"/>
                </a:lnTo>
                <a:lnTo>
                  <a:pt x="57030" y="28446"/>
                </a:lnTo>
                <a:lnTo>
                  <a:pt x="7604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0" name="object 150"/>
          <p:cNvSpPr/>
          <p:nvPr/>
        </p:nvSpPr>
        <p:spPr>
          <a:xfrm>
            <a:off x="3779457" y="8131481"/>
            <a:ext cx="247650" cy="408305"/>
          </a:xfrm>
          <a:custGeom>
            <a:avLst/>
            <a:gdLst/>
            <a:ahLst/>
            <a:cxnLst/>
            <a:rect l="l" t="t" r="r" b="b"/>
            <a:pathLst>
              <a:path w="247650" h="408304">
                <a:moveTo>
                  <a:pt x="218617" y="407728"/>
                </a:moveTo>
                <a:lnTo>
                  <a:pt x="231093" y="370689"/>
                </a:lnTo>
                <a:lnTo>
                  <a:pt x="240004" y="331872"/>
                </a:lnTo>
                <a:lnTo>
                  <a:pt x="245351" y="293054"/>
                </a:lnTo>
                <a:lnTo>
                  <a:pt x="247133" y="256015"/>
                </a:lnTo>
                <a:lnTo>
                  <a:pt x="245351" y="222087"/>
                </a:lnTo>
                <a:lnTo>
                  <a:pt x="231093" y="161343"/>
                </a:lnTo>
                <a:lnTo>
                  <a:pt x="201241" y="105932"/>
                </a:lnTo>
                <a:lnTo>
                  <a:pt x="155794" y="59411"/>
                </a:lnTo>
                <a:lnTo>
                  <a:pt x="102922" y="25334"/>
                </a:lnTo>
                <a:lnTo>
                  <a:pt x="35495" y="7259"/>
                </a:lnTo>
                <a:lnTo>
                  <a:pt x="0" y="0"/>
                </a:lnTo>
              </a:path>
            </a:pathLst>
          </a:custGeom>
          <a:ln w="359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1" name="object 151"/>
          <p:cNvSpPr/>
          <p:nvPr/>
        </p:nvSpPr>
        <p:spPr>
          <a:xfrm>
            <a:off x="4017085" y="8311639"/>
            <a:ext cx="0" cy="464820"/>
          </a:xfrm>
          <a:custGeom>
            <a:avLst/>
            <a:gdLst/>
            <a:ahLst/>
            <a:cxnLst/>
            <a:rect l="l" t="t" r="r" b="b"/>
            <a:pathLst>
              <a:path w="0" h="464820">
                <a:moveTo>
                  <a:pt x="0" y="0"/>
                </a:moveTo>
                <a:lnTo>
                  <a:pt x="0" y="464620"/>
                </a:lnTo>
              </a:path>
            </a:pathLst>
          </a:custGeom>
          <a:ln w="35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2" name="object 152"/>
          <p:cNvSpPr/>
          <p:nvPr/>
        </p:nvSpPr>
        <p:spPr>
          <a:xfrm>
            <a:off x="3522819" y="8662475"/>
            <a:ext cx="66535" cy="75856"/>
          </a:xfrm>
          <a:prstGeom prst="rect">
            <a:avLst/>
          </a:prstGeom>
          <a:blipFill>
            <a:blip r:embed="rId5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53" name="object 153"/>
          <p:cNvSpPr/>
          <p:nvPr/>
        </p:nvSpPr>
        <p:spPr>
          <a:xfrm>
            <a:off x="3560839" y="8662475"/>
            <a:ext cx="0" cy="455295"/>
          </a:xfrm>
          <a:custGeom>
            <a:avLst/>
            <a:gdLst/>
            <a:ahLst/>
            <a:cxnLst/>
            <a:rect l="l" t="t" r="r" b="b"/>
            <a:pathLst>
              <a:path w="0" h="455295">
                <a:moveTo>
                  <a:pt x="0" y="0"/>
                </a:moveTo>
                <a:lnTo>
                  <a:pt x="0" y="455138"/>
                </a:lnTo>
              </a:path>
            </a:pathLst>
          </a:custGeom>
          <a:ln w="35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4" name="object 154"/>
          <p:cNvSpPr/>
          <p:nvPr/>
        </p:nvSpPr>
        <p:spPr>
          <a:xfrm>
            <a:off x="3579850" y="8795225"/>
            <a:ext cx="447040" cy="0"/>
          </a:xfrm>
          <a:custGeom>
            <a:avLst/>
            <a:gdLst/>
            <a:ahLst/>
            <a:cxnLst/>
            <a:rect l="l" t="t" r="r" b="b"/>
            <a:pathLst>
              <a:path w="447039" h="0">
                <a:moveTo>
                  <a:pt x="0" y="0"/>
                </a:moveTo>
                <a:lnTo>
                  <a:pt x="446741" y="0"/>
                </a:lnTo>
              </a:path>
            </a:pathLst>
          </a:custGeom>
          <a:ln w="358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5" name="object 155"/>
          <p:cNvSpPr/>
          <p:nvPr/>
        </p:nvSpPr>
        <p:spPr>
          <a:xfrm>
            <a:off x="3828276" y="8682717"/>
            <a:ext cx="87649" cy="90699"/>
          </a:xfrm>
          <a:prstGeom prst="rect">
            <a:avLst/>
          </a:prstGeom>
          <a:blipFill>
            <a:blip r:embed="rId5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56" name="object 156"/>
          <p:cNvSpPr/>
          <p:nvPr/>
        </p:nvSpPr>
        <p:spPr>
          <a:xfrm>
            <a:off x="3697777" y="7984445"/>
            <a:ext cx="123363" cy="125163"/>
          </a:xfrm>
          <a:prstGeom prst="rect">
            <a:avLst/>
          </a:prstGeom>
          <a:blipFill>
            <a:blip r:embed="rId5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57" name="object 157"/>
          <p:cNvSpPr/>
          <p:nvPr/>
        </p:nvSpPr>
        <p:spPr>
          <a:xfrm>
            <a:off x="6478914" y="8112516"/>
            <a:ext cx="76200" cy="76200"/>
          </a:xfrm>
          <a:custGeom>
            <a:avLst/>
            <a:gdLst/>
            <a:ahLst/>
            <a:cxnLst/>
            <a:rect l="l" t="t" r="r" b="b"/>
            <a:pathLst>
              <a:path w="76200" h="76200">
                <a:moveTo>
                  <a:pt x="0" y="0"/>
                </a:moveTo>
                <a:lnTo>
                  <a:pt x="19010" y="37928"/>
                </a:lnTo>
                <a:lnTo>
                  <a:pt x="9505" y="75856"/>
                </a:lnTo>
                <a:lnTo>
                  <a:pt x="76041" y="28446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8" name="object 158"/>
          <p:cNvSpPr/>
          <p:nvPr/>
        </p:nvSpPr>
        <p:spPr>
          <a:xfrm>
            <a:off x="6307821" y="8140962"/>
            <a:ext cx="247650" cy="398780"/>
          </a:xfrm>
          <a:custGeom>
            <a:avLst/>
            <a:gdLst/>
            <a:ahLst/>
            <a:cxnLst/>
            <a:rect l="l" t="t" r="r" b="b"/>
            <a:pathLst>
              <a:path w="247650" h="398779">
                <a:moveTo>
                  <a:pt x="28515" y="398246"/>
                </a:moveTo>
                <a:lnTo>
                  <a:pt x="16039" y="362688"/>
                </a:lnTo>
                <a:lnTo>
                  <a:pt x="7128" y="327130"/>
                </a:lnTo>
                <a:lnTo>
                  <a:pt x="1782" y="291573"/>
                </a:lnTo>
                <a:lnTo>
                  <a:pt x="0" y="256015"/>
                </a:lnTo>
                <a:lnTo>
                  <a:pt x="1782" y="220605"/>
                </a:lnTo>
                <a:lnTo>
                  <a:pt x="16039" y="153342"/>
                </a:lnTo>
                <a:lnTo>
                  <a:pt x="50050" y="96598"/>
                </a:lnTo>
                <a:lnTo>
                  <a:pt x="96684" y="53929"/>
                </a:lnTo>
                <a:lnTo>
                  <a:pt x="123566" y="37928"/>
                </a:lnTo>
                <a:lnTo>
                  <a:pt x="152230" y="20001"/>
                </a:lnTo>
                <a:lnTo>
                  <a:pt x="181785" y="8296"/>
                </a:lnTo>
                <a:lnTo>
                  <a:pt x="213122" y="1926"/>
                </a:lnTo>
                <a:lnTo>
                  <a:pt x="247133" y="0"/>
                </a:lnTo>
              </a:path>
            </a:pathLst>
          </a:custGeom>
          <a:ln w="359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9" name="object 159"/>
          <p:cNvSpPr/>
          <p:nvPr/>
        </p:nvSpPr>
        <p:spPr>
          <a:xfrm>
            <a:off x="6330760" y="8003409"/>
            <a:ext cx="123313" cy="125163"/>
          </a:xfrm>
          <a:prstGeom prst="rect">
            <a:avLst/>
          </a:prstGeom>
          <a:blipFill>
            <a:blip r:embed="rId5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60" name="object 160"/>
          <p:cNvSpPr/>
          <p:nvPr/>
        </p:nvSpPr>
        <p:spPr>
          <a:xfrm>
            <a:off x="6326832" y="8359050"/>
            <a:ext cx="0" cy="502920"/>
          </a:xfrm>
          <a:custGeom>
            <a:avLst/>
            <a:gdLst/>
            <a:ahLst/>
            <a:cxnLst/>
            <a:rect l="l" t="t" r="r" b="b"/>
            <a:pathLst>
              <a:path w="0" h="502920">
                <a:moveTo>
                  <a:pt x="0" y="0"/>
                </a:moveTo>
                <a:lnTo>
                  <a:pt x="0" y="502549"/>
                </a:lnTo>
              </a:path>
            </a:pathLst>
          </a:custGeom>
          <a:ln w="35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1" name="object 161"/>
          <p:cNvSpPr/>
          <p:nvPr/>
        </p:nvSpPr>
        <p:spPr>
          <a:xfrm>
            <a:off x="6783078" y="8681439"/>
            <a:ext cx="66535" cy="75856"/>
          </a:xfrm>
          <a:prstGeom prst="rect">
            <a:avLst/>
          </a:prstGeom>
          <a:blipFill>
            <a:blip r:embed="rId5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62" name="object 162"/>
          <p:cNvSpPr/>
          <p:nvPr/>
        </p:nvSpPr>
        <p:spPr>
          <a:xfrm>
            <a:off x="6821098" y="8681439"/>
            <a:ext cx="0" cy="294005"/>
          </a:xfrm>
          <a:custGeom>
            <a:avLst/>
            <a:gdLst/>
            <a:ahLst/>
            <a:cxnLst/>
            <a:rect l="l" t="t" r="r" b="b"/>
            <a:pathLst>
              <a:path w="0" h="294004">
                <a:moveTo>
                  <a:pt x="0" y="0"/>
                </a:moveTo>
                <a:lnTo>
                  <a:pt x="0" y="293943"/>
                </a:lnTo>
              </a:path>
            </a:pathLst>
          </a:custGeom>
          <a:ln w="35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3" name="object 163"/>
          <p:cNvSpPr/>
          <p:nvPr/>
        </p:nvSpPr>
        <p:spPr>
          <a:xfrm>
            <a:off x="6497924" y="9582242"/>
            <a:ext cx="19050" cy="19050"/>
          </a:xfrm>
          <a:custGeom>
            <a:avLst/>
            <a:gdLst/>
            <a:ahLst/>
            <a:cxnLst/>
            <a:rect l="l" t="t" r="r" b="b"/>
            <a:pathLst>
              <a:path w="19050" h="19050">
                <a:moveTo>
                  <a:pt x="0" y="18963"/>
                </a:moveTo>
                <a:lnTo>
                  <a:pt x="19010" y="0"/>
                </a:lnTo>
              </a:path>
            </a:pathLst>
          </a:custGeom>
          <a:ln w="358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4" name="object 164"/>
          <p:cNvSpPr/>
          <p:nvPr/>
        </p:nvSpPr>
        <p:spPr>
          <a:xfrm>
            <a:off x="6326832" y="8804706"/>
            <a:ext cx="513715" cy="0"/>
          </a:xfrm>
          <a:custGeom>
            <a:avLst/>
            <a:gdLst/>
            <a:ahLst/>
            <a:cxnLst/>
            <a:rect l="l" t="t" r="r" b="b"/>
            <a:pathLst>
              <a:path w="513715" h="0">
                <a:moveTo>
                  <a:pt x="0" y="0"/>
                </a:moveTo>
                <a:lnTo>
                  <a:pt x="513276" y="0"/>
                </a:lnTo>
              </a:path>
            </a:pathLst>
          </a:custGeom>
          <a:ln w="358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5" name="object 165"/>
          <p:cNvSpPr/>
          <p:nvPr/>
        </p:nvSpPr>
        <p:spPr>
          <a:xfrm>
            <a:off x="6489686" y="8682717"/>
            <a:ext cx="87700" cy="90699"/>
          </a:xfrm>
          <a:prstGeom prst="rect">
            <a:avLst/>
          </a:prstGeom>
          <a:blipFill>
            <a:blip r:embed="rId5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66" name="object 166"/>
          <p:cNvSpPr/>
          <p:nvPr/>
        </p:nvSpPr>
        <p:spPr>
          <a:xfrm>
            <a:off x="2838450" y="8103034"/>
            <a:ext cx="456565" cy="455295"/>
          </a:xfrm>
          <a:custGeom>
            <a:avLst/>
            <a:gdLst/>
            <a:ahLst/>
            <a:cxnLst/>
            <a:rect l="l" t="t" r="r" b="b"/>
            <a:pathLst>
              <a:path w="456564" h="455295">
                <a:moveTo>
                  <a:pt x="0" y="227569"/>
                </a:moveTo>
                <a:lnTo>
                  <a:pt x="5049" y="185048"/>
                </a:lnTo>
                <a:lnTo>
                  <a:pt x="19010" y="143416"/>
                </a:lnTo>
                <a:lnTo>
                  <a:pt x="40099" y="103561"/>
                </a:lnTo>
                <a:lnTo>
                  <a:pt x="66535" y="66374"/>
                </a:lnTo>
                <a:lnTo>
                  <a:pt x="103813" y="40002"/>
                </a:lnTo>
                <a:lnTo>
                  <a:pt x="143765" y="18964"/>
                </a:lnTo>
                <a:lnTo>
                  <a:pt x="185498" y="5037"/>
                </a:lnTo>
                <a:lnTo>
                  <a:pt x="228123" y="0"/>
                </a:lnTo>
                <a:lnTo>
                  <a:pt x="276094" y="5037"/>
                </a:lnTo>
                <a:lnTo>
                  <a:pt x="319609" y="18964"/>
                </a:lnTo>
                <a:lnTo>
                  <a:pt x="357778" y="40002"/>
                </a:lnTo>
                <a:lnTo>
                  <a:pt x="389710" y="66374"/>
                </a:lnTo>
                <a:lnTo>
                  <a:pt x="420156" y="103561"/>
                </a:lnTo>
                <a:lnTo>
                  <a:pt x="440800" y="143416"/>
                </a:lnTo>
                <a:lnTo>
                  <a:pt x="452533" y="185048"/>
                </a:lnTo>
                <a:lnTo>
                  <a:pt x="456246" y="227569"/>
                </a:lnTo>
                <a:lnTo>
                  <a:pt x="452533" y="275424"/>
                </a:lnTo>
                <a:lnTo>
                  <a:pt x="440800" y="318834"/>
                </a:lnTo>
                <a:lnTo>
                  <a:pt x="420156" y="356910"/>
                </a:lnTo>
                <a:lnTo>
                  <a:pt x="389710" y="388764"/>
                </a:lnTo>
                <a:lnTo>
                  <a:pt x="357778" y="419136"/>
                </a:lnTo>
                <a:lnTo>
                  <a:pt x="319609" y="439730"/>
                </a:lnTo>
                <a:lnTo>
                  <a:pt x="276094" y="451434"/>
                </a:lnTo>
                <a:lnTo>
                  <a:pt x="228123" y="455138"/>
                </a:lnTo>
                <a:lnTo>
                  <a:pt x="185498" y="451434"/>
                </a:lnTo>
                <a:lnTo>
                  <a:pt x="143765" y="439730"/>
                </a:lnTo>
                <a:lnTo>
                  <a:pt x="103813" y="419136"/>
                </a:lnTo>
                <a:lnTo>
                  <a:pt x="66535" y="388764"/>
                </a:lnTo>
                <a:lnTo>
                  <a:pt x="40099" y="356910"/>
                </a:lnTo>
                <a:lnTo>
                  <a:pt x="19010" y="318834"/>
                </a:lnTo>
                <a:lnTo>
                  <a:pt x="5049" y="275424"/>
                </a:lnTo>
                <a:lnTo>
                  <a:pt x="0" y="227569"/>
                </a:lnTo>
              </a:path>
            </a:pathLst>
          </a:custGeom>
          <a:ln w="3588">
            <a:solidFill>
              <a:srgbClr val="7C7C7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7" name="object 167"/>
          <p:cNvSpPr/>
          <p:nvPr/>
        </p:nvSpPr>
        <p:spPr>
          <a:xfrm>
            <a:off x="2981026" y="8216566"/>
            <a:ext cx="175299" cy="177858"/>
          </a:xfrm>
          <a:prstGeom prst="rect">
            <a:avLst/>
          </a:prstGeom>
          <a:blipFill>
            <a:blip r:embed="rId5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68" name="object 168"/>
          <p:cNvSpPr/>
          <p:nvPr/>
        </p:nvSpPr>
        <p:spPr>
          <a:xfrm>
            <a:off x="3359191" y="9178691"/>
            <a:ext cx="393271" cy="127856"/>
          </a:xfrm>
          <a:prstGeom prst="rect">
            <a:avLst/>
          </a:prstGeom>
          <a:blipFill>
            <a:blip r:embed="rId5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69" name="object 169"/>
          <p:cNvSpPr/>
          <p:nvPr/>
        </p:nvSpPr>
        <p:spPr>
          <a:xfrm>
            <a:off x="6619463" y="9178691"/>
            <a:ext cx="393258" cy="127856"/>
          </a:xfrm>
          <a:prstGeom prst="rect">
            <a:avLst/>
          </a:prstGeom>
          <a:blipFill>
            <a:blip r:embed="rId6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70" name="object 170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150"/>
              </a:lnSpc>
            </a:pPr>
            <a:r>
              <a:rPr dirty="0" spc="-5"/>
              <a:t>DYIALA UNIVERSITY </a:t>
            </a:r>
            <a:r>
              <a:rPr dirty="0"/>
              <a:t>– </a:t>
            </a:r>
            <a:r>
              <a:rPr dirty="0" spc="-5"/>
              <a:t>ENGINEERING COLLEGE- CIVIL ENGINEERING</a:t>
            </a:r>
            <a:r>
              <a:rPr dirty="0" spc="45"/>
              <a:t> </a:t>
            </a:r>
            <a:r>
              <a:rPr dirty="0" spc="-5"/>
              <a:t>DEPARTMENT</a:t>
            </a:r>
          </a:p>
        </p:txBody>
      </p:sp>
      <p:sp>
        <p:nvSpPr>
          <p:cNvPr id="171" name="object 171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1614"/>
              </a:lnSpc>
            </a:pPr>
            <a:fld id="{81D60167-4931-47E6-BA6A-407CBD079E47}" type="slidenum">
              <a:rPr dirty="0" spc="-5"/>
              <a:t>10</a:t>
            </a:fld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27736" y="427735"/>
            <a:ext cx="6709409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434975" algn="l"/>
                <a:tab pos="6696075" algn="l"/>
              </a:tabLst>
            </a:pPr>
            <a:r>
              <a:rPr dirty="0" u="sng" sz="1600" spc="-5">
                <a:uFill>
                  <a:solidFill>
                    <a:srgbClr val="612322"/>
                  </a:solidFill>
                </a:uFill>
                <a:latin typeface="Cambria"/>
                <a:cs typeface="Cambria"/>
              </a:rPr>
              <a:t> </a:t>
            </a:r>
            <a:r>
              <a:rPr dirty="0" u="sng" sz="1600" spc="-5">
                <a:uFill>
                  <a:solidFill>
                    <a:srgbClr val="612322"/>
                  </a:solidFill>
                </a:uFill>
                <a:latin typeface="Cambria"/>
                <a:cs typeface="Cambria"/>
              </a:rPr>
              <a:t>	</a:t>
            </a:r>
            <a:r>
              <a:rPr dirty="0" u="sng" sz="1600" spc="-5">
                <a:uFill>
                  <a:solidFill>
                    <a:srgbClr val="612322"/>
                  </a:solidFill>
                </a:uFill>
                <a:latin typeface="Cambria"/>
                <a:cs typeface="Cambria"/>
              </a:rPr>
              <a:t>THEORY OF STRUCTURES -------------------- DR. WISSAM D.</a:t>
            </a:r>
            <a:r>
              <a:rPr dirty="0" u="sng" sz="1600" spc="80">
                <a:uFill>
                  <a:solidFill>
                    <a:srgbClr val="612322"/>
                  </a:solidFill>
                </a:uFill>
                <a:latin typeface="Cambria"/>
                <a:cs typeface="Cambria"/>
              </a:rPr>
              <a:t> </a:t>
            </a:r>
            <a:r>
              <a:rPr dirty="0" u="sng" sz="1600" spc="-5">
                <a:uFill>
                  <a:solidFill>
                    <a:srgbClr val="612322"/>
                  </a:solidFill>
                </a:uFill>
                <a:latin typeface="Cambria"/>
                <a:cs typeface="Cambria"/>
              </a:rPr>
              <a:t>SALMAN	</a:t>
            </a:r>
            <a:endParaRPr sz="1600">
              <a:latin typeface="Cambria"/>
              <a:cs typeface="Cambri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88620" y="9763962"/>
            <a:ext cx="689610" cy="0"/>
          </a:xfrm>
          <a:custGeom>
            <a:avLst/>
            <a:gdLst/>
            <a:ahLst/>
            <a:cxnLst/>
            <a:rect l="l" t="t" r="r" b="b"/>
            <a:pathLst>
              <a:path w="689610" h="0">
                <a:moveTo>
                  <a:pt x="0" y="0"/>
                </a:moveTo>
                <a:lnTo>
                  <a:pt x="689152" y="0"/>
                </a:lnTo>
              </a:path>
            </a:pathLst>
          </a:custGeom>
          <a:ln w="27431">
            <a:solidFill>
              <a:srgbClr val="80808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1105204" y="9763962"/>
            <a:ext cx="6068695" cy="0"/>
          </a:xfrm>
          <a:custGeom>
            <a:avLst/>
            <a:gdLst/>
            <a:ahLst/>
            <a:cxnLst/>
            <a:rect l="l" t="t" r="r" b="b"/>
            <a:pathLst>
              <a:path w="6068695" h="0">
                <a:moveTo>
                  <a:pt x="0" y="0"/>
                </a:moveTo>
                <a:lnTo>
                  <a:pt x="6068314" y="0"/>
                </a:lnTo>
              </a:path>
            </a:pathLst>
          </a:custGeom>
          <a:ln w="27431">
            <a:solidFill>
              <a:srgbClr val="80808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1091488" y="9750246"/>
            <a:ext cx="0" cy="276225"/>
          </a:xfrm>
          <a:custGeom>
            <a:avLst/>
            <a:gdLst/>
            <a:ahLst/>
            <a:cxnLst/>
            <a:rect l="l" t="t" r="r" b="b"/>
            <a:pathLst>
              <a:path w="0" h="276225">
                <a:moveTo>
                  <a:pt x="0" y="0"/>
                </a:moveTo>
                <a:lnTo>
                  <a:pt x="0" y="276148"/>
                </a:lnTo>
              </a:path>
            </a:pathLst>
          </a:custGeom>
          <a:ln w="27431">
            <a:solidFill>
              <a:srgbClr val="808080"/>
            </a:solidFill>
          </a:ln>
        </p:spPr>
        <p:txBody>
          <a:bodyPr wrap="square" lIns="0" tIns="0" rIns="0" bIns="0" rtlCol="0"/>
          <a:lstStyle/>
          <a:p/>
        </p:txBody>
      </p:sp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385572" y="4523866"/>
          <a:ext cx="4440555" cy="22225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6595"/>
                <a:gridCol w="694690"/>
                <a:gridCol w="1248410"/>
                <a:gridCol w="1138554"/>
                <a:gridCol w="652145"/>
              </a:tblGrid>
              <a:tr h="224027">
                <a:tc>
                  <a:txBody>
                    <a:bodyPr/>
                    <a:lstStyle/>
                    <a:p>
                      <a:pPr algn="ctr">
                        <a:lnSpc>
                          <a:spcPts val="1635"/>
                        </a:lnSpc>
                      </a:pPr>
                      <a:r>
                        <a:rPr dirty="0" sz="1400" spc="-5">
                          <a:latin typeface="Candara"/>
                          <a:cs typeface="Candara"/>
                        </a:rPr>
                        <a:t>Portion</a:t>
                      </a:r>
                      <a:endParaRPr sz="1400">
                        <a:latin typeface="Candara"/>
                        <a:cs typeface="Candar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ts val="1635"/>
                        </a:lnSpc>
                      </a:pPr>
                      <a:r>
                        <a:rPr dirty="0" sz="1400" spc="-5">
                          <a:latin typeface="Candara"/>
                          <a:cs typeface="Candara"/>
                        </a:rPr>
                        <a:t>AB</a:t>
                      </a:r>
                      <a:endParaRPr sz="1400">
                        <a:latin typeface="Candara"/>
                        <a:cs typeface="Candar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ts val="1635"/>
                        </a:lnSpc>
                      </a:pPr>
                      <a:r>
                        <a:rPr dirty="0" sz="1400" spc="5">
                          <a:latin typeface="Candara"/>
                          <a:cs typeface="Candara"/>
                        </a:rPr>
                        <a:t>BC</a:t>
                      </a:r>
                      <a:endParaRPr sz="1400">
                        <a:latin typeface="Candara"/>
                        <a:cs typeface="Candar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35"/>
                        </a:lnSpc>
                      </a:pPr>
                      <a:r>
                        <a:rPr dirty="0" sz="1400" spc="-5">
                          <a:latin typeface="Candara"/>
                          <a:cs typeface="Candara"/>
                        </a:rPr>
                        <a:t>CD</a:t>
                      </a:r>
                      <a:endParaRPr sz="1400">
                        <a:latin typeface="Candara"/>
                        <a:cs typeface="Candar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35"/>
                        </a:lnSpc>
                      </a:pPr>
                      <a:r>
                        <a:rPr dirty="0" sz="1400">
                          <a:latin typeface="Candara"/>
                          <a:cs typeface="Candara"/>
                        </a:rPr>
                        <a:t>ED</a:t>
                      </a:r>
                      <a:endParaRPr sz="1400">
                        <a:latin typeface="Candara"/>
                        <a:cs typeface="Candar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22504">
                <a:tc>
                  <a:txBody>
                    <a:bodyPr/>
                    <a:lstStyle/>
                    <a:p>
                      <a:pPr algn="ctr">
                        <a:lnSpc>
                          <a:spcPts val="1635"/>
                        </a:lnSpc>
                      </a:pPr>
                      <a:r>
                        <a:rPr dirty="0" sz="1400" spc="-5">
                          <a:latin typeface="Candara"/>
                          <a:cs typeface="Candara"/>
                        </a:rPr>
                        <a:t>Origin</a:t>
                      </a:r>
                      <a:endParaRPr sz="1400">
                        <a:latin typeface="Candara"/>
                        <a:cs typeface="Candar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35"/>
                        </a:lnSpc>
                      </a:pPr>
                      <a:r>
                        <a:rPr dirty="0" sz="1400">
                          <a:latin typeface="Candara"/>
                          <a:cs typeface="Candara"/>
                        </a:rPr>
                        <a:t>A</a:t>
                      </a:r>
                      <a:endParaRPr sz="1400">
                        <a:latin typeface="Candara"/>
                        <a:cs typeface="Candar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35"/>
                        </a:lnSpc>
                      </a:pPr>
                      <a:r>
                        <a:rPr dirty="0" sz="1400">
                          <a:latin typeface="Candara"/>
                          <a:cs typeface="Candara"/>
                        </a:rPr>
                        <a:t>B</a:t>
                      </a:r>
                      <a:endParaRPr sz="1400">
                        <a:latin typeface="Candara"/>
                        <a:cs typeface="Candar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35"/>
                        </a:lnSpc>
                      </a:pPr>
                      <a:r>
                        <a:rPr dirty="0" sz="1400">
                          <a:latin typeface="Candara"/>
                          <a:cs typeface="Candara"/>
                        </a:rPr>
                        <a:t>D</a:t>
                      </a:r>
                      <a:endParaRPr sz="1400">
                        <a:latin typeface="Candara"/>
                        <a:cs typeface="Candar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35"/>
                        </a:lnSpc>
                      </a:pPr>
                      <a:r>
                        <a:rPr dirty="0" sz="1400">
                          <a:latin typeface="Candara"/>
                          <a:cs typeface="Candara"/>
                        </a:rPr>
                        <a:t>E</a:t>
                      </a:r>
                      <a:endParaRPr sz="1400">
                        <a:latin typeface="Candara"/>
                        <a:cs typeface="Candar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24027">
                <a:tc>
                  <a:txBody>
                    <a:bodyPr/>
                    <a:lstStyle/>
                    <a:p>
                      <a:pPr algn="ctr">
                        <a:lnSpc>
                          <a:spcPts val="1650"/>
                        </a:lnSpc>
                      </a:pPr>
                      <a:r>
                        <a:rPr dirty="0" sz="1400">
                          <a:latin typeface="Candara"/>
                          <a:cs typeface="Candara"/>
                        </a:rPr>
                        <a:t>Limits</a:t>
                      </a:r>
                      <a:endParaRPr sz="1400">
                        <a:latin typeface="Candara"/>
                        <a:cs typeface="Candar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50"/>
                        </a:lnSpc>
                      </a:pPr>
                      <a:r>
                        <a:rPr dirty="0" sz="1400" spc="-5">
                          <a:latin typeface="Candara"/>
                          <a:cs typeface="Candara"/>
                        </a:rPr>
                        <a:t>0-4</a:t>
                      </a:r>
                      <a:endParaRPr sz="1400">
                        <a:latin typeface="Candara"/>
                        <a:cs typeface="Candar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50"/>
                        </a:lnSpc>
                      </a:pPr>
                      <a:r>
                        <a:rPr dirty="0" sz="1400" spc="-5">
                          <a:latin typeface="Candara"/>
                          <a:cs typeface="Candara"/>
                        </a:rPr>
                        <a:t>0-2</a:t>
                      </a:r>
                      <a:endParaRPr sz="1400">
                        <a:latin typeface="Candara"/>
                        <a:cs typeface="Candar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50"/>
                        </a:lnSpc>
                      </a:pPr>
                      <a:r>
                        <a:rPr dirty="0" sz="1400" spc="-5">
                          <a:latin typeface="Candara"/>
                          <a:cs typeface="Candara"/>
                        </a:rPr>
                        <a:t>0-2</a:t>
                      </a:r>
                      <a:endParaRPr sz="1400">
                        <a:latin typeface="Candara"/>
                        <a:cs typeface="Candar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50"/>
                        </a:lnSpc>
                      </a:pPr>
                      <a:r>
                        <a:rPr dirty="0" sz="1400" spc="-5">
                          <a:latin typeface="Candara"/>
                          <a:cs typeface="Candara"/>
                        </a:rPr>
                        <a:t>0-4</a:t>
                      </a:r>
                      <a:endParaRPr sz="1400">
                        <a:latin typeface="Candara"/>
                        <a:cs typeface="Candar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40689">
                <a:tc>
                  <a:txBody>
                    <a:bodyPr/>
                    <a:lstStyle/>
                    <a:p>
                      <a:pPr algn="ctr">
                        <a:lnSpc>
                          <a:spcPts val="1635"/>
                        </a:lnSpc>
                      </a:pPr>
                      <a:r>
                        <a:rPr dirty="0" sz="1400">
                          <a:latin typeface="Candara"/>
                          <a:cs typeface="Candara"/>
                        </a:rPr>
                        <a:t>M</a:t>
                      </a:r>
                      <a:endParaRPr sz="1400">
                        <a:latin typeface="Candara"/>
                        <a:cs typeface="Candar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35"/>
                        </a:lnSpc>
                      </a:pPr>
                      <a:r>
                        <a:rPr dirty="0" sz="1400" spc="-5">
                          <a:latin typeface="Candara"/>
                          <a:cs typeface="Candara"/>
                        </a:rPr>
                        <a:t>50x</a:t>
                      </a:r>
                      <a:endParaRPr sz="1400">
                        <a:latin typeface="Candara"/>
                        <a:cs typeface="Candar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35"/>
                        </a:lnSpc>
                      </a:pPr>
                      <a:r>
                        <a:rPr dirty="0" sz="1400" spc="-5">
                          <a:latin typeface="Candara"/>
                          <a:cs typeface="Candara"/>
                        </a:rPr>
                        <a:t>50(4+x)-30x=</a:t>
                      </a:r>
                      <a:endParaRPr sz="1400">
                        <a:latin typeface="Candara"/>
                        <a:cs typeface="Candara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dirty="0" sz="1400" spc="-5">
                          <a:latin typeface="Candara"/>
                          <a:cs typeface="Candara"/>
                        </a:rPr>
                        <a:t>20X+200</a:t>
                      </a:r>
                      <a:endParaRPr sz="1400">
                        <a:latin typeface="Candara"/>
                        <a:cs typeface="Candar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35"/>
                        </a:lnSpc>
                      </a:pPr>
                      <a:r>
                        <a:rPr dirty="0" sz="1400" spc="-5">
                          <a:latin typeface="Candara"/>
                          <a:cs typeface="Candara"/>
                        </a:rPr>
                        <a:t>50(4+x)-30x=</a:t>
                      </a:r>
                      <a:endParaRPr sz="1400">
                        <a:latin typeface="Candara"/>
                        <a:cs typeface="Candara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dirty="0" sz="1400" spc="-5">
                          <a:latin typeface="Candara"/>
                          <a:cs typeface="Candara"/>
                        </a:rPr>
                        <a:t>20X+200</a:t>
                      </a:r>
                      <a:endParaRPr sz="1400">
                        <a:latin typeface="Candara"/>
                        <a:cs typeface="Candar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35"/>
                        </a:lnSpc>
                      </a:pPr>
                      <a:r>
                        <a:rPr dirty="0" sz="1400" spc="-5">
                          <a:latin typeface="Candara"/>
                          <a:cs typeface="Candara"/>
                        </a:rPr>
                        <a:t>50x</a:t>
                      </a:r>
                      <a:endParaRPr sz="1400">
                        <a:latin typeface="Candara"/>
                        <a:cs typeface="Candar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40436">
                <a:tc>
                  <a:txBody>
                    <a:bodyPr/>
                    <a:lstStyle/>
                    <a:p>
                      <a:pPr algn="ctr">
                        <a:lnSpc>
                          <a:spcPts val="1635"/>
                        </a:lnSpc>
                      </a:pPr>
                      <a:r>
                        <a:rPr dirty="0" sz="1400">
                          <a:latin typeface="Candara"/>
                          <a:cs typeface="Candara"/>
                        </a:rPr>
                        <a:t>m1</a:t>
                      </a:r>
                      <a:endParaRPr sz="1400">
                        <a:latin typeface="Candara"/>
                        <a:cs typeface="Candar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35"/>
                        </a:lnSpc>
                      </a:pPr>
                      <a:r>
                        <a:rPr dirty="0" sz="1400" spc="-5">
                          <a:latin typeface="Candara"/>
                          <a:cs typeface="Candara"/>
                        </a:rPr>
                        <a:t>0.5x</a:t>
                      </a:r>
                      <a:endParaRPr sz="1400">
                        <a:latin typeface="Candara"/>
                        <a:cs typeface="Candar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35"/>
                        </a:lnSpc>
                      </a:pPr>
                      <a:r>
                        <a:rPr dirty="0" sz="1400" spc="-5">
                          <a:latin typeface="Candara"/>
                          <a:cs typeface="Candara"/>
                        </a:rPr>
                        <a:t>0.5(4+x)=</a:t>
                      </a:r>
                      <a:endParaRPr sz="1400">
                        <a:latin typeface="Candara"/>
                        <a:cs typeface="Candara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dirty="0" sz="1400" spc="-5">
                          <a:latin typeface="Candara"/>
                          <a:cs typeface="Candara"/>
                        </a:rPr>
                        <a:t>0.5x+2</a:t>
                      </a:r>
                      <a:endParaRPr sz="1400">
                        <a:latin typeface="Candara"/>
                        <a:cs typeface="Candar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35"/>
                        </a:lnSpc>
                      </a:pPr>
                      <a:r>
                        <a:rPr dirty="0" sz="1400" spc="-5">
                          <a:latin typeface="Candara"/>
                          <a:cs typeface="Candara"/>
                        </a:rPr>
                        <a:t>0.5(4+x)=</a:t>
                      </a:r>
                      <a:endParaRPr sz="1400">
                        <a:latin typeface="Candara"/>
                        <a:cs typeface="Candara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dirty="0" sz="1400" spc="-5">
                          <a:latin typeface="Candara"/>
                          <a:cs typeface="Candara"/>
                        </a:rPr>
                        <a:t>0.5x+2</a:t>
                      </a:r>
                      <a:endParaRPr sz="1400">
                        <a:latin typeface="Candara"/>
                        <a:cs typeface="Candar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35"/>
                        </a:lnSpc>
                      </a:pPr>
                      <a:r>
                        <a:rPr dirty="0" sz="1400" spc="-5">
                          <a:latin typeface="Candara"/>
                          <a:cs typeface="Candara"/>
                        </a:rPr>
                        <a:t>0.5x</a:t>
                      </a:r>
                      <a:endParaRPr sz="1400">
                        <a:latin typeface="Candara"/>
                        <a:cs typeface="Candar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40436">
                <a:tc>
                  <a:txBody>
                    <a:bodyPr/>
                    <a:lstStyle/>
                    <a:p>
                      <a:pPr algn="ctr" marL="1270">
                        <a:lnSpc>
                          <a:spcPts val="1635"/>
                        </a:lnSpc>
                      </a:pPr>
                      <a:r>
                        <a:rPr dirty="0" sz="1400">
                          <a:latin typeface="Candara"/>
                          <a:cs typeface="Candara"/>
                        </a:rPr>
                        <a:t>m2</a:t>
                      </a:r>
                      <a:endParaRPr sz="1400">
                        <a:latin typeface="Candara"/>
                        <a:cs typeface="Candar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35"/>
                        </a:lnSpc>
                      </a:pPr>
                      <a:r>
                        <a:rPr dirty="0" sz="1400" spc="-5">
                          <a:latin typeface="Candara"/>
                          <a:cs typeface="Candara"/>
                        </a:rPr>
                        <a:t>-0.083x</a:t>
                      </a:r>
                      <a:endParaRPr sz="1400">
                        <a:latin typeface="Candara"/>
                        <a:cs typeface="Candar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35"/>
                        </a:lnSpc>
                      </a:pPr>
                      <a:r>
                        <a:rPr dirty="0" sz="1400" spc="-5">
                          <a:latin typeface="Candara"/>
                          <a:cs typeface="Candara"/>
                        </a:rPr>
                        <a:t>-0.083(4+x)+1=</a:t>
                      </a:r>
                      <a:endParaRPr sz="1400">
                        <a:latin typeface="Candara"/>
                        <a:cs typeface="Candara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dirty="0" sz="1400" spc="-5">
                          <a:latin typeface="Candara"/>
                          <a:cs typeface="Candara"/>
                        </a:rPr>
                        <a:t>0.917x-0.332</a:t>
                      </a:r>
                      <a:endParaRPr sz="1400">
                        <a:latin typeface="Candara"/>
                        <a:cs typeface="Candar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1125">
                        <a:lnSpc>
                          <a:spcPts val="1635"/>
                        </a:lnSpc>
                      </a:pPr>
                      <a:r>
                        <a:rPr dirty="0" sz="1400" spc="-5">
                          <a:latin typeface="Candara"/>
                          <a:cs typeface="Candara"/>
                        </a:rPr>
                        <a:t>0.083(4+x)=</a:t>
                      </a:r>
                      <a:endParaRPr sz="1400">
                        <a:latin typeface="Candara"/>
                        <a:cs typeface="Candara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dirty="0" sz="1400" spc="-5">
                          <a:latin typeface="Candara"/>
                          <a:cs typeface="Candara"/>
                        </a:rPr>
                        <a:t>0.083x+0.332</a:t>
                      </a:r>
                      <a:endParaRPr sz="1400">
                        <a:latin typeface="Candara"/>
                        <a:cs typeface="Candar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35"/>
                        </a:lnSpc>
                      </a:pPr>
                      <a:r>
                        <a:rPr dirty="0" sz="1400" spc="-5">
                          <a:latin typeface="Candara"/>
                          <a:cs typeface="Candara"/>
                        </a:rPr>
                        <a:t>0.083x</a:t>
                      </a:r>
                      <a:endParaRPr sz="1400">
                        <a:latin typeface="Candara"/>
                        <a:cs typeface="Candar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24027">
                <a:tc>
                  <a:txBody>
                    <a:bodyPr/>
                    <a:lstStyle/>
                    <a:p>
                      <a:pPr algn="ctr">
                        <a:lnSpc>
                          <a:spcPts val="1635"/>
                        </a:lnSpc>
                      </a:pPr>
                      <a:r>
                        <a:rPr dirty="0" sz="1400">
                          <a:latin typeface="Candara"/>
                          <a:cs typeface="Candara"/>
                        </a:rPr>
                        <a:t>EI</a:t>
                      </a:r>
                      <a:endParaRPr sz="1400">
                        <a:latin typeface="Candara"/>
                        <a:cs typeface="Candar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905">
                        <a:lnSpc>
                          <a:spcPts val="1635"/>
                        </a:lnSpc>
                      </a:pPr>
                      <a:r>
                        <a:rPr dirty="0" sz="1400">
                          <a:latin typeface="Candara"/>
                          <a:cs typeface="Candara"/>
                        </a:rPr>
                        <a:t>EI</a:t>
                      </a:r>
                      <a:endParaRPr sz="1400">
                        <a:latin typeface="Candara"/>
                        <a:cs typeface="Candar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35"/>
                        </a:lnSpc>
                      </a:pPr>
                      <a:r>
                        <a:rPr dirty="0" sz="1400">
                          <a:latin typeface="Candara"/>
                          <a:cs typeface="Candara"/>
                        </a:rPr>
                        <a:t>2EI</a:t>
                      </a:r>
                      <a:endParaRPr sz="1400">
                        <a:latin typeface="Candara"/>
                        <a:cs typeface="Candar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35"/>
                        </a:lnSpc>
                      </a:pPr>
                      <a:r>
                        <a:rPr dirty="0" sz="1400">
                          <a:latin typeface="Candara"/>
                          <a:cs typeface="Candara"/>
                        </a:rPr>
                        <a:t>2EI</a:t>
                      </a:r>
                      <a:endParaRPr sz="1400">
                        <a:latin typeface="Candara"/>
                        <a:cs typeface="Candar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35"/>
                        </a:lnSpc>
                      </a:pPr>
                      <a:r>
                        <a:rPr dirty="0" sz="1400">
                          <a:latin typeface="Candara"/>
                          <a:cs typeface="Candara"/>
                        </a:rPr>
                        <a:t>EI</a:t>
                      </a:r>
                      <a:endParaRPr sz="1400">
                        <a:latin typeface="Candara"/>
                        <a:cs typeface="Candar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7" name="object 7"/>
          <p:cNvSpPr txBox="1"/>
          <p:nvPr/>
        </p:nvSpPr>
        <p:spPr>
          <a:xfrm>
            <a:off x="949248" y="7295768"/>
            <a:ext cx="10223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380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44500" y="7207377"/>
            <a:ext cx="94551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595">
                <a:latin typeface="Cambria Math"/>
                <a:cs typeface="Cambria Math"/>
              </a:rPr>
              <a:t> </a:t>
            </a:r>
            <a:r>
              <a:rPr dirty="0" sz="1400" spc="605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-70">
                <a:latin typeface="Cambria Math"/>
                <a:cs typeface="Cambria Math"/>
              </a:rPr>
              <a:t> </a:t>
            </a:r>
            <a:r>
              <a:rPr dirty="0" sz="1400" spc="52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</a:t>
            </a:r>
            <a:r>
              <a:rPr dirty="0" sz="1400" spc="95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sz="1400" spc="310">
                <a:latin typeface="Cambria Math"/>
                <a:cs typeface="Cambria Math"/>
              </a:rPr>
              <a:t>∫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392682" y="7071741"/>
            <a:ext cx="330835" cy="239395"/>
          </a:xfrm>
          <a:prstGeom prst="rect">
            <a:avLst/>
          </a:prstGeom>
        </p:spPr>
        <p:txBody>
          <a:bodyPr wrap="square" lIns="0" tIns="63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5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400" spc="910">
                <a:latin typeface="Cambria Math"/>
                <a:cs typeface="Cambria Math"/>
              </a:rPr>
              <a:t> </a:t>
            </a:r>
            <a:r>
              <a:rPr dirty="0" sz="1400" spc="86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692910" y="7160132"/>
            <a:ext cx="9906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35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490217" y="7326248"/>
            <a:ext cx="20447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390">
                <a:latin typeface="Cambria Math"/>
                <a:cs typeface="Cambria Math"/>
              </a:rPr>
              <a:t> 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1405382" y="7348092"/>
            <a:ext cx="381000" cy="0"/>
          </a:xfrm>
          <a:custGeom>
            <a:avLst/>
            <a:gdLst/>
            <a:ahLst/>
            <a:cxnLst/>
            <a:rect l="l" t="t" r="r" b="b"/>
            <a:pathLst>
              <a:path w="381000" h="0">
                <a:moveTo>
                  <a:pt x="0" y="0"/>
                </a:moveTo>
                <a:lnTo>
                  <a:pt x="381000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1554733" y="7830057"/>
            <a:ext cx="184785" cy="0"/>
          </a:xfrm>
          <a:custGeom>
            <a:avLst/>
            <a:gdLst/>
            <a:ahLst/>
            <a:cxnLst/>
            <a:rect l="l" t="t" r="r" b="b"/>
            <a:pathLst>
              <a:path w="184785" h="0">
                <a:moveTo>
                  <a:pt x="0" y="0"/>
                </a:moveTo>
                <a:lnTo>
                  <a:pt x="184403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 txBox="1"/>
          <p:nvPr/>
        </p:nvSpPr>
        <p:spPr>
          <a:xfrm>
            <a:off x="1584705" y="7553705"/>
            <a:ext cx="1864995" cy="239395"/>
          </a:xfrm>
          <a:prstGeom prst="rect">
            <a:avLst/>
          </a:prstGeom>
        </p:spPr>
        <p:txBody>
          <a:bodyPr wrap="square" lIns="0" tIns="63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5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  <a:tabLst>
                <a:tab pos="1753235" algn="l"/>
              </a:tabLst>
            </a:pP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	</a:t>
            </a:r>
            <a:r>
              <a:rPr dirty="0" sz="1400" spc="46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3338195" y="7830057"/>
            <a:ext cx="99060" cy="0"/>
          </a:xfrm>
          <a:custGeom>
            <a:avLst/>
            <a:gdLst/>
            <a:ahLst/>
            <a:cxnLst/>
            <a:rect l="l" t="t" r="r" b="b"/>
            <a:pathLst>
              <a:path w="99060" h="0">
                <a:moveTo>
                  <a:pt x="0" y="0"/>
                </a:moveTo>
                <a:lnTo>
                  <a:pt x="99060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 txBox="1"/>
          <p:nvPr/>
        </p:nvSpPr>
        <p:spPr>
          <a:xfrm>
            <a:off x="1359153" y="7689341"/>
            <a:ext cx="427736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baseline="-37698" sz="2100" spc="585">
                <a:latin typeface="Cambria Math"/>
                <a:cs typeface="Cambria Math"/>
              </a:rPr>
              <a:t> </a:t>
            </a:r>
            <a:r>
              <a:rPr dirty="0" baseline="-37698" sz="2100" spc="592">
                <a:latin typeface="Cambria Math"/>
                <a:cs typeface="Cambria Math"/>
              </a:rPr>
              <a:t> </a:t>
            </a:r>
            <a:r>
              <a:rPr dirty="0" baseline="-37698" sz="2100" spc="-60">
                <a:latin typeface="Cambria Math"/>
                <a:cs typeface="Cambria Math"/>
              </a:rPr>
              <a:t> </a:t>
            </a:r>
            <a:r>
              <a:rPr dirty="0" sz="1400" spc="275">
                <a:latin typeface="Cambria Math"/>
                <a:cs typeface="Cambria Math"/>
              </a:rPr>
              <a:t> </a:t>
            </a:r>
            <a:r>
              <a:rPr dirty="0" sz="1400" spc="310">
                <a:latin typeface="Cambria Math"/>
                <a:cs typeface="Cambria Math"/>
              </a:rPr>
              <a:t>∫</a:t>
            </a:r>
            <a:r>
              <a:rPr dirty="0" baseline="-37698" sz="2100" spc="1132">
                <a:latin typeface="Cambria Math"/>
                <a:cs typeface="Cambria Math"/>
              </a:rPr>
              <a:t> </a:t>
            </a:r>
            <a:r>
              <a:rPr dirty="0" sz="1400" spc="310">
                <a:latin typeface="Cambria Math"/>
                <a:cs typeface="Cambria Math"/>
              </a:rPr>
              <a:t>∫ </a:t>
            </a:r>
            <a:r>
              <a:rPr dirty="0" sz="1400" spc="-50">
                <a:latin typeface="Cambria Math"/>
                <a:cs typeface="Cambria Math"/>
              </a:rPr>
              <a:t> </a:t>
            </a:r>
            <a:r>
              <a:rPr dirty="0" baseline="1984" sz="2100" spc="412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</a:t>
            </a:r>
            <a:r>
              <a:rPr dirty="0" sz="1400" spc="434">
                <a:latin typeface="Cambria Math"/>
                <a:cs typeface="Cambria Math"/>
              </a:rPr>
              <a:t> </a:t>
            </a:r>
            <a:r>
              <a:rPr dirty="0" sz="1400" spc="25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 </a:t>
            </a:r>
            <a:r>
              <a:rPr dirty="0" baseline="1984" sz="2100" spc="412">
                <a:latin typeface="Cambria Math"/>
                <a:cs typeface="Cambria Math"/>
              </a:rPr>
              <a:t> </a:t>
            </a:r>
            <a:r>
              <a:rPr dirty="0" baseline="1984" sz="2100" spc="39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-4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434">
                <a:latin typeface="Cambria Math"/>
                <a:cs typeface="Cambria Math"/>
              </a:rPr>
              <a:t> </a:t>
            </a:r>
            <a:r>
              <a:rPr dirty="0" sz="1400" spc="35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baseline="1984" sz="2100" spc="412">
                <a:latin typeface="Cambria Math"/>
                <a:cs typeface="Cambria Math"/>
              </a:rPr>
              <a:t> </a:t>
            </a:r>
            <a:r>
              <a:rPr dirty="0" sz="1400" spc="459">
                <a:latin typeface="Cambria Math"/>
                <a:cs typeface="Cambria Math"/>
              </a:rPr>
              <a:t> 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804161" y="7207377"/>
            <a:ext cx="1891664" cy="508634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470">
                <a:latin typeface="Cambria Math"/>
                <a:cs typeface="Cambria Math"/>
              </a:rPr>
              <a:t>  </a:t>
            </a:r>
            <a:endParaRPr sz="1400">
              <a:latin typeface="Cambria Math"/>
              <a:cs typeface="Cambria Math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650">
              <a:latin typeface="Times New Roman"/>
              <a:cs typeface="Times New Roman"/>
            </a:endParaRPr>
          </a:p>
          <a:p>
            <a:pPr marL="181610">
              <a:lnSpc>
                <a:spcPct val="100000"/>
              </a:lnSpc>
              <a:tabLst>
                <a:tab pos="1804670" algn="l"/>
              </a:tabLst>
            </a:pPr>
            <a:r>
              <a:rPr dirty="0" sz="1000" spc="355">
                <a:latin typeface="Cambria Math"/>
                <a:cs typeface="Cambria Math"/>
              </a:rPr>
              <a:t> </a:t>
            </a:r>
            <a:r>
              <a:rPr dirty="0" sz="1000" spc="355">
                <a:latin typeface="Cambria Math"/>
                <a:cs typeface="Cambria Math"/>
              </a:rPr>
              <a:t>	</a:t>
            </a:r>
            <a:r>
              <a:rPr dirty="0" sz="1000" spc="35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907794" y="7910321"/>
            <a:ext cx="1722120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endParaRPr sz="9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1635760" algn="l"/>
              </a:tabLst>
            </a:pPr>
            <a:r>
              <a:rPr dirty="0" sz="1000" spc="355">
                <a:latin typeface="Cambria Math"/>
                <a:cs typeface="Cambria Math"/>
              </a:rPr>
              <a:t> </a:t>
            </a:r>
            <a:r>
              <a:rPr dirty="0" sz="1000" spc="355">
                <a:latin typeface="Cambria Math"/>
                <a:cs typeface="Cambria Math"/>
              </a:rPr>
              <a:t>	</a:t>
            </a:r>
            <a:r>
              <a:rPr dirty="0" sz="1000" spc="35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531366" y="8062721"/>
            <a:ext cx="12446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46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1544066" y="8339073"/>
            <a:ext cx="99060" cy="0"/>
          </a:xfrm>
          <a:custGeom>
            <a:avLst/>
            <a:gdLst/>
            <a:ahLst/>
            <a:cxnLst/>
            <a:rect l="l" t="t" r="r" b="b"/>
            <a:pathLst>
              <a:path w="99060" h="0">
                <a:moveTo>
                  <a:pt x="0" y="0"/>
                </a:moveTo>
                <a:lnTo>
                  <a:pt x="99059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 txBox="1"/>
          <p:nvPr/>
        </p:nvSpPr>
        <p:spPr>
          <a:xfrm>
            <a:off x="1359153" y="8198357"/>
            <a:ext cx="424243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baseline="-37698" sz="2100" spc="697">
                <a:latin typeface="Cambria Math"/>
                <a:cs typeface="Cambria Math"/>
              </a:rPr>
              <a:t> </a:t>
            </a:r>
            <a:r>
              <a:rPr dirty="0" baseline="-37698" sz="2100" spc="-120">
                <a:latin typeface="Cambria Math"/>
                <a:cs typeface="Cambria Math"/>
              </a:rPr>
              <a:t> </a:t>
            </a:r>
            <a:r>
              <a:rPr dirty="0" sz="1400" spc="310">
                <a:latin typeface="Cambria Math"/>
                <a:cs typeface="Cambria Math"/>
              </a:rPr>
              <a:t>∫</a:t>
            </a:r>
            <a:r>
              <a:rPr dirty="0" sz="1400" spc="459">
                <a:latin typeface="Cambria Math"/>
                <a:cs typeface="Cambria Math"/>
              </a:rPr>
              <a:t> </a:t>
            </a:r>
            <a:r>
              <a:rPr dirty="0" sz="1400" spc="310">
                <a:latin typeface="Cambria Math"/>
                <a:cs typeface="Cambria Math"/>
              </a:rPr>
              <a:t>∫  </a:t>
            </a:r>
            <a:r>
              <a:rPr dirty="0" sz="1400" spc="-114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</a:t>
            </a:r>
            <a:r>
              <a:rPr dirty="0" sz="1400" spc="434">
                <a:latin typeface="Cambria Math"/>
                <a:cs typeface="Cambria Math"/>
              </a:rPr>
              <a:t> </a:t>
            </a:r>
            <a:r>
              <a:rPr dirty="0" sz="1400" spc="35">
                <a:latin typeface="Cambria Math"/>
                <a:cs typeface="Cambria Math"/>
              </a:rPr>
              <a:t> </a:t>
            </a:r>
            <a:r>
              <a:rPr dirty="0" sz="1400" spc="365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434">
                <a:latin typeface="Cambria Math"/>
                <a:cs typeface="Cambria Math"/>
              </a:rPr>
              <a:t> </a:t>
            </a:r>
            <a:r>
              <a:rPr dirty="0" sz="1400" spc="35">
                <a:latin typeface="Cambria Math"/>
                <a:cs typeface="Cambria Math"/>
              </a:rPr>
              <a:t> </a:t>
            </a:r>
            <a:r>
              <a:rPr dirty="0" sz="1400" spc="470">
                <a:latin typeface="Cambria Math"/>
                <a:cs typeface="Cambria Math"/>
              </a:rPr>
              <a:t> </a:t>
            </a:r>
            <a:r>
              <a:rPr dirty="0" sz="1400" spc="500">
                <a:latin typeface="Cambria Math"/>
                <a:cs typeface="Cambria Math"/>
              </a:rPr>
              <a:t> </a:t>
            </a:r>
            <a:r>
              <a:rPr dirty="0" sz="1400" spc="27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5624321" y="8062721"/>
            <a:ext cx="126301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465">
                <a:latin typeface="Cambria Math"/>
                <a:cs typeface="Cambria Math"/>
              </a:rPr>
              <a:t>   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45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580">
                <a:latin typeface="Cambria Math"/>
                <a:cs typeface="Cambria Math"/>
              </a:rPr>
              <a:t> </a:t>
            </a:r>
            <a:r>
              <a:rPr dirty="0" sz="1400" spc="665">
                <a:latin typeface="Cambria Math"/>
                <a:cs typeface="Cambria Math"/>
              </a:rPr>
              <a:t> </a:t>
            </a:r>
            <a:r>
              <a:rPr dirty="0" baseline="27777" sz="1500" spc="615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-95">
                <a:latin typeface="Cambria Math"/>
                <a:cs typeface="Cambria Math"/>
              </a:rPr>
              <a:t> </a:t>
            </a:r>
            <a:r>
              <a:rPr dirty="0" sz="1400" spc="885">
                <a:latin typeface="Cambria Math"/>
                <a:cs typeface="Cambria Math"/>
              </a:rPr>
              <a:t> </a:t>
            </a:r>
            <a:r>
              <a:rPr dirty="0" baseline="27777" sz="1500" spc="532">
                <a:latin typeface="Cambria Math"/>
                <a:cs typeface="Cambria Math"/>
              </a:rPr>
              <a:t> </a:t>
            </a:r>
            <a:endParaRPr baseline="27777" sz="1500">
              <a:latin typeface="Cambria Math"/>
              <a:cs typeface="Cambria Math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6154673" y="8317229"/>
            <a:ext cx="20447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390">
                <a:latin typeface="Cambria Math"/>
                <a:cs typeface="Cambria Math"/>
              </a:rPr>
              <a:t> 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5637021" y="8339073"/>
            <a:ext cx="1245235" cy="0"/>
          </a:xfrm>
          <a:custGeom>
            <a:avLst/>
            <a:gdLst/>
            <a:ahLst/>
            <a:cxnLst/>
            <a:rect l="l" t="t" r="r" b="b"/>
            <a:pathLst>
              <a:path w="1245234" h="0">
                <a:moveTo>
                  <a:pt x="0" y="0"/>
                </a:moveTo>
                <a:lnTo>
                  <a:pt x="1245107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 txBox="1"/>
          <p:nvPr/>
        </p:nvSpPr>
        <p:spPr>
          <a:xfrm>
            <a:off x="1802638" y="8047481"/>
            <a:ext cx="2473960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endParaRPr sz="9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2387600" algn="l"/>
              </a:tabLst>
            </a:pPr>
            <a:r>
              <a:rPr dirty="0" sz="1000" spc="355">
                <a:latin typeface="Cambria Math"/>
                <a:cs typeface="Cambria Math"/>
              </a:rPr>
              <a:t> </a:t>
            </a:r>
            <a:r>
              <a:rPr dirty="0" sz="1000" spc="355">
                <a:latin typeface="Cambria Math"/>
                <a:cs typeface="Cambria Math"/>
              </a:rPr>
              <a:t>	</a:t>
            </a:r>
            <a:r>
              <a:rPr dirty="0" sz="1000" spc="35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1737105" y="8419338"/>
            <a:ext cx="2473960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endParaRPr sz="9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2387600" algn="l"/>
              </a:tabLst>
            </a:pPr>
            <a:r>
              <a:rPr dirty="0" sz="1000" spc="355">
                <a:latin typeface="Cambria Math"/>
                <a:cs typeface="Cambria Math"/>
              </a:rPr>
              <a:t> </a:t>
            </a:r>
            <a:r>
              <a:rPr dirty="0" sz="1000" spc="355">
                <a:latin typeface="Cambria Math"/>
                <a:cs typeface="Cambria Math"/>
              </a:rPr>
              <a:t>	</a:t>
            </a:r>
            <a:r>
              <a:rPr dirty="0" sz="1000" spc="35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1554733" y="8846565"/>
            <a:ext cx="2249805" cy="0"/>
          </a:xfrm>
          <a:custGeom>
            <a:avLst/>
            <a:gdLst/>
            <a:ahLst/>
            <a:cxnLst/>
            <a:rect l="l" t="t" r="r" b="b"/>
            <a:pathLst>
              <a:path w="2249804" h="0">
                <a:moveTo>
                  <a:pt x="0" y="0"/>
                </a:moveTo>
                <a:lnTo>
                  <a:pt x="2249678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 txBox="1"/>
          <p:nvPr/>
        </p:nvSpPr>
        <p:spPr>
          <a:xfrm>
            <a:off x="444500" y="8529675"/>
            <a:ext cx="3363595" cy="862330"/>
          </a:xfrm>
          <a:prstGeom prst="rect">
            <a:avLst/>
          </a:prstGeom>
        </p:spPr>
        <p:txBody>
          <a:bodyPr wrap="square" lIns="0" tIns="53340" rIns="0" bIns="0" rtlCol="0" vert="horz">
            <a:spAutoFit/>
          </a:bodyPr>
          <a:lstStyle/>
          <a:p>
            <a:pPr marL="1611630">
              <a:lnSpc>
                <a:spcPct val="100000"/>
              </a:lnSpc>
              <a:spcBef>
                <a:spcPts val="420"/>
              </a:spcBef>
            </a:pPr>
            <a:r>
              <a:rPr dirty="0" sz="1400" spc="465">
                <a:latin typeface="Cambria Math"/>
                <a:cs typeface="Cambria Math"/>
              </a:rPr>
              <a:t>   </a:t>
            </a:r>
            <a:r>
              <a:rPr dirty="0" sz="1400" spc="455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</a:t>
            </a:r>
            <a:r>
              <a:rPr dirty="0" sz="1400" spc="580">
                <a:latin typeface="Cambria Math"/>
                <a:cs typeface="Cambria Math"/>
              </a:rPr>
              <a:t> </a:t>
            </a:r>
            <a:r>
              <a:rPr dirty="0" sz="1400" spc="665">
                <a:latin typeface="Cambria Math"/>
                <a:cs typeface="Cambria Math"/>
              </a:rPr>
              <a:t> </a:t>
            </a:r>
            <a:r>
              <a:rPr dirty="0" baseline="27777" sz="1500" spc="615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-95">
                <a:latin typeface="Cambria Math"/>
                <a:cs typeface="Cambria Math"/>
              </a:rPr>
              <a:t> </a:t>
            </a:r>
            <a:r>
              <a:rPr dirty="0" sz="1400" spc="885">
                <a:latin typeface="Cambria Math"/>
                <a:cs typeface="Cambria Math"/>
              </a:rPr>
              <a:t> </a:t>
            </a:r>
            <a:r>
              <a:rPr dirty="0" baseline="27777" sz="1500" spc="532">
                <a:latin typeface="Cambria Math"/>
                <a:cs typeface="Cambria Math"/>
              </a:rPr>
              <a:t> </a:t>
            </a:r>
            <a:endParaRPr baseline="27777" sz="1500">
              <a:latin typeface="Cambria Math"/>
              <a:cs typeface="Cambria Math"/>
            </a:endParaRPr>
          </a:p>
          <a:p>
            <a:pPr marL="927100">
              <a:lnSpc>
                <a:spcPct val="100000"/>
              </a:lnSpc>
              <a:spcBef>
                <a:spcPts val="325"/>
              </a:spcBef>
            </a:pPr>
            <a:r>
              <a:rPr dirty="0" baseline="37698" sz="2100" spc="1110">
                <a:latin typeface="Cambria Math"/>
                <a:cs typeface="Cambria Math"/>
              </a:rPr>
              <a:t> </a:t>
            </a:r>
            <a:r>
              <a:rPr dirty="0" baseline="37698" sz="2100" spc="12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 </a:t>
            </a:r>
            <a:r>
              <a:rPr dirty="0" sz="1400" spc="-20">
                <a:latin typeface="Cambria Math"/>
                <a:cs typeface="Cambria Math"/>
              </a:rPr>
              <a:t> </a:t>
            </a:r>
            <a:r>
              <a:rPr dirty="0" sz="1400" spc="365">
                <a:latin typeface="Cambria Math"/>
                <a:cs typeface="Cambria Math"/>
              </a:rPr>
              <a:t> </a:t>
            </a:r>
            <a:r>
              <a:rPr dirty="0" sz="1400" spc="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</a:t>
            </a:r>
            <a:r>
              <a:rPr dirty="0" baseline="22222" sz="1500" spc="532">
                <a:latin typeface="Cambria Math"/>
                <a:cs typeface="Cambria Math"/>
              </a:rPr>
              <a:t> </a:t>
            </a:r>
            <a:r>
              <a:rPr dirty="0" baseline="22222" sz="1500">
                <a:latin typeface="Cambria Math"/>
                <a:cs typeface="Cambria Math"/>
              </a:rPr>
              <a:t> </a:t>
            </a:r>
            <a:r>
              <a:rPr dirty="0" baseline="22222" sz="1500" spc="-127">
                <a:latin typeface="Cambria Math"/>
                <a:cs typeface="Cambria Math"/>
              </a:rPr>
              <a:t> </a:t>
            </a:r>
            <a:r>
              <a:rPr dirty="0" sz="1400" spc="36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 </a:t>
            </a:r>
            <a:r>
              <a:rPr dirty="0" sz="1400" spc="-10">
                <a:latin typeface="Cambria Math"/>
                <a:cs typeface="Cambria Math"/>
              </a:rPr>
              <a:t> </a:t>
            </a:r>
            <a:r>
              <a:rPr dirty="0" sz="1400" spc="365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</a:t>
            </a:r>
            <a:r>
              <a:rPr dirty="0" baseline="22222" sz="1500" spc="532">
                <a:latin typeface="Cambria Math"/>
                <a:cs typeface="Cambria Math"/>
              </a:rPr>
              <a:t> </a:t>
            </a:r>
            <a:r>
              <a:rPr dirty="0" baseline="22222" sz="1500">
                <a:latin typeface="Cambria Math"/>
                <a:cs typeface="Cambria Math"/>
              </a:rPr>
              <a:t> </a:t>
            </a:r>
            <a:r>
              <a:rPr dirty="0" baseline="22222" sz="1500" spc="-127">
                <a:latin typeface="Cambria Math"/>
                <a:cs typeface="Cambria Math"/>
              </a:rPr>
              <a:t> </a:t>
            </a:r>
            <a:r>
              <a:rPr dirty="0" sz="1400" spc="365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</a:t>
            </a:r>
            <a:r>
              <a:rPr dirty="0" baseline="22222" sz="1500" spc="742">
                <a:latin typeface="Cambria Math"/>
                <a:cs typeface="Cambria Math"/>
              </a:rPr>
              <a:t> </a:t>
            </a:r>
            <a:r>
              <a:rPr dirty="0" baseline="22222" sz="1500" spc="525">
                <a:latin typeface="Cambria Math"/>
                <a:cs typeface="Cambria Math"/>
              </a:rPr>
              <a:t>  </a:t>
            </a:r>
            <a:endParaRPr baseline="22222" sz="15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900"/>
              </a:spcBef>
            </a:pPr>
            <a:r>
              <a:rPr dirty="0" sz="1400" spc="525">
                <a:latin typeface="Cambria Math"/>
                <a:cs typeface="Cambria Math"/>
              </a:rPr>
              <a:t> </a:t>
            </a:r>
            <a:r>
              <a:rPr dirty="0" baseline="-16666" sz="1500" spc="719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</a:t>
            </a:r>
            <a:r>
              <a:rPr dirty="0" sz="1400" spc="45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470">
                <a:latin typeface="Cambria Math"/>
                <a:cs typeface="Cambria Math"/>
              </a:rPr>
              <a:t> </a:t>
            </a:r>
            <a:r>
              <a:rPr dirty="0" sz="1400" spc="865">
                <a:latin typeface="Cambria Math"/>
                <a:cs typeface="Cambria Math"/>
              </a:rPr>
              <a:t> </a:t>
            </a:r>
            <a:r>
              <a:rPr dirty="0" sz="1400" spc="85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</a:t>
            </a:r>
            <a:r>
              <a:rPr dirty="0" sz="1400" spc="65">
                <a:latin typeface="Cambria Math"/>
                <a:cs typeface="Cambria Math"/>
              </a:rPr>
              <a:t> </a:t>
            </a:r>
            <a:r>
              <a:rPr dirty="0" sz="1400" spc="345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 spc="860">
                <a:latin typeface="Cambria Math"/>
                <a:cs typeface="Cambria Math"/>
              </a:rPr>
              <a:t> 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5708998" y="1340382"/>
            <a:ext cx="1083945" cy="123189"/>
          </a:xfrm>
          <a:custGeom>
            <a:avLst/>
            <a:gdLst/>
            <a:ahLst/>
            <a:cxnLst/>
            <a:rect l="l" t="t" r="r" b="b"/>
            <a:pathLst>
              <a:path w="1083945" h="123190">
                <a:moveTo>
                  <a:pt x="0" y="123144"/>
                </a:moveTo>
                <a:lnTo>
                  <a:pt x="1083584" y="123144"/>
                </a:lnTo>
                <a:lnTo>
                  <a:pt x="1083584" y="0"/>
                </a:lnTo>
                <a:lnTo>
                  <a:pt x="0" y="0"/>
                </a:lnTo>
                <a:lnTo>
                  <a:pt x="0" y="123144"/>
                </a:lnTo>
                <a:close/>
              </a:path>
            </a:pathLst>
          </a:custGeom>
          <a:solidFill>
            <a:srgbClr val="99046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3551334" y="1340382"/>
            <a:ext cx="1083945" cy="123189"/>
          </a:xfrm>
          <a:custGeom>
            <a:avLst/>
            <a:gdLst/>
            <a:ahLst/>
            <a:cxnLst/>
            <a:rect l="l" t="t" r="r" b="b"/>
            <a:pathLst>
              <a:path w="1083945" h="123190">
                <a:moveTo>
                  <a:pt x="0" y="123144"/>
                </a:moveTo>
                <a:lnTo>
                  <a:pt x="1083584" y="123144"/>
                </a:lnTo>
                <a:lnTo>
                  <a:pt x="1083584" y="0"/>
                </a:lnTo>
                <a:lnTo>
                  <a:pt x="0" y="0"/>
                </a:lnTo>
                <a:lnTo>
                  <a:pt x="0" y="123144"/>
                </a:lnTo>
                <a:close/>
              </a:path>
            </a:pathLst>
          </a:custGeom>
          <a:solidFill>
            <a:srgbClr val="99046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4634919" y="1274073"/>
            <a:ext cx="1074420" cy="246379"/>
          </a:xfrm>
          <a:custGeom>
            <a:avLst/>
            <a:gdLst/>
            <a:ahLst/>
            <a:cxnLst/>
            <a:rect l="l" t="t" r="r" b="b"/>
            <a:pathLst>
              <a:path w="1074420" h="246380">
                <a:moveTo>
                  <a:pt x="0" y="246288"/>
                </a:moveTo>
                <a:lnTo>
                  <a:pt x="1074079" y="246288"/>
                </a:lnTo>
                <a:lnTo>
                  <a:pt x="1074079" y="0"/>
                </a:lnTo>
                <a:lnTo>
                  <a:pt x="0" y="0"/>
                </a:lnTo>
                <a:lnTo>
                  <a:pt x="0" y="246288"/>
                </a:lnTo>
                <a:close/>
              </a:path>
            </a:pathLst>
          </a:custGeom>
          <a:solidFill>
            <a:srgbClr val="99046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3444985" y="1461733"/>
            <a:ext cx="222204" cy="22145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3294696" y="1681397"/>
            <a:ext cx="522782" cy="10419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3294696" y="1681397"/>
            <a:ext cx="523240" cy="104775"/>
          </a:xfrm>
          <a:custGeom>
            <a:avLst/>
            <a:gdLst/>
            <a:ahLst/>
            <a:cxnLst/>
            <a:rect l="l" t="t" r="r" b="b"/>
            <a:pathLst>
              <a:path w="523239" h="104775">
                <a:moveTo>
                  <a:pt x="0" y="0"/>
                </a:moveTo>
                <a:lnTo>
                  <a:pt x="0" y="104199"/>
                </a:lnTo>
                <a:lnTo>
                  <a:pt x="522782" y="104199"/>
                </a:lnTo>
                <a:lnTo>
                  <a:pt x="522782" y="0"/>
                </a:lnTo>
                <a:lnTo>
                  <a:pt x="0" y="0"/>
                </a:lnTo>
              </a:path>
            </a:pathLst>
          </a:custGeom>
          <a:ln w="3580">
            <a:solidFill>
              <a:srgbClr val="7C7C7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6695738" y="1461732"/>
            <a:ext cx="203195" cy="24040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6554954" y="1700342"/>
            <a:ext cx="522782" cy="10419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6554954" y="1700342"/>
            <a:ext cx="523240" cy="104775"/>
          </a:xfrm>
          <a:custGeom>
            <a:avLst/>
            <a:gdLst/>
            <a:ahLst/>
            <a:cxnLst/>
            <a:rect l="l" t="t" r="r" b="b"/>
            <a:pathLst>
              <a:path w="523240" h="104775">
                <a:moveTo>
                  <a:pt x="0" y="0"/>
                </a:moveTo>
                <a:lnTo>
                  <a:pt x="0" y="104199"/>
                </a:lnTo>
                <a:lnTo>
                  <a:pt x="522782" y="104199"/>
                </a:lnTo>
                <a:lnTo>
                  <a:pt x="522782" y="0"/>
                </a:lnTo>
                <a:lnTo>
                  <a:pt x="0" y="0"/>
                </a:lnTo>
              </a:path>
            </a:pathLst>
          </a:custGeom>
          <a:ln w="3580">
            <a:solidFill>
              <a:srgbClr val="7C7C7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/>
          <p:nvPr/>
        </p:nvSpPr>
        <p:spPr>
          <a:xfrm>
            <a:off x="3398923" y="1339081"/>
            <a:ext cx="133730" cy="13825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/>
          <p:nvPr/>
        </p:nvSpPr>
        <p:spPr>
          <a:xfrm>
            <a:off x="4601967" y="1519061"/>
            <a:ext cx="107851" cy="13825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/>
          <p:nvPr/>
        </p:nvSpPr>
        <p:spPr>
          <a:xfrm>
            <a:off x="5186596" y="1507226"/>
            <a:ext cx="126354" cy="142961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/>
          <p:nvPr/>
        </p:nvSpPr>
        <p:spPr>
          <a:xfrm>
            <a:off x="5714828" y="1585369"/>
            <a:ext cx="118117" cy="13825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/>
          <p:nvPr/>
        </p:nvSpPr>
        <p:spPr>
          <a:xfrm>
            <a:off x="6903349" y="1469375"/>
            <a:ext cx="107314" cy="0"/>
          </a:xfrm>
          <a:custGeom>
            <a:avLst/>
            <a:gdLst/>
            <a:ahLst/>
            <a:cxnLst/>
            <a:rect l="l" t="t" r="r" b="b"/>
            <a:pathLst>
              <a:path w="107315" h="0">
                <a:moveTo>
                  <a:pt x="0" y="0"/>
                </a:moveTo>
                <a:lnTo>
                  <a:pt x="106710" y="0"/>
                </a:lnTo>
              </a:path>
            </a:pathLst>
          </a:custGeom>
          <a:ln w="1648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/>
          <p:nvPr/>
        </p:nvSpPr>
        <p:spPr>
          <a:xfrm>
            <a:off x="6903349" y="1414224"/>
            <a:ext cx="19050" cy="46990"/>
          </a:xfrm>
          <a:custGeom>
            <a:avLst/>
            <a:gdLst/>
            <a:ahLst/>
            <a:cxnLst/>
            <a:rect l="l" t="t" r="r" b="b"/>
            <a:pathLst>
              <a:path w="19050" h="46990">
                <a:moveTo>
                  <a:pt x="0" y="46909"/>
                </a:moveTo>
                <a:lnTo>
                  <a:pt x="18883" y="46909"/>
                </a:lnTo>
                <a:lnTo>
                  <a:pt x="18883" y="0"/>
                </a:lnTo>
                <a:lnTo>
                  <a:pt x="0" y="0"/>
                </a:lnTo>
                <a:lnTo>
                  <a:pt x="0" y="4690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4" name="object 44"/>
          <p:cNvSpPr/>
          <p:nvPr/>
        </p:nvSpPr>
        <p:spPr>
          <a:xfrm>
            <a:off x="6903349" y="1405983"/>
            <a:ext cx="98425" cy="0"/>
          </a:xfrm>
          <a:custGeom>
            <a:avLst/>
            <a:gdLst/>
            <a:ahLst/>
            <a:cxnLst/>
            <a:rect l="l" t="t" r="r" b="b"/>
            <a:pathLst>
              <a:path w="98425" h="0">
                <a:moveTo>
                  <a:pt x="0" y="0"/>
                </a:moveTo>
                <a:lnTo>
                  <a:pt x="97966" y="0"/>
                </a:lnTo>
              </a:path>
            </a:pathLst>
          </a:custGeom>
          <a:ln w="1648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5" name="object 45"/>
          <p:cNvSpPr/>
          <p:nvPr/>
        </p:nvSpPr>
        <p:spPr>
          <a:xfrm>
            <a:off x="6903349" y="1355904"/>
            <a:ext cx="19050" cy="41910"/>
          </a:xfrm>
          <a:custGeom>
            <a:avLst/>
            <a:gdLst/>
            <a:ahLst/>
            <a:cxnLst/>
            <a:rect l="l" t="t" r="r" b="b"/>
            <a:pathLst>
              <a:path w="19050" h="41909">
                <a:moveTo>
                  <a:pt x="0" y="41838"/>
                </a:moveTo>
                <a:lnTo>
                  <a:pt x="18883" y="41838"/>
                </a:lnTo>
                <a:lnTo>
                  <a:pt x="18883" y="0"/>
                </a:lnTo>
                <a:lnTo>
                  <a:pt x="0" y="0"/>
                </a:lnTo>
                <a:lnTo>
                  <a:pt x="0" y="4183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6" name="object 46"/>
          <p:cNvSpPr/>
          <p:nvPr/>
        </p:nvSpPr>
        <p:spPr>
          <a:xfrm>
            <a:off x="6903349" y="1347663"/>
            <a:ext cx="103505" cy="0"/>
          </a:xfrm>
          <a:custGeom>
            <a:avLst/>
            <a:gdLst/>
            <a:ahLst/>
            <a:cxnLst/>
            <a:rect l="l" t="t" r="r" b="b"/>
            <a:pathLst>
              <a:path w="103504" h="0">
                <a:moveTo>
                  <a:pt x="0" y="0"/>
                </a:moveTo>
                <a:lnTo>
                  <a:pt x="103289" y="0"/>
                </a:lnTo>
              </a:path>
            </a:pathLst>
          </a:custGeom>
          <a:ln w="1648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7" name="object 47"/>
          <p:cNvSpPr/>
          <p:nvPr/>
        </p:nvSpPr>
        <p:spPr>
          <a:xfrm>
            <a:off x="6821098" y="2041357"/>
            <a:ext cx="0" cy="255904"/>
          </a:xfrm>
          <a:custGeom>
            <a:avLst/>
            <a:gdLst/>
            <a:ahLst/>
            <a:cxnLst/>
            <a:rect l="l" t="t" r="r" b="b"/>
            <a:pathLst>
              <a:path w="0" h="255905">
                <a:moveTo>
                  <a:pt x="0" y="0"/>
                </a:moveTo>
                <a:lnTo>
                  <a:pt x="0" y="255761"/>
                </a:lnTo>
              </a:path>
            </a:pathLst>
          </a:custGeom>
          <a:ln w="35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8" name="object 48"/>
          <p:cNvSpPr/>
          <p:nvPr/>
        </p:nvSpPr>
        <p:spPr>
          <a:xfrm>
            <a:off x="3560839" y="2041357"/>
            <a:ext cx="0" cy="255904"/>
          </a:xfrm>
          <a:custGeom>
            <a:avLst/>
            <a:gdLst/>
            <a:ahLst/>
            <a:cxnLst/>
            <a:rect l="l" t="t" r="r" b="b"/>
            <a:pathLst>
              <a:path w="0" h="255905">
                <a:moveTo>
                  <a:pt x="0" y="0"/>
                </a:moveTo>
                <a:lnTo>
                  <a:pt x="0" y="255761"/>
                </a:lnTo>
              </a:path>
            </a:pathLst>
          </a:custGeom>
          <a:ln w="35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9" name="object 49"/>
          <p:cNvSpPr/>
          <p:nvPr/>
        </p:nvSpPr>
        <p:spPr>
          <a:xfrm>
            <a:off x="5708998" y="2041357"/>
            <a:ext cx="0" cy="255904"/>
          </a:xfrm>
          <a:custGeom>
            <a:avLst/>
            <a:gdLst/>
            <a:ahLst/>
            <a:cxnLst/>
            <a:rect l="l" t="t" r="r" b="b"/>
            <a:pathLst>
              <a:path w="0" h="255905">
                <a:moveTo>
                  <a:pt x="0" y="0"/>
                </a:moveTo>
                <a:lnTo>
                  <a:pt x="0" y="255761"/>
                </a:lnTo>
              </a:path>
            </a:pathLst>
          </a:custGeom>
          <a:ln w="35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0" name="object 50"/>
          <p:cNvSpPr/>
          <p:nvPr/>
        </p:nvSpPr>
        <p:spPr>
          <a:xfrm>
            <a:off x="5176711" y="2041357"/>
            <a:ext cx="0" cy="255904"/>
          </a:xfrm>
          <a:custGeom>
            <a:avLst/>
            <a:gdLst/>
            <a:ahLst/>
            <a:cxnLst/>
            <a:rect l="l" t="t" r="r" b="b"/>
            <a:pathLst>
              <a:path w="0" h="255905">
                <a:moveTo>
                  <a:pt x="0" y="0"/>
                </a:moveTo>
                <a:lnTo>
                  <a:pt x="0" y="255761"/>
                </a:lnTo>
              </a:path>
            </a:pathLst>
          </a:custGeom>
          <a:ln w="35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1" name="object 51"/>
          <p:cNvSpPr/>
          <p:nvPr/>
        </p:nvSpPr>
        <p:spPr>
          <a:xfrm>
            <a:off x="4634919" y="2041357"/>
            <a:ext cx="0" cy="255904"/>
          </a:xfrm>
          <a:custGeom>
            <a:avLst/>
            <a:gdLst/>
            <a:ahLst/>
            <a:cxnLst/>
            <a:rect l="l" t="t" r="r" b="b"/>
            <a:pathLst>
              <a:path w="0" h="255905">
                <a:moveTo>
                  <a:pt x="0" y="0"/>
                </a:moveTo>
                <a:lnTo>
                  <a:pt x="0" y="255761"/>
                </a:lnTo>
              </a:path>
            </a:pathLst>
          </a:custGeom>
          <a:ln w="35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2" name="object 52"/>
          <p:cNvSpPr/>
          <p:nvPr/>
        </p:nvSpPr>
        <p:spPr>
          <a:xfrm>
            <a:off x="4634919" y="1634033"/>
            <a:ext cx="0" cy="255904"/>
          </a:xfrm>
          <a:custGeom>
            <a:avLst/>
            <a:gdLst/>
            <a:ahLst/>
            <a:cxnLst/>
            <a:rect l="l" t="t" r="r" b="b"/>
            <a:pathLst>
              <a:path w="0" h="255905">
                <a:moveTo>
                  <a:pt x="0" y="0"/>
                </a:moveTo>
                <a:lnTo>
                  <a:pt x="0" y="255761"/>
                </a:lnTo>
              </a:path>
            </a:pathLst>
          </a:custGeom>
          <a:ln w="35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3" name="object 53"/>
          <p:cNvSpPr/>
          <p:nvPr/>
        </p:nvSpPr>
        <p:spPr>
          <a:xfrm>
            <a:off x="3551334" y="2183447"/>
            <a:ext cx="3270250" cy="0"/>
          </a:xfrm>
          <a:custGeom>
            <a:avLst/>
            <a:gdLst/>
            <a:ahLst/>
            <a:cxnLst/>
            <a:rect l="l" t="t" r="r" b="b"/>
            <a:pathLst>
              <a:path w="3270250" h="0">
                <a:moveTo>
                  <a:pt x="0" y="0"/>
                </a:moveTo>
                <a:lnTo>
                  <a:pt x="3269764" y="0"/>
                </a:lnTo>
              </a:path>
            </a:pathLst>
          </a:custGeom>
          <a:ln w="358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4" name="object 54"/>
          <p:cNvSpPr/>
          <p:nvPr/>
        </p:nvSpPr>
        <p:spPr>
          <a:xfrm>
            <a:off x="3849212" y="1993678"/>
            <a:ext cx="127064" cy="177744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5" name="object 55"/>
          <p:cNvSpPr/>
          <p:nvPr/>
        </p:nvSpPr>
        <p:spPr>
          <a:xfrm>
            <a:off x="4005438" y="2039741"/>
            <a:ext cx="180331" cy="131682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6" name="object 56"/>
          <p:cNvSpPr/>
          <p:nvPr/>
        </p:nvSpPr>
        <p:spPr>
          <a:xfrm>
            <a:off x="6063857" y="1993678"/>
            <a:ext cx="127115" cy="177744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7" name="object 57"/>
          <p:cNvSpPr/>
          <p:nvPr/>
        </p:nvSpPr>
        <p:spPr>
          <a:xfrm>
            <a:off x="6220121" y="2039741"/>
            <a:ext cx="180343" cy="131682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8" name="object 58"/>
          <p:cNvSpPr/>
          <p:nvPr/>
        </p:nvSpPr>
        <p:spPr>
          <a:xfrm>
            <a:off x="4785100" y="1992946"/>
            <a:ext cx="121538" cy="178477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9" name="object 59"/>
          <p:cNvSpPr/>
          <p:nvPr/>
        </p:nvSpPr>
        <p:spPr>
          <a:xfrm>
            <a:off x="4936928" y="2039741"/>
            <a:ext cx="180343" cy="131682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0" name="object 60"/>
          <p:cNvSpPr/>
          <p:nvPr/>
        </p:nvSpPr>
        <p:spPr>
          <a:xfrm>
            <a:off x="5326892" y="1992946"/>
            <a:ext cx="121538" cy="178477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1" name="object 61"/>
          <p:cNvSpPr/>
          <p:nvPr/>
        </p:nvSpPr>
        <p:spPr>
          <a:xfrm>
            <a:off x="5478721" y="2039741"/>
            <a:ext cx="180343" cy="131682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2" name="object 62"/>
          <p:cNvSpPr/>
          <p:nvPr/>
        </p:nvSpPr>
        <p:spPr>
          <a:xfrm>
            <a:off x="5138690" y="1207815"/>
            <a:ext cx="66535" cy="66308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3" name="object 63"/>
          <p:cNvSpPr/>
          <p:nvPr/>
        </p:nvSpPr>
        <p:spPr>
          <a:xfrm>
            <a:off x="5176711" y="876273"/>
            <a:ext cx="0" cy="398145"/>
          </a:xfrm>
          <a:custGeom>
            <a:avLst/>
            <a:gdLst/>
            <a:ahLst/>
            <a:cxnLst/>
            <a:rect l="l" t="t" r="r" b="b"/>
            <a:pathLst>
              <a:path w="0" h="398144">
                <a:moveTo>
                  <a:pt x="0" y="0"/>
                </a:moveTo>
                <a:lnTo>
                  <a:pt x="0" y="397850"/>
                </a:lnTo>
              </a:path>
            </a:pathLst>
          </a:custGeom>
          <a:ln w="35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4" name="object 64"/>
          <p:cNvSpPr/>
          <p:nvPr/>
        </p:nvSpPr>
        <p:spPr>
          <a:xfrm>
            <a:off x="3779457" y="1226760"/>
            <a:ext cx="76200" cy="76200"/>
          </a:xfrm>
          <a:custGeom>
            <a:avLst/>
            <a:gdLst/>
            <a:ahLst/>
            <a:cxnLst/>
            <a:rect l="l" t="t" r="r" b="b"/>
            <a:pathLst>
              <a:path w="76200" h="76200">
                <a:moveTo>
                  <a:pt x="76041" y="0"/>
                </a:moveTo>
                <a:lnTo>
                  <a:pt x="0" y="28417"/>
                </a:lnTo>
                <a:lnTo>
                  <a:pt x="66535" y="75781"/>
                </a:lnTo>
                <a:lnTo>
                  <a:pt x="57030" y="37890"/>
                </a:lnTo>
                <a:lnTo>
                  <a:pt x="7604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5" name="object 65"/>
          <p:cNvSpPr/>
          <p:nvPr/>
        </p:nvSpPr>
        <p:spPr>
          <a:xfrm>
            <a:off x="3779457" y="1255178"/>
            <a:ext cx="247650" cy="398145"/>
          </a:xfrm>
          <a:custGeom>
            <a:avLst/>
            <a:gdLst/>
            <a:ahLst/>
            <a:cxnLst/>
            <a:rect l="l" t="t" r="r" b="b"/>
            <a:pathLst>
              <a:path w="247650" h="398144">
                <a:moveTo>
                  <a:pt x="218617" y="397800"/>
                </a:moveTo>
                <a:lnTo>
                  <a:pt x="231093" y="362278"/>
                </a:lnTo>
                <a:lnTo>
                  <a:pt x="240004" y="326755"/>
                </a:lnTo>
                <a:lnTo>
                  <a:pt x="245351" y="291233"/>
                </a:lnTo>
                <a:lnTo>
                  <a:pt x="247133" y="255710"/>
                </a:lnTo>
                <a:lnTo>
                  <a:pt x="245351" y="220336"/>
                </a:lnTo>
                <a:lnTo>
                  <a:pt x="231093" y="153139"/>
                </a:lnTo>
                <a:lnTo>
                  <a:pt x="201241" y="96452"/>
                </a:lnTo>
                <a:lnTo>
                  <a:pt x="155794" y="53846"/>
                </a:lnTo>
                <a:lnTo>
                  <a:pt x="102922" y="19981"/>
                </a:lnTo>
                <a:lnTo>
                  <a:pt x="35495" y="1924"/>
                </a:lnTo>
                <a:lnTo>
                  <a:pt x="0" y="0"/>
                </a:lnTo>
              </a:path>
            </a:pathLst>
          </a:custGeom>
          <a:ln w="358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6" name="object 66"/>
          <p:cNvSpPr/>
          <p:nvPr/>
        </p:nvSpPr>
        <p:spPr>
          <a:xfrm>
            <a:off x="4017085" y="1425635"/>
            <a:ext cx="0" cy="464184"/>
          </a:xfrm>
          <a:custGeom>
            <a:avLst/>
            <a:gdLst/>
            <a:ahLst/>
            <a:cxnLst/>
            <a:rect l="l" t="t" r="r" b="b"/>
            <a:pathLst>
              <a:path w="0" h="464185">
                <a:moveTo>
                  <a:pt x="0" y="0"/>
                </a:moveTo>
                <a:lnTo>
                  <a:pt x="0" y="464159"/>
                </a:lnTo>
              </a:path>
            </a:pathLst>
          </a:custGeom>
          <a:ln w="35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7" name="object 67"/>
          <p:cNvSpPr/>
          <p:nvPr/>
        </p:nvSpPr>
        <p:spPr>
          <a:xfrm>
            <a:off x="3522819" y="1785596"/>
            <a:ext cx="66535" cy="66308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8" name="object 68"/>
          <p:cNvSpPr/>
          <p:nvPr/>
        </p:nvSpPr>
        <p:spPr>
          <a:xfrm>
            <a:off x="3560839" y="1785596"/>
            <a:ext cx="0" cy="455295"/>
          </a:xfrm>
          <a:custGeom>
            <a:avLst/>
            <a:gdLst/>
            <a:ahLst/>
            <a:cxnLst/>
            <a:rect l="l" t="t" r="r" b="b"/>
            <a:pathLst>
              <a:path w="0" h="455294">
                <a:moveTo>
                  <a:pt x="0" y="0"/>
                </a:moveTo>
                <a:lnTo>
                  <a:pt x="0" y="454686"/>
                </a:lnTo>
              </a:path>
            </a:pathLst>
          </a:custGeom>
          <a:ln w="35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9" name="object 69"/>
          <p:cNvSpPr/>
          <p:nvPr/>
        </p:nvSpPr>
        <p:spPr>
          <a:xfrm>
            <a:off x="3579850" y="1908740"/>
            <a:ext cx="447040" cy="0"/>
          </a:xfrm>
          <a:custGeom>
            <a:avLst/>
            <a:gdLst/>
            <a:ahLst/>
            <a:cxnLst/>
            <a:rect l="l" t="t" r="r" b="b"/>
            <a:pathLst>
              <a:path w="447039" h="0">
                <a:moveTo>
                  <a:pt x="0" y="0"/>
                </a:moveTo>
                <a:lnTo>
                  <a:pt x="446741" y="0"/>
                </a:lnTo>
              </a:path>
            </a:pathLst>
          </a:custGeom>
          <a:ln w="358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0" name="object 70"/>
          <p:cNvSpPr/>
          <p:nvPr/>
        </p:nvSpPr>
        <p:spPr>
          <a:xfrm>
            <a:off x="3828276" y="1805804"/>
            <a:ext cx="87649" cy="90608"/>
          </a:xfrm>
          <a:prstGeom prst="rect">
            <a:avLst/>
          </a:prstGeom>
          <a:blipFill>
            <a:blip r:embed="rId1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1" name="object 71"/>
          <p:cNvSpPr/>
          <p:nvPr/>
        </p:nvSpPr>
        <p:spPr>
          <a:xfrm>
            <a:off x="3648755" y="1140623"/>
            <a:ext cx="126887" cy="92705"/>
          </a:xfrm>
          <a:prstGeom prst="rect">
            <a:avLst/>
          </a:prstGeom>
          <a:blipFill>
            <a:blip r:embed="rId1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2" name="object 72"/>
          <p:cNvSpPr/>
          <p:nvPr/>
        </p:nvSpPr>
        <p:spPr>
          <a:xfrm>
            <a:off x="3799089" y="1107784"/>
            <a:ext cx="47625" cy="125730"/>
          </a:xfrm>
          <a:custGeom>
            <a:avLst/>
            <a:gdLst/>
            <a:ahLst/>
            <a:cxnLst/>
            <a:rect l="l" t="t" r="r" b="b"/>
            <a:pathLst>
              <a:path w="47625" h="125730">
                <a:moveTo>
                  <a:pt x="47627" y="27660"/>
                </a:moveTo>
                <a:lnTo>
                  <a:pt x="31747" y="27660"/>
                </a:lnTo>
                <a:lnTo>
                  <a:pt x="31747" y="125544"/>
                </a:lnTo>
                <a:lnTo>
                  <a:pt x="47627" y="125544"/>
                </a:lnTo>
                <a:lnTo>
                  <a:pt x="47627" y="27660"/>
                </a:lnTo>
                <a:close/>
              </a:path>
              <a:path w="47625" h="125730">
                <a:moveTo>
                  <a:pt x="47627" y="0"/>
                </a:moveTo>
                <a:lnTo>
                  <a:pt x="37386" y="0"/>
                </a:lnTo>
                <a:lnTo>
                  <a:pt x="34624" y="5304"/>
                </a:lnTo>
                <a:lnTo>
                  <a:pt x="29934" y="10988"/>
                </a:lnTo>
                <a:lnTo>
                  <a:pt x="0" y="31322"/>
                </a:lnTo>
                <a:lnTo>
                  <a:pt x="0" y="46226"/>
                </a:lnTo>
                <a:lnTo>
                  <a:pt x="31747" y="27660"/>
                </a:lnTo>
                <a:lnTo>
                  <a:pt x="47627" y="27660"/>
                </a:lnTo>
                <a:lnTo>
                  <a:pt x="4762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3" name="object 73"/>
          <p:cNvSpPr/>
          <p:nvPr/>
        </p:nvSpPr>
        <p:spPr>
          <a:xfrm>
            <a:off x="4777495" y="1103616"/>
            <a:ext cx="76200" cy="66675"/>
          </a:xfrm>
          <a:custGeom>
            <a:avLst/>
            <a:gdLst/>
            <a:ahLst/>
            <a:cxnLst/>
            <a:rect l="l" t="t" r="r" b="b"/>
            <a:pathLst>
              <a:path w="76200" h="66675">
                <a:moveTo>
                  <a:pt x="76041" y="0"/>
                </a:moveTo>
                <a:lnTo>
                  <a:pt x="0" y="18945"/>
                </a:lnTo>
                <a:lnTo>
                  <a:pt x="66535" y="66308"/>
                </a:lnTo>
                <a:lnTo>
                  <a:pt x="66535" y="28417"/>
                </a:lnTo>
                <a:lnTo>
                  <a:pt x="7604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4" name="object 74"/>
          <p:cNvSpPr/>
          <p:nvPr/>
        </p:nvSpPr>
        <p:spPr>
          <a:xfrm>
            <a:off x="4777495" y="1122561"/>
            <a:ext cx="251460" cy="407670"/>
          </a:xfrm>
          <a:custGeom>
            <a:avLst/>
            <a:gdLst/>
            <a:ahLst/>
            <a:cxnLst/>
            <a:rect l="l" t="t" r="r" b="b"/>
            <a:pathLst>
              <a:path w="251460" h="407669">
                <a:moveTo>
                  <a:pt x="228123" y="407273"/>
                </a:moveTo>
                <a:lnTo>
                  <a:pt x="240450" y="370270"/>
                </a:lnTo>
                <a:lnTo>
                  <a:pt x="248321" y="331491"/>
                </a:lnTo>
                <a:lnTo>
                  <a:pt x="250846" y="292713"/>
                </a:lnTo>
                <a:lnTo>
                  <a:pt x="247133" y="255710"/>
                </a:lnTo>
                <a:lnTo>
                  <a:pt x="245351" y="221824"/>
                </a:lnTo>
                <a:lnTo>
                  <a:pt x="231093" y="161175"/>
                </a:lnTo>
                <a:lnTo>
                  <a:pt x="202578" y="105827"/>
                </a:lnTo>
                <a:lnTo>
                  <a:pt x="159804" y="59352"/>
                </a:lnTo>
                <a:lnTo>
                  <a:pt x="102922" y="25309"/>
                </a:lnTo>
                <a:lnTo>
                  <a:pt x="35495" y="7252"/>
                </a:lnTo>
                <a:lnTo>
                  <a:pt x="0" y="0"/>
                </a:lnTo>
              </a:path>
            </a:pathLst>
          </a:custGeom>
          <a:ln w="358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5" name="object 75"/>
          <p:cNvSpPr/>
          <p:nvPr/>
        </p:nvSpPr>
        <p:spPr>
          <a:xfrm>
            <a:off x="4646832" y="1008006"/>
            <a:ext cx="126861" cy="92705"/>
          </a:xfrm>
          <a:prstGeom prst="rect">
            <a:avLst/>
          </a:prstGeom>
          <a:blipFill>
            <a:blip r:embed="rId1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6" name="object 76"/>
          <p:cNvSpPr/>
          <p:nvPr/>
        </p:nvSpPr>
        <p:spPr>
          <a:xfrm>
            <a:off x="4797140" y="975167"/>
            <a:ext cx="48260" cy="125730"/>
          </a:xfrm>
          <a:custGeom>
            <a:avLst/>
            <a:gdLst/>
            <a:ahLst/>
            <a:cxnLst/>
            <a:rect l="l" t="t" r="r" b="b"/>
            <a:pathLst>
              <a:path w="48260" h="125730">
                <a:moveTo>
                  <a:pt x="47652" y="27660"/>
                </a:moveTo>
                <a:lnTo>
                  <a:pt x="31683" y="27660"/>
                </a:lnTo>
                <a:lnTo>
                  <a:pt x="31683" y="125544"/>
                </a:lnTo>
                <a:lnTo>
                  <a:pt x="47652" y="125544"/>
                </a:lnTo>
                <a:lnTo>
                  <a:pt x="47652" y="27660"/>
                </a:lnTo>
                <a:close/>
              </a:path>
              <a:path w="48260" h="125730">
                <a:moveTo>
                  <a:pt x="47652" y="0"/>
                </a:moveTo>
                <a:lnTo>
                  <a:pt x="37386" y="0"/>
                </a:lnTo>
                <a:lnTo>
                  <a:pt x="34598" y="5304"/>
                </a:lnTo>
                <a:lnTo>
                  <a:pt x="29909" y="10988"/>
                </a:lnTo>
                <a:lnTo>
                  <a:pt x="0" y="31322"/>
                </a:lnTo>
                <a:lnTo>
                  <a:pt x="0" y="46226"/>
                </a:lnTo>
                <a:lnTo>
                  <a:pt x="31683" y="27660"/>
                </a:lnTo>
                <a:lnTo>
                  <a:pt x="47652" y="27660"/>
                </a:lnTo>
                <a:lnTo>
                  <a:pt x="4765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7" name="object 77"/>
          <p:cNvSpPr/>
          <p:nvPr/>
        </p:nvSpPr>
        <p:spPr>
          <a:xfrm>
            <a:off x="6478914" y="1236233"/>
            <a:ext cx="76200" cy="66675"/>
          </a:xfrm>
          <a:custGeom>
            <a:avLst/>
            <a:gdLst/>
            <a:ahLst/>
            <a:cxnLst/>
            <a:rect l="l" t="t" r="r" b="b"/>
            <a:pathLst>
              <a:path w="76200" h="66675">
                <a:moveTo>
                  <a:pt x="0" y="0"/>
                </a:moveTo>
                <a:lnTo>
                  <a:pt x="19010" y="28417"/>
                </a:lnTo>
                <a:lnTo>
                  <a:pt x="9505" y="66308"/>
                </a:lnTo>
                <a:lnTo>
                  <a:pt x="76041" y="18945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8" name="object 78"/>
          <p:cNvSpPr/>
          <p:nvPr/>
        </p:nvSpPr>
        <p:spPr>
          <a:xfrm>
            <a:off x="6307821" y="1255178"/>
            <a:ext cx="247650" cy="407670"/>
          </a:xfrm>
          <a:custGeom>
            <a:avLst/>
            <a:gdLst/>
            <a:ahLst/>
            <a:cxnLst/>
            <a:rect l="l" t="t" r="r" b="b"/>
            <a:pathLst>
              <a:path w="247650" h="407669">
                <a:moveTo>
                  <a:pt x="28515" y="407273"/>
                </a:moveTo>
                <a:lnTo>
                  <a:pt x="16039" y="366274"/>
                </a:lnTo>
                <a:lnTo>
                  <a:pt x="7128" y="327939"/>
                </a:lnTo>
                <a:lnTo>
                  <a:pt x="1782" y="291381"/>
                </a:lnTo>
                <a:lnTo>
                  <a:pt x="0" y="255710"/>
                </a:lnTo>
                <a:lnTo>
                  <a:pt x="1782" y="221816"/>
                </a:lnTo>
                <a:lnTo>
                  <a:pt x="16039" y="161132"/>
                </a:lnTo>
                <a:lnTo>
                  <a:pt x="50050" y="105777"/>
                </a:lnTo>
                <a:lnTo>
                  <a:pt x="96684" y="59322"/>
                </a:lnTo>
                <a:lnTo>
                  <a:pt x="152230" y="25309"/>
                </a:lnTo>
                <a:lnTo>
                  <a:pt x="213122" y="7252"/>
                </a:lnTo>
                <a:lnTo>
                  <a:pt x="247133" y="0"/>
                </a:lnTo>
              </a:path>
            </a:pathLst>
          </a:custGeom>
          <a:ln w="358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9" name="object 79"/>
          <p:cNvSpPr/>
          <p:nvPr/>
        </p:nvSpPr>
        <p:spPr>
          <a:xfrm>
            <a:off x="6281714" y="1150095"/>
            <a:ext cx="126861" cy="92705"/>
          </a:xfrm>
          <a:prstGeom prst="rect">
            <a:avLst/>
          </a:prstGeom>
          <a:blipFill>
            <a:blip r:embed="rId2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0" name="object 80"/>
          <p:cNvSpPr/>
          <p:nvPr/>
        </p:nvSpPr>
        <p:spPr>
          <a:xfrm>
            <a:off x="6432022" y="1117257"/>
            <a:ext cx="48260" cy="125730"/>
          </a:xfrm>
          <a:custGeom>
            <a:avLst/>
            <a:gdLst/>
            <a:ahLst/>
            <a:cxnLst/>
            <a:rect l="l" t="t" r="r" b="b"/>
            <a:pathLst>
              <a:path w="48260" h="125730">
                <a:moveTo>
                  <a:pt x="47652" y="27660"/>
                </a:moveTo>
                <a:lnTo>
                  <a:pt x="31683" y="27660"/>
                </a:lnTo>
                <a:lnTo>
                  <a:pt x="31683" y="125544"/>
                </a:lnTo>
                <a:lnTo>
                  <a:pt x="47652" y="125544"/>
                </a:lnTo>
                <a:lnTo>
                  <a:pt x="47652" y="27660"/>
                </a:lnTo>
                <a:close/>
              </a:path>
              <a:path w="48260" h="125730">
                <a:moveTo>
                  <a:pt x="47652" y="0"/>
                </a:moveTo>
                <a:lnTo>
                  <a:pt x="37386" y="0"/>
                </a:lnTo>
                <a:lnTo>
                  <a:pt x="34598" y="5304"/>
                </a:lnTo>
                <a:lnTo>
                  <a:pt x="29909" y="10988"/>
                </a:lnTo>
                <a:lnTo>
                  <a:pt x="0" y="31322"/>
                </a:lnTo>
                <a:lnTo>
                  <a:pt x="0" y="46226"/>
                </a:lnTo>
                <a:lnTo>
                  <a:pt x="31683" y="27660"/>
                </a:lnTo>
                <a:lnTo>
                  <a:pt x="47652" y="27660"/>
                </a:lnTo>
                <a:lnTo>
                  <a:pt x="4765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1" name="object 81"/>
          <p:cNvSpPr/>
          <p:nvPr/>
        </p:nvSpPr>
        <p:spPr>
          <a:xfrm>
            <a:off x="5442854" y="1103616"/>
            <a:ext cx="76200" cy="76200"/>
          </a:xfrm>
          <a:custGeom>
            <a:avLst/>
            <a:gdLst/>
            <a:ahLst/>
            <a:cxnLst/>
            <a:rect l="l" t="t" r="r" b="b"/>
            <a:pathLst>
              <a:path w="76200" h="76200">
                <a:moveTo>
                  <a:pt x="0" y="0"/>
                </a:moveTo>
                <a:lnTo>
                  <a:pt x="9505" y="37890"/>
                </a:lnTo>
                <a:lnTo>
                  <a:pt x="9505" y="75781"/>
                </a:lnTo>
                <a:lnTo>
                  <a:pt x="76041" y="28417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2" name="object 82"/>
          <p:cNvSpPr/>
          <p:nvPr/>
        </p:nvSpPr>
        <p:spPr>
          <a:xfrm>
            <a:off x="5262257" y="1132034"/>
            <a:ext cx="257175" cy="398145"/>
          </a:xfrm>
          <a:custGeom>
            <a:avLst/>
            <a:gdLst/>
            <a:ahLst/>
            <a:cxnLst/>
            <a:rect l="l" t="t" r="r" b="b"/>
            <a:pathLst>
              <a:path w="257175" h="398144">
                <a:moveTo>
                  <a:pt x="28515" y="397800"/>
                </a:moveTo>
                <a:lnTo>
                  <a:pt x="16039" y="362278"/>
                </a:lnTo>
                <a:lnTo>
                  <a:pt x="7128" y="326755"/>
                </a:lnTo>
                <a:lnTo>
                  <a:pt x="1782" y="291233"/>
                </a:lnTo>
                <a:lnTo>
                  <a:pt x="0" y="255710"/>
                </a:lnTo>
                <a:lnTo>
                  <a:pt x="7277" y="220344"/>
                </a:lnTo>
                <a:lnTo>
                  <a:pt x="25396" y="153182"/>
                </a:lnTo>
                <a:lnTo>
                  <a:pt x="54060" y="96502"/>
                </a:lnTo>
                <a:lnTo>
                  <a:pt x="96833" y="53875"/>
                </a:lnTo>
                <a:lnTo>
                  <a:pt x="153715" y="19981"/>
                </a:lnTo>
                <a:lnTo>
                  <a:pt x="221142" y="1924"/>
                </a:lnTo>
                <a:lnTo>
                  <a:pt x="256638" y="0"/>
                </a:lnTo>
              </a:path>
            </a:pathLst>
          </a:custGeom>
          <a:ln w="358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3" name="object 83"/>
          <p:cNvSpPr/>
          <p:nvPr/>
        </p:nvSpPr>
        <p:spPr>
          <a:xfrm>
            <a:off x="5492788" y="1026951"/>
            <a:ext cx="126861" cy="92705"/>
          </a:xfrm>
          <a:prstGeom prst="rect">
            <a:avLst/>
          </a:prstGeom>
          <a:blipFill>
            <a:blip r:embed="rId2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4" name="object 84"/>
          <p:cNvSpPr/>
          <p:nvPr/>
        </p:nvSpPr>
        <p:spPr>
          <a:xfrm>
            <a:off x="5643096" y="994112"/>
            <a:ext cx="48260" cy="125730"/>
          </a:xfrm>
          <a:custGeom>
            <a:avLst/>
            <a:gdLst/>
            <a:ahLst/>
            <a:cxnLst/>
            <a:rect l="l" t="t" r="r" b="b"/>
            <a:pathLst>
              <a:path w="48260" h="125730">
                <a:moveTo>
                  <a:pt x="47652" y="27660"/>
                </a:moveTo>
                <a:lnTo>
                  <a:pt x="31683" y="27660"/>
                </a:lnTo>
                <a:lnTo>
                  <a:pt x="31683" y="125544"/>
                </a:lnTo>
                <a:lnTo>
                  <a:pt x="47652" y="125544"/>
                </a:lnTo>
                <a:lnTo>
                  <a:pt x="47652" y="27660"/>
                </a:lnTo>
                <a:close/>
              </a:path>
              <a:path w="48260" h="125730">
                <a:moveTo>
                  <a:pt x="47652" y="0"/>
                </a:moveTo>
                <a:lnTo>
                  <a:pt x="37386" y="0"/>
                </a:lnTo>
                <a:lnTo>
                  <a:pt x="34598" y="5304"/>
                </a:lnTo>
                <a:lnTo>
                  <a:pt x="29909" y="10988"/>
                </a:lnTo>
                <a:lnTo>
                  <a:pt x="0" y="31322"/>
                </a:lnTo>
                <a:lnTo>
                  <a:pt x="0" y="46226"/>
                </a:lnTo>
                <a:lnTo>
                  <a:pt x="31683" y="27660"/>
                </a:lnTo>
                <a:lnTo>
                  <a:pt x="47652" y="27660"/>
                </a:lnTo>
                <a:lnTo>
                  <a:pt x="4765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5" name="object 85"/>
          <p:cNvSpPr/>
          <p:nvPr/>
        </p:nvSpPr>
        <p:spPr>
          <a:xfrm>
            <a:off x="5005619" y="1444581"/>
            <a:ext cx="0" cy="464184"/>
          </a:xfrm>
          <a:custGeom>
            <a:avLst/>
            <a:gdLst/>
            <a:ahLst/>
            <a:cxnLst/>
            <a:rect l="l" t="t" r="r" b="b"/>
            <a:pathLst>
              <a:path w="0" h="464185">
                <a:moveTo>
                  <a:pt x="0" y="0"/>
                </a:moveTo>
                <a:lnTo>
                  <a:pt x="0" y="464159"/>
                </a:lnTo>
              </a:path>
            </a:pathLst>
          </a:custGeom>
          <a:ln w="35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6" name="object 86"/>
          <p:cNvSpPr/>
          <p:nvPr/>
        </p:nvSpPr>
        <p:spPr>
          <a:xfrm>
            <a:off x="4634919" y="1814014"/>
            <a:ext cx="389890" cy="0"/>
          </a:xfrm>
          <a:custGeom>
            <a:avLst/>
            <a:gdLst/>
            <a:ahLst/>
            <a:cxnLst/>
            <a:rect l="l" t="t" r="r" b="b"/>
            <a:pathLst>
              <a:path w="389889" h="0">
                <a:moveTo>
                  <a:pt x="0" y="0"/>
                </a:moveTo>
                <a:lnTo>
                  <a:pt x="389710" y="0"/>
                </a:lnTo>
              </a:path>
            </a:pathLst>
          </a:custGeom>
          <a:ln w="358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7" name="object 87"/>
          <p:cNvSpPr/>
          <p:nvPr/>
        </p:nvSpPr>
        <p:spPr>
          <a:xfrm>
            <a:off x="4854804" y="1720550"/>
            <a:ext cx="87700" cy="90608"/>
          </a:xfrm>
          <a:prstGeom prst="rect">
            <a:avLst/>
          </a:prstGeom>
          <a:blipFill>
            <a:blip r:embed="rId2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8" name="object 88"/>
          <p:cNvSpPr/>
          <p:nvPr/>
        </p:nvSpPr>
        <p:spPr>
          <a:xfrm>
            <a:off x="5338298" y="1596143"/>
            <a:ext cx="0" cy="255904"/>
          </a:xfrm>
          <a:custGeom>
            <a:avLst/>
            <a:gdLst/>
            <a:ahLst/>
            <a:cxnLst/>
            <a:rect l="l" t="t" r="r" b="b"/>
            <a:pathLst>
              <a:path w="0" h="255905">
                <a:moveTo>
                  <a:pt x="0" y="0"/>
                </a:moveTo>
                <a:lnTo>
                  <a:pt x="0" y="255761"/>
                </a:lnTo>
              </a:path>
            </a:pathLst>
          </a:custGeom>
          <a:ln w="35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9" name="object 89"/>
          <p:cNvSpPr/>
          <p:nvPr/>
        </p:nvSpPr>
        <p:spPr>
          <a:xfrm>
            <a:off x="5699493" y="1406690"/>
            <a:ext cx="0" cy="464184"/>
          </a:xfrm>
          <a:custGeom>
            <a:avLst/>
            <a:gdLst/>
            <a:ahLst/>
            <a:cxnLst/>
            <a:rect l="l" t="t" r="r" b="b"/>
            <a:pathLst>
              <a:path w="0" h="464185">
                <a:moveTo>
                  <a:pt x="0" y="0"/>
                </a:moveTo>
                <a:lnTo>
                  <a:pt x="0" y="464159"/>
                </a:lnTo>
              </a:path>
            </a:pathLst>
          </a:custGeom>
          <a:ln w="35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0" name="object 90"/>
          <p:cNvSpPr/>
          <p:nvPr/>
        </p:nvSpPr>
        <p:spPr>
          <a:xfrm>
            <a:off x="5338298" y="1776123"/>
            <a:ext cx="389890" cy="0"/>
          </a:xfrm>
          <a:custGeom>
            <a:avLst/>
            <a:gdLst/>
            <a:ahLst/>
            <a:cxnLst/>
            <a:rect l="l" t="t" r="r" b="b"/>
            <a:pathLst>
              <a:path w="389889" h="0">
                <a:moveTo>
                  <a:pt x="0" y="0"/>
                </a:moveTo>
                <a:lnTo>
                  <a:pt x="389710" y="0"/>
                </a:lnTo>
              </a:path>
            </a:pathLst>
          </a:custGeom>
          <a:ln w="358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1" name="object 91"/>
          <p:cNvSpPr/>
          <p:nvPr/>
        </p:nvSpPr>
        <p:spPr>
          <a:xfrm>
            <a:off x="5558183" y="1673187"/>
            <a:ext cx="87700" cy="90608"/>
          </a:xfrm>
          <a:prstGeom prst="rect">
            <a:avLst/>
          </a:prstGeom>
          <a:blipFill>
            <a:blip r:embed="rId2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2" name="object 92"/>
          <p:cNvSpPr/>
          <p:nvPr/>
        </p:nvSpPr>
        <p:spPr>
          <a:xfrm>
            <a:off x="6326832" y="1472999"/>
            <a:ext cx="0" cy="502284"/>
          </a:xfrm>
          <a:custGeom>
            <a:avLst/>
            <a:gdLst/>
            <a:ahLst/>
            <a:cxnLst/>
            <a:rect l="l" t="t" r="r" b="b"/>
            <a:pathLst>
              <a:path w="0" h="502285">
                <a:moveTo>
                  <a:pt x="0" y="0"/>
                </a:moveTo>
                <a:lnTo>
                  <a:pt x="0" y="502050"/>
                </a:lnTo>
              </a:path>
            </a:pathLst>
          </a:custGeom>
          <a:ln w="35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3" name="object 93"/>
          <p:cNvSpPr/>
          <p:nvPr/>
        </p:nvSpPr>
        <p:spPr>
          <a:xfrm>
            <a:off x="6783078" y="1804541"/>
            <a:ext cx="66535" cy="66308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4" name="object 94"/>
          <p:cNvSpPr/>
          <p:nvPr/>
        </p:nvSpPr>
        <p:spPr>
          <a:xfrm>
            <a:off x="6821098" y="1804541"/>
            <a:ext cx="0" cy="294005"/>
          </a:xfrm>
          <a:custGeom>
            <a:avLst/>
            <a:gdLst/>
            <a:ahLst/>
            <a:cxnLst/>
            <a:rect l="l" t="t" r="r" b="b"/>
            <a:pathLst>
              <a:path w="0" h="294005">
                <a:moveTo>
                  <a:pt x="0" y="0"/>
                </a:moveTo>
                <a:lnTo>
                  <a:pt x="0" y="293651"/>
                </a:lnTo>
              </a:path>
            </a:pathLst>
          </a:custGeom>
          <a:ln w="35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5" name="object 95"/>
          <p:cNvSpPr/>
          <p:nvPr/>
        </p:nvSpPr>
        <p:spPr>
          <a:xfrm>
            <a:off x="6326832" y="1918213"/>
            <a:ext cx="513715" cy="0"/>
          </a:xfrm>
          <a:custGeom>
            <a:avLst/>
            <a:gdLst/>
            <a:ahLst/>
            <a:cxnLst/>
            <a:rect l="l" t="t" r="r" b="b"/>
            <a:pathLst>
              <a:path w="513715" h="0">
                <a:moveTo>
                  <a:pt x="0" y="0"/>
                </a:moveTo>
                <a:lnTo>
                  <a:pt x="513276" y="0"/>
                </a:lnTo>
              </a:path>
            </a:pathLst>
          </a:custGeom>
          <a:ln w="358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6" name="object 96"/>
          <p:cNvSpPr/>
          <p:nvPr/>
        </p:nvSpPr>
        <p:spPr>
          <a:xfrm>
            <a:off x="6489686" y="1805804"/>
            <a:ext cx="87700" cy="90608"/>
          </a:xfrm>
          <a:prstGeom prst="rect">
            <a:avLst/>
          </a:prstGeom>
          <a:blipFill>
            <a:blip r:embed="rId2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7" name="object 97"/>
          <p:cNvSpPr/>
          <p:nvPr/>
        </p:nvSpPr>
        <p:spPr>
          <a:xfrm>
            <a:off x="2838450" y="1226760"/>
            <a:ext cx="456565" cy="454659"/>
          </a:xfrm>
          <a:custGeom>
            <a:avLst/>
            <a:gdLst/>
            <a:ahLst/>
            <a:cxnLst/>
            <a:rect l="l" t="t" r="r" b="b"/>
            <a:pathLst>
              <a:path w="456564" h="454660">
                <a:moveTo>
                  <a:pt x="0" y="227292"/>
                </a:moveTo>
                <a:lnTo>
                  <a:pt x="5049" y="179486"/>
                </a:lnTo>
                <a:lnTo>
                  <a:pt x="19010" y="136125"/>
                </a:lnTo>
                <a:lnTo>
                  <a:pt x="40099" y="98101"/>
                </a:lnTo>
                <a:lnTo>
                  <a:pt x="66535" y="66308"/>
                </a:lnTo>
                <a:lnTo>
                  <a:pt x="103813" y="35966"/>
                </a:lnTo>
                <a:lnTo>
                  <a:pt x="143765" y="15393"/>
                </a:lnTo>
                <a:lnTo>
                  <a:pt x="185498" y="3700"/>
                </a:lnTo>
                <a:lnTo>
                  <a:pt x="228123" y="0"/>
                </a:lnTo>
                <a:lnTo>
                  <a:pt x="276094" y="3700"/>
                </a:lnTo>
                <a:lnTo>
                  <a:pt x="319609" y="15393"/>
                </a:lnTo>
                <a:lnTo>
                  <a:pt x="357778" y="35966"/>
                </a:lnTo>
                <a:lnTo>
                  <a:pt x="389710" y="66308"/>
                </a:lnTo>
                <a:lnTo>
                  <a:pt x="420156" y="98101"/>
                </a:lnTo>
                <a:lnTo>
                  <a:pt x="440800" y="136125"/>
                </a:lnTo>
                <a:lnTo>
                  <a:pt x="452533" y="179486"/>
                </a:lnTo>
                <a:lnTo>
                  <a:pt x="456246" y="227292"/>
                </a:lnTo>
                <a:lnTo>
                  <a:pt x="452533" y="269771"/>
                </a:lnTo>
                <a:lnTo>
                  <a:pt x="440800" y="311362"/>
                </a:lnTo>
                <a:lnTo>
                  <a:pt x="420156" y="351177"/>
                </a:lnTo>
                <a:lnTo>
                  <a:pt x="389710" y="388327"/>
                </a:lnTo>
                <a:lnTo>
                  <a:pt x="357778" y="414673"/>
                </a:lnTo>
                <a:lnTo>
                  <a:pt x="319609" y="435691"/>
                </a:lnTo>
                <a:lnTo>
                  <a:pt x="276094" y="449603"/>
                </a:lnTo>
                <a:lnTo>
                  <a:pt x="228123" y="454636"/>
                </a:lnTo>
                <a:lnTo>
                  <a:pt x="185498" y="449603"/>
                </a:lnTo>
                <a:lnTo>
                  <a:pt x="143765" y="435691"/>
                </a:lnTo>
                <a:lnTo>
                  <a:pt x="103813" y="414673"/>
                </a:lnTo>
                <a:lnTo>
                  <a:pt x="66535" y="388327"/>
                </a:lnTo>
                <a:lnTo>
                  <a:pt x="40099" y="351177"/>
                </a:lnTo>
                <a:lnTo>
                  <a:pt x="19010" y="311362"/>
                </a:lnTo>
                <a:lnTo>
                  <a:pt x="5049" y="269771"/>
                </a:lnTo>
                <a:lnTo>
                  <a:pt x="0" y="227292"/>
                </a:lnTo>
              </a:path>
            </a:pathLst>
          </a:custGeom>
          <a:ln w="3586">
            <a:solidFill>
              <a:srgbClr val="7C7C7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8" name="object 98"/>
          <p:cNvSpPr/>
          <p:nvPr/>
        </p:nvSpPr>
        <p:spPr>
          <a:xfrm>
            <a:off x="2902846" y="1386128"/>
            <a:ext cx="180328" cy="131682"/>
          </a:xfrm>
          <a:prstGeom prst="rect">
            <a:avLst/>
          </a:prstGeom>
          <a:blipFill>
            <a:blip r:embed="rId2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9" name="object 99"/>
          <p:cNvSpPr/>
          <p:nvPr/>
        </p:nvSpPr>
        <p:spPr>
          <a:xfrm>
            <a:off x="3122995" y="1339333"/>
            <a:ext cx="67663" cy="178477"/>
          </a:xfrm>
          <a:prstGeom prst="rect">
            <a:avLst/>
          </a:prstGeom>
          <a:blipFill>
            <a:blip r:embed="rId2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0" name="object 100"/>
          <p:cNvSpPr/>
          <p:nvPr/>
        </p:nvSpPr>
        <p:spPr>
          <a:xfrm>
            <a:off x="3444737" y="2291814"/>
            <a:ext cx="84304" cy="127729"/>
          </a:xfrm>
          <a:prstGeom prst="rect">
            <a:avLst/>
          </a:prstGeom>
          <a:blipFill>
            <a:blip r:embed="rId2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1" name="object 101"/>
          <p:cNvSpPr/>
          <p:nvPr/>
        </p:nvSpPr>
        <p:spPr>
          <a:xfrm>
            <a:off x="3587314" y="2294037"/>
            <a:ext cx="85710" cy="125506"/>
          </a:xfrm>
          <a:prstGeom prst="rect">
            <a:avLst/>
          </a:prstGeom>
          <a:blipFill>
            <a:blip r:embed="rId2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2" name="object 102"/>
          <p:cNvSpPr/>
          <p:nvPr/>
        </p:nvSpPr>
        <p:spPr>
          <a:xfrm>
            <a:off x="6705009" y="2291814"/>
            <a:ext cx="84278" cy="127729"/>
          </a:xfrm>
          <a:prstGeom prst="rect">
            <a:avLst/>
          </a:prstGeom>
          <a:blipFill>
            <a:blip r:embed="rId2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3" name="object 103"/>
          <p:cNvSpPr/>
          <p:nvPr/>
        </p:nvSpPr>
        <p:spPr>
          <a:xfrm>
            <a:off x="6847586" y="2294037"/>
            <a:ext cx="85672" cy="125506"/>
          </a:xfrm>
          <a:prstGeom prst="rect">
            <a:avLst/>
          </a:prstGeom>
          <a:blipFill>
            <a:blip r:embed="rId2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4" name="object 104"/>
          <p:cNvSpPr/>
          <p:nvPr/>
        </p:nvSpPr>
        <p:spPr>
          <a:xfrm>
            <a:off x="5794723" y="2902482"/>
            <a:ext cx="1083945" cy="123189"/>
          </a:xfrm>
          <a:custGeom>
            <a:avLst/>
            <a:gdLst/>
            <a:ahLst/>
            <a:cxnLst/>
            <a:rect l="l" t="t" r="r" b="b"/>
            <a:pathLst>
              <a:path w="1083945" h="123189">
                <a:moveTo>
                  <a:pt x="0" y="123144"/>
                </a:moveTo>
                <a:lnTo>
                  <a:pt x="1083584" y="123144"/>
                </a:lnTo>
                <a:lnTo>
                  <a:pt x="1083584" y="0"/>
                </a:lnTo>
                <a:lnTo>
                  <a:pt x="0" y="0"/>
                </a:lnTo>
                <a:lnTo>
                  <a:pt x="0" y="123144"/>
                </a:lnTo>
                <a:close/>
              </a:path>
            </a:pathLst>
          </a:custGeom>
          <a:solidFill>
            <a:srgbClr val="99046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5" name="object 105"/>
          <p:cNvSpPr/>
          <p:nvPr/>
        </p:nvSpPr>
        <p:spPr>
          <a:xfrm>
            <a:off x="3637059" y="2902482"/>
            <a:ext cx="1083945" cy="123189"/>
          </a:xfrm>
          <a:custGeom>
            <a:avLst/>
            <a:gdLst/>
            <a:ahLst/>
            <a:cxnLst/>
            <a:rect l="l" t="t" r="r" b="b"/>
            <a:pathLst>
              <a:path w="1083945" h="123189">
                <a:moveTo>
                  <a:pt x="0" y="123144"/>
                </a:moveTo>
                <a:lnTo>
                  <a:pt x="1083584" y="123144"/>
                </a:lnTo>
                <a:lnTo>
                  <a:pt x="1083584" y="0"/>
                </a:lnTo>
                <a:lnTo>
                  <a:pt x="0" y="0"/>
                </a:lnTo>
                <a:lnTo>
                  <a:pt x="0" y="123144"/>
                </a:lnTo>
                <a:close/>
              </a:path>
            </a:pathLst>
          </a:custGeom>
          <a:solidFill>
            <a:srgbClr val="99046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6" name="object 106"/>
          <p:cNvSpPr/>
          <p:nvPr/>
        </p:nvSpPr>
        <p:spPr>
          <a:xfrm>
            <a:off x="4720644" y="2836173"/>
            <a:ext cx="1074420" cy="246379"/>
          </a:xfrm>
          <a:custGeom>
            <a:avLst/>
            <a:gdLst/>
            <a:ahLst/>
            <a:cxnLst/>
            <a:rect l="l" t="t" r="r" b="b"/>
            <a:pathLst>
              <a:path w="1074420" h="246380">
                <a:moveTo>
                  <a:pt x="0" y="246288"/>
                </a:moveTo>
                <a:lnTo>
                  <a:pt x="1074079" y="246288"/>
                </a:lnTo>
                <a:lnTo>
                  <a:pt x="1074079" y="0"/>
                </a:lnTo>
                <a:lnTo>
                  <a:pt x="0" y="0"/>
                </a:lnTo>
                <a:lnTo>
                  <a:pt x="0" y="246288"/>
                </a:lnTo>
                <a:close/>
              </a:path>
            </a:pathLst>
          </a:custGeom>
          <a:solidFill>
            <a:srgbClr val="99046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7" name="object 107"/>
          <p:cNvSpPr/>
          <p:nvPr/>
        </p:nvSpPr>
        <p:spPr>
          <a:xfrm>
            <a:off x="3530710" y="3023833"/>
            <a:ext cx="222204" cy="22145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8" name="object 108"/>
          <p:cNvSpPr/>
          <p:nvPr/>
        </p:nvSpPr>
        <p:spPr>
          <a:xfrm>
            <a:off x="3380421" y="3243497"/>
            <a:ext cx="522782" cy="10419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9" name="object 109"/>
          <p:cNvSpPr/>
          <p:nvPr/>
        </p:nvSpPr>
        <p:spPr>
          <a:xfrm>
            <a:off x="3380421" y="3243497"/>
            <a:ext cx="523240" cy="104775"/>
          </a:xfrm>
          <a:custGeom>
            <a:avLst/>
            <a:gdLst/>
            <a:ahLst/>
            <a:cxnLst/>
            <a:rect l="l" t="t" r="r" b="b"/>
            <a:pathLst>
              <a:path w="523239" h="104775">
                <a:moveTo>
                  <a:pt x="0" y="0"/>
                </a:moveTo>
                <a:lnTo>
                  <a:pt x="0" y="104199"/>
                </a:lnTo>
                <a:lnTo>
                  <a:pt x="522782" y="104199"/>
                </a:lnTo>
                <a:lnTo>
                  <a:pt x="522782" y="0"/>
                </a:lnTo>
                <a:lnTo>
                  <a:pt x="0" y="0"/>
                </a:lnTo>
              </a:path>
            </a:pathLst>
          </a:custGeom>
          <a:ln w="3580">
            <a:solidFill>
              <a:srgbClr val="7C7C7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0" name="object 110"/>
          <p:cNvSpPr/>
          <p:nvPr/>
        </p:nvSpPr>
        <p:spPr>
          <a:xfrm>
            <a:off x="6781463" y="3023832"/>
            <a:ext cx="203195" cy="24040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1" name="object 111"/>
          <p:cNvSpPr/>
          <p:nvPr/>
        </p:nvSpPr>
        <p:spPr>
          <a:xfrm>
            <a:off x="6640679" y="3262442"/>
            <a:ext cx="522782" cy="10419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2" name="object 112"/>
          <p:cNvSpPr/>
          <p:nvPr/>
        </p:nvSpPr>
        <p:spPr>
          <a:xfrm>
            <a:off x="6640679" y="3262442"/>
            <a:ext cx="523240" cy="104775"/>
          </a:xfrm>
          <a:custGeom>
            <a:avLst/>
            <a:gdLst/>
            <a:ahLst/>
            <a:cxnLst/>
            <a:rect l="l" t="t" r="r" b="b"/>
            <a:pathLst>
              <a:path w="523240" h="104775">
                <a:moveTo>
                  <a:pt x="0" y="0"/>
                </a:moveTo>
                <a:lnTo>
                  <a:pt x="0" y="104199"/>
                </a:lnTo>
                <a:lnTo>
                  <a:pt x="522782" y="104199"/>
                </a:lnTo>
                <a:lnTo>
                  <a:pt x="522782" y="0"/>
                </a:lnTo>
                <a:lnTo>
                  <a:pt x="0" y="0"/>
                </a:lnTo>
              </a:path>
            </a:pathLst>
          </a:custGeom>
          <a:ln w="3580">
            <a:solidFill>
              <a:srgbClr val="7C7C7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3" name="object 113"/>
          <p:cNvSpPr/>
          <p:nvPr/>
        </p:nvSpPr>
        <p:spPr>
          <a:xfrm>
            <a:off x="3484648" y="2901181"/>
            <a:ext cx="133730" cy="13825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4" name="object 114"/>
          <p:cNvSpPr/>
          <p:nvPr/>
        </p:nvSpPr>
        <p:spPr>
          <a:xfrm>
            <a:off x="4687692" y="3081161"/>
            <a:ext cx="107851" cy="13825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5" name="object 115"/>
          <p:cNvSpPr/>
          <p:nvPr/>
        </p:nvSpPr>
        <p:spPr>
          <a:xfrm>
            <a:off x="5272321" y="3069326"/>
            <a:ext cx="126354" cy="142961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6" name="object 116"/>
          <p:cNvSpPr/>
          <p:nvPr/>
        </p:nvSpPr>
        <p:spPr>
          <a:xfrm>
            <a:off x="5800553" y="3147469"/>
            <a:ext cx="118117" cy="13825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7" name="object 117"/>
          <p:cNvSpPr/>
          <p:nvPr/>
        </p:nvSpPr>
        <p:spPr>
          <a:xfrm>
            <a:off x="6989074" y="3031475"/>
            <a:ext cx="107314" cy="0"/>
          </a:xfrm>
          <a:custGeom>
            <a:avLst/>
            <a:gdLst/>
            <a:ahLst/>
            <a:cxnLst/>
            <a:rect l="l" t="t" r="r" b="b"/>
            <a:pathLst>
              <a:path w="107315" h="0">
                <a:moveTo>
                  <a:pt x="0" y="0"/>
                </a:moveTo>
                <a:lnTo>
                  <a:pt x="106710" y="0"/>
                </a:lnTo>
              </a:path>
            </a:pathLst>
          </a:custGeom>
          <a:ln w="1648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8" name="object 118"/>
          <p:cNvSpPr/>
          <p:nvPr/>
        </p:nvSpPr>
        <p:spPr>
          <a:xfrm>
            <a:off x="6989074" y="2976324"/>
            <a:ext cx="19050" cy="46990"/>
          </a:xfrm>
          <a:custGeom>
            <a:avLst/>
            <a:gdLst/>
            <a:ahLst/>
            <a:cxnLst/>
            <a:rect l="l" t="t" r="r" b="b"/>
            <a:pathLst>
              <a:path w="19050" h="46989">
                <a:moveTo>
                  <a:pt x="0" y="46909"/>
                </a:moveTo>
                <a:lnTo>
                  <a:pt x="18883" y="46909"/>
                </a:lnTo>
                <a:lnTo>
                  <a:pt x="18883" y="0"/>
                </a:lnTo>
                <a:lnTo>
                  <a:pt x="0" y="0"/>
                </a:lnTo>
                <a:lnTo>
                  <a:pt x="0" y="4690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9" name="object 119"/>
          <p:cNvSpPr/>
          <p:nvPr/>
        </p:nvSpPr>
        <p:spPr>
          <a:xfrm>
            <a:off x="6989074" y="2968083"/>
            <a:ext cx="98425" cy="0"/>
          </a:xfrm>
          <a:custGeom>
            <a:avLst/>
            <a:gdLst/>
            <a:ahLst/>
            <a:cxnLst/>
            <a:rect l="l" t="t" r="r" b="b"/>
            <a:pathLst>
              <a:path w="98425" h="0">
                <a:moveTo>
                  <a:pt x="0" y="0"/>
                </a:moveTo>
                <a:lnTo>
                  <a:pt x="97966" y="0"/>
                </a:lnTo>
              </a:path>
            </a:pathLst>
          </a:custGeom>
          <a:ln w="1648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0" name="object 120"/>
          <p:cNvSpPr/>
          <p:nvPr/>
        </p:nvSpPr>
        <p:spPr>
          <a:xfrm>
            <a:off x="6989074" y="2918004"/>
            <a:ext cx="19050" cy="41910"/>
          </a:xfrm>
          <a:custGeom>
            <a:avLst/>
            <a:gdLst/>
            <a:ahLst/>
            <a:cxnLst/>
            <a:rect l="l" t="t" r="r" b="b"/>
            <a:pathLst>
              <a:path w="19050" h="41910">
                <a:moveTo>
                  <a:pt x="0" y="41838"/>
                </a:moveTo>
                <a:lnTo>
                  <a:pt x="18883" y="41838"/>
                </a:lnTo>
                <a:lnTo>
                  <a:pt x="18883" y="0"/>
                </a:lnTo>
                <a:lnTo>
                  <a:pt x="0" y="0"/>
                </a:lnTo>
                <a:lnTo>
                  <a:pt x="0" y="4183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1" name="object 121"/>
          <p:cNvSpPr/>
          <p:nvPr/>
        </p:nvSpPr>
        <p:spPr>
          <a:xfrm>
            <a:off x="6989074" y="2909763"/>
            <a:ext cx="103505" cy="0"/>
          </a:xfrm>
          <a:custGeom>
            <a:avLst/>
            <a:gdLst/>
            <a:ahLst/>
            <a:cxnLst/>
            <a:rect l="l" t="t" r="r" b="b"/>
            <a:pathLst>
              <a:path w="103504" h="0">
                <a:moveTo>
                  <a:pt x="0" y="0"/>
                </a:moveTo>
                <a:lnTo>
                  <a:pt x="103289" y="0"/>
                </a:lnTo>
              </a:path>
            </a:pathLst>
          </a:custGeom>
          <a:ln w="1648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2" name="object 122"/>
          <p:cNvSpPr/>
          <p:nvPr/>
        </p:nvSpPr>
        <p:spPr>
          <a:xfrm>
            <a:off x="6906823" y="3603457"/>
            <a:ext cx="0" cy="255904"/>
          </a:xfrm>
          <a:custGeom>
            <a:avLst/>
            <a:gdLst/>
            <a:ahLst/>
            <a:cxnLst/>
            <a:rect l="l" t="t" r="r" b="b"/>
            <a:pathLst>
              <a:path w="0" h="255904">
                <a:moveTo>
                  <a:pt x="0" y="0"/>
                </a:moveTo>
                <a:lnTo>
                  <a:pt x="0" y="255761"/>
                </a:lnTo>
              </a:path>
            </a:pathLst>
          </a:custGeom>
          <a:ln w="35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3" name="object 123"/>
          <p:cNvSpPr/>
          <p:nvPr/>
        </p:nvSpPr>
        <p:spPr>
          <a:xfrm>
            <a:off x="3646564" y="3603457"/>
            <a:ext cx="0" cy="255904"/>
          </a:xfrm>
          <a:custGeom>
            <a:avLst/>
            <a:gdLst/>
            <a:ahLst/>
            <a:cxnLst/>
            <a:rect l="l" t="t" r="r" b="b"/>
            <a:pathLst>
              <a:path w="0" h="255904">
                <a:moveTo>
                  <a:pt x="0" y="0"/>
                </a:moveTo>
                <a:lnTo>
                  <a:pt x="0" y="255761"/>
                </a:lnTo>
              </a:path>
            </a:pathLst>
          </a:custGeom>
          <a:ln w="35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4" name="object 124"/>
          <p:cNvSpPr/>
          <p:nvPr/>
        </p:nvSpPr>
        <p:spPr>
          <a:xfrm>
            <a:off x="5794723" y="3603457"/>
            <a:ext cx="0" cy="255904"/>
          </a:xfrm>
          <a:custGeom>
            <a:avLst/>
            <a:gdLst/>
            <a:ahLst/>
            <a:cxnLst/>
            <a:rect l="l" t="t" r="r" b="b"/>
            <a:pathLst>
              <a:path w="0" h="255904">
                <a:moveTo>
                  <a:pt x="0" y="0"/>
                </a:moveTo>
                <a:lnTo>
                  <a:pt x="0" y="255761"/>
                </a:lnTo>
              </a:path>
            </a:pathLst>
          </a:custGeom>
          <a:ln w="35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5" name="object 125"/>
          <p:cNvSpPr/>
          <p:nvPr/>
        </p:nvSpPr>
        <p:spPr>
          <a:xfrm>
            <a:off x="5262436" y="3603457"/>
            <a:ext cx="0" cy="255904"/>
          </a:xfrm>
          <a:custGeom>
            <a:avLst/>
            <a:gdLst/>
            <a:ahLst/>
            <a:cxnLst/>
            <a:rect l="l" t="t" r="r" b="b"/>
            <a:pathLst>
              <a:path w="0" h="255904">
                <a:moveTo>
                  <a:pt x="0" y="0"/>
                </a:moveTo>
                <a:lnTo>
                  <a:pt x="0" y="255761"/>
                </a:lnTo>
              </a:path>
            </a:pathLst>
          </a:custGeom>
          <a:ln w="35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6" name="object 126"/>
          <p:cNvSpPr/>
          <p:nvPr/>
        </p:nvSpPr>
        <p:spPr>
          <a:xfrm>
            <a:off x="4720644" y="3603457"/>
            <a:ext cx="0" cy="255904"/>
          </a:xfrm>
          <a:custGeom>
            <a:avLst/>
            <a:gdLst/>
            <a:ahLst/>
            <a:cxnLst/>
            <a:rect l="l" t="t" r="r" b="b"/>
            <a:pathLst>
              <a:path w="0" h="255904">
                <a:moveTo>
                  <a:pt x="0" y="0"/>
                </a:moveTo>
                <a:lnTo>
                  <a:pt x="0" y="255761"/>
                </a:lnTo>
              </a:path>
            </a:pathLst>
          </a:custGeom>
          <a:ln w="35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7" name="object 127"/>
          <p:cNvSpPr/>
          <p:nvPr/>
        </p:nvSpPr>
        <p:spPr>
          <a:xfrm>
            <a:off x="4720644" y="3196133"/>
            <a:ext cx="0" cy="255904"/>
          </a:xfrm>
          <a:custGeom>
            <a:avLst/>
            <a:gdLst/>
            <a:ahLst/>
            <a:cxnLst/>
            <a:rect l="l" t="t" r="r" b="b"/>
            <a:pathLst>
              <a:path w="0" h="255904">
                <a:moveTo>
                  <a:pt x="0" y="0"/>
                </a:moveTo>
                <a:lnTo>
                  <a:pt x="0" y="255761"/>
                </a:lnTo>
              </a:path>
            </a:pathLst>
          </a:custGeom>
          <a:ln w="35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8" name="object 128"/>
          <p:cNvSpPr/>
          <p:nvPr/>
        </p:nvSpPr>
        <p:spPr>
          <a:xfrm>
            <a:off x="3637059" y="3745547"/>
            <a:ext cx="3270250" cy="0"/>
          </a:xfrm>
          <a:custGeom>
            <a:avLst/>
            <a:gdLst/>
            <a:ahLst/>
            <a:cxnLst/>
            <a:rect l="l" t="t" r="r" b="b"/>
            <a:pathLst>
              <a:path w="3270250" h="0">
                <a:moveTo>
                  <a:pt x="0" y="0"/>
                </a:moveTo>
                <a:lnTo>
                  <a:pt x="3269764" y="0"/>
                </a:lnTo>
              </a:path>
            </a:pathLst>
          </a:custGeom>
          <a:ln w="358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9" name="object 129"/>
          <p:cNvSpPr/>
          <p:nvPr/>
        </p:nvSpPr>
        <p:spPr>
          <a:xfrm>
            <a:off x="3934937" y="3555778"/>
            <a:ext cx="127064" cy="177744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30" name="object 130"/>
          <p:cNvSpPr/>
          <p:nvPr/>
        </p:nvSpPr>
        <p:spPr>
          <a:xfrm>
            <a:off x="4091163" y="3601841"/>
            <a:ext cx="180331" cy="131682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31" name="object 131"/>
          <p:cNvSpPr/>
          <p:nvPr/>
        </p:nvSpPr>
        <p:spPr>
          <a:xfrm>
            <a:off x="6149582" y="3555778"/>
            <a:ext cx="127115" cy="177744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32" name="object 132"/>
          <p:cNvSpPr/>
          <p:nvPr/>
        </p:nvSpPr>
        <p:spPr>
          <a:xfrm>
            <a:off x="6305846" y="3601841"/>
            <a:ext cx="180343" cy="131682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33" name="object 133"/>
          <p:cNvSpPr/>
          <p:nvPr/>
        </p:nvSpPr>
        <p:spPr>
          <a:xfrm>
            <a:off x="4870825" y="3555046"/>
            <a:ext cx="121538" cy="178477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34" name="object 134"/>
          <p:cNvSpPr/>
          <p:nvPr/>
        </p:nvSpPr>
        <p:spPr>
          <a:xfrm>
            <a:off x="5022653" y="3601841"/>
            <a:ext cx="180343" cy="131682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35" name="object 135"/>
          <p:cNvSpPr/>
          <p:nvPr/>
        </p:nvSpPr>
        <p:spPr>
          <a:xfrm>
            <a:off x="5412617" y="3555046"/>
            <a:ext cx="121538" cy="178477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36" name="object 136"/>
          <p:cNvSpPr/>
          <p:nvPr/>
        </p:nvSpPr>
        <p:spPr>
          <a:xfrm>
            <a:off x="5564446" y="3601841"/>
            <a:ext cx="180343" cy="131682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37" name="object 137"/>
          <p:cNvSpPr/>
          <p:nvPr/>
        </p:nvSpPr>
        <p:spPr>
          <a:xfrm>
            <a:off x="3865182" y="2788860"/>
            <a:ext cx="76200" cy="76200"/>
          </a:xfrm>
          <a:custGeom>
            <a:avLst/>
            <a:gdLst/>
            <a:ahLst/>
            <a:cxnLst/>
            <a:rect l="l" t="t" r="r" b="b"/>
            <a:pathLst>
              <a:path w="76200" h="76200">
                <a:moveTo>
                  <a:pt x="76041" y="0"/>
                </a:moveTo>
                <a:lnTo>
                  <a:pt x="0" y="28417"/>
                </a:lnTo>
                <a:lnTo>
                  <a:pt x="66535" y="75781"/>
                </a:lnTo>
                <a:lnTo>
                  <a:pt x="57030" y="37890"/>
                </a:lnTo>
                <a:lnTo>
                  <a:pt x="7604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8" name="object 138"/>
          <p:cNvSpPr/>
          <p:nvPr/>
        </p:nvSpPr>
        <p:spPr>
          <a:xfrm>
            <a:off x="3865182" y="2817278"/>
            <a:ext cx="247650" cy="398145"/>
          </a:xfrm>
          <a:custGeom>
            <a:avLst/>
            <a:gdLst/>
            <a:ahLst/>
            <a:cxnLst/>
            <a:rect l="l" t="t" r="r" b="b"/>
            <a:pathLst>
              <a:path w="247650" h="398144">
                <a:moveTo>
                  <a:pt x="218617" y="397800"/>
                </a:moveTo>
                <a:lnTo>
                  <a:pt x="231093" y="362278"/>
                </a:lnTo>
                <a:lnTo>
                  <a:pt x="240004" y="326755"/>
                </a:lnTo>
                <a:lnTo>
                  <a:pt x="245351" y="291233"/>
                </a:lnTo>
                <a:lnTo>
                  <a:pt x="247133" y="255710"/>
                </a:lnTo>
                <a:lnTo>
                  <a:pt x="245351" y="220336"/>
                </a:lnTo>
                <a:lnTo>
                  <a:pt x="231093" y="153139"/>
                </a:lnTo>
                <a:lnTo>
                  <a:pt x="201241" y="96452"/>
                </a:lnTo>
                <a:lnTo>
                  <a:pt x="155794" y="53846"/>
                </a:lnTo>
                <a:lnTo>
                  <a:pt x="102922" y="19981"/>
                </a:lnTo>
                <a:lnTo>
                  <a:pt x="35495" y="1924"/>
                </a:lnTo>
                <a:lnTo>
                  <a:pt x="0" y="0"/>
                </a:lnTo>
              </a:path>
            </a:pathLst>
          </a:custGeom>
          <a:ln w="358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9" name="object 139"/>
          <p:cNvSpPr/>
          <p:nvPr/>
        </p:nvSpPr>
        <p:spPr>
          <a:xfrm>
            <a:off x="4102810" y="2987735"/>
            <a:ext cx="0" cy="464184"/>
          </a:xfrm>
          <a:custGeom>
            <a:avLst/>
            <a:gdLst/>
            <a:ahLst/>
            <a:cxnLst/>
            <a:rect l="l" t="t" r="r" b="b"/>
            <a:pathLst>
              <a:path w="0" h="464185">
                <a:moveTo>
                  <a:pt x="0" y="0"/>
                </a:moveTo>
                <a:lnTo>
                  <a:pt x="0" y="464159"/>
                </a:lnTo>
              </a:path>
            </a:pathLst>
          </a:custGeom>
          <a:ln w="35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0" name="object 140"/>
          <p:cNvSpPr/>
          <p:nvPr/>
        </p:nvSpPr>
        <p:spPr>
          <a:xfrm>
            <a:off x="3608544" y="3726601"/>
            <a:ext cx="66535" cy="75781"/>
          </a:xfrm>
          <a:prstGeom prst="rect">
            <a:avLst/>
          </a:prstGeom>
          <a:blipFill>
            <a:blip r:embed="rId3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41" name="object 141"/>
          <p:cNvSpPr/>
          <p:nvPr/>
        </p:nvSpPr>
        <p:spPr>
          <a:xfrm>
            <a:off x="3646564" y="3347696"/>
            <a:ext cx="0" cy="455295"/>
          </a:xfrm>
          <a:custGeom>
            <a:avLst/>
            <a:gdLst/>
            <a:ahLst/>
            <a:cxnLst/>
            <a:rect l="l" t="t" r="r" b="b"/>
            <a:pathLst>
              <a:path w="0" h="455295">
                <a:moveTo>
                  <a:pt x="0" y="0"/>
                </a:moveTo>
                <a:lnTo>
                  <a:pt x="0" y="454686"/>
                </a:lnTo>
              </a:path>
            </a:pathLst>
          </a:custGeom>
          <a:ln w="35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2" name="object 142"/>
          <p:cNvSpPr/>
          <p:nvPr/>
        </p:nvSpPr>
        <p:spPr>
          <a:xfrm>
            <a:off x="3665575" y="3470840"/>
            <a:ext cx="447040" cy="0"/>
          </a:xfrm>
          <a:custGeom>
            <a:avLst/>
            <a:gdLst/>
            <a:ahLst/>
            <a:cxnLst/>
            <a:rect l="l" t="t" r="r" b="b"/>
            <a:pathLst>
              <a:path w="447039" h="0">
                <a:moveTo>
                  <a:pt x="0" y="0"/>
                </a:moveTo>
                <a:lnTo>
                  <a:pt x="446741" y="0"/>
                </a:lnTo>
              </a:path>
            </a:pathLst>
          </a:custGeom>
          <a:ln w="358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3" name="object 143"/>
          <p:cNvSpPr/>
          <p:nvPr/>
        </p:nvSpPr>
        <p:spPr>
          <a:xfrm>
            <a:off x="3914001" y="3367904"/>
            <a:ext cx="87649" cy="90608"/>
          </a:xfrm>
          <a:prstGeom prst="rect">
            <a:avLst/>
          </a:prstGeom>
          <a:blipFill>
            <a:blip r:embed="rId1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44" name="object 144"/>
          <p:cNvSpPr/>
          <p:nvPr/>
        </p:nvSpPr>
        <p:spPr>
          <a:xfrm>
            <a:off x="3734480" y="2669884"/>
            <a:ext cx="221583" cy="125544"/>
          </a:xfrm>
          <a:prstGeom prst="rect">
            <a:avLst/>
          </a:prstGeom>
          <a:blipFill>
            <a:blip r:embed="rId3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45" name="object 145"/>
          <p:cNvSpPr/>
          <p:nvPr/>
        </p:nvSpPr>
        <p:spPr>
          <a:xfrm>
            <a:off x="4863220" y="2665716"/>
            <a:ext cx="76200" cy="66675"/>
          </a:xfrm>
          <a:custGeom>
            <a:avLst/>
            <a:gdLst/>
            <a:ahLst/>
            <a:cxnLst/>
            <a:rect l="l" t="t" r="r" b="b"/>
            <a:pathLst>
              <a:path w="76200" h="66675">
                <a:moveTo>
                  <a:pt x="76041" y="0"/>
                </a:moveTo>
                <a:lnTo>
                  <a:pt x="0" y="18945"/>
                </a:lnTo>
                <a:lnTo>
                  <a:pt x="66535" y="66308"/>
                </a:lnTo>
                <a:lnTo>
                  <a:pt x="66535" y="28417"/>
                </a:lnTo>
                <a:lnTo>
                  <a:pt x="7604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6" name="object 146"/>
          <p:cNvSpPr/>
          <p:nvPr/>
        </p:nvSpPr>
        <p:spPr>
          <a:xfrm>
            <a:off x="4863220" y="2684661"/>
            <a:ext cx="251460" cy="407670"/>
          </a:xfrm>
          <a:custGeom>
            <a:avLst/>
            <a:gdLst/>
            <a:ahLst/>
            <a:cxnLst/>
            <a:rect l="l" t="t" r="r" b="b"/>
            <a:pathLst>
              <a:path w="251460" h="407669">
                <a:moveTo>
                  <a:pt x="228123" y="407273"/>
                </a:moveTo>
                <a:lnTo>
                  <a:pt x="240450" y="370270"/>
                </a:lnTo>
                <a:lnTo>
                  <a:pt x="248321" y="331491"/>
                </a:lnTo>
                <a:lnTo>
                  <a:pt x="250846" y="292713"/>
                </a:lnTo>
                <a:lnTo>
                  <a:pt x="247133" y="255710"/>
                </a:lnTo>
                <a:lnTo>
                  <a:pt x="245351" y="221824"/>
                </a:lnTo>
                <a:lnTo>
                  <a:pt x="231093" y="161175"/>
                </a:lnTo>
                <a:lnTo>
                  <a:pt x="202578" y="105827"/>
                </a:lnTo>
                <a:lnTo>
                  <a:pt x="159804" y="59352"/>
                </a:lnTo>
                <a:lnTo>
                  <a:pt x="102922" y="25309"/>
                </a:lnTo>
                <a:lnTo>
                  <a:pt x="35495" y="7252"/>
                </a:lnTo>
                <a:lnTo>
                  <a:pt x="0" y="0"/>
                </a:lnTo>
              </a:path>
            </a:pathLst>
          </a:custGeom>
          <a:ln w="358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7" name="object 147"/>
          <p:cNvSpPr/>
          <p:nvPr/>
        </p:nvSpPr>
        <p:spPr>
          <a:xfrm>
            <a:off x="4732557" y="2537267"/>
            <a:ext cx="221532" cy="125544"/>
          </a:xfrm>
          <a:prstGeom prst="rect">
            <a:avLst/>
          </a:prstGeom>
          <a:blipFill>
            <a:blip r:embed="rId3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48" name="object 148"/>
          <p:cNvSpPr/>
          <p:nvPr/>
        </p:nvSpPr>
        <p:spPr>
          <a:xfrm>
            <a:off x="6564638" y="2798333"/>
            <a:ext cx="76200" cy="66675"/>
          </a:xfrm>
          <a:custGeom>
            <a:avLst/>
            <a:gdLst/>
            <a:ahLst/>
            <a:cxnLst/>
            <a:rect l="l" t="t" r="r" b="b"/>
            <a:pathLst>
              <a:path w="76200" h="66675">
                <a:moveTo>
                  <a:pt x="0" y="0"/>
                </a:moveTo>
                <a:lnTo>
                  <a:pt x="19010" y="28417"/>
                </a:lnTo>
                <a:lnTo>
                  <a:pt x="9505" y="66308"/>
                </a:lnTo>
                <a:lnTo>
                  <a:pt x="76041" y="18945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9" name="object 149"/>
          <p:cNvSpPr/>
          <p:nvPr/>
        </p:nvSpPr>
        <p:spPr>
          <a:xfrm>
            <a:off x="6393546" y="2817278"/>
            <a:ext cx="247650" cy="407670"/>
          </a:xfrm>
          <a:custGeom>
            <a:avLst/>
            <a:gdLst/>
            <a:ahLst/>
            <a:cxnLst/>
            <a:rect l="l" t="t" r="r" b="b"/>
            <a:pathLst>
              <a:path w="247650" h="407669">
                <a:moveTo>
                  <a:pt x="28515" y="407273"/>
                </a:moveTo>
                <a:lnTo>
                  <a:pt x="16039" y="366274"/>
                </a:lnTo>
                <a:lnTo>
                  <a:pt x="7128" y="327939"/>
                </a:lnTo>
                <a:lnTo>
                  <a:pt x="1782" y="291381"/>
                </a:lnTo>
                <a:lnTo>
                  <a:pt x="0" y="255710"/>
                </a:lnTo>
                <a:lnTo>
                  <a:pt x="1782" y="221816"/>
                </a:lnTo>
                <a:lnTo>
                  <a:pt x="16039" y="161132"/>
                </a:lnTo>
                <a:lnTo>
                  <a:pt x="50050" y="105777"/>
                </a:lnTo>
                <a:lnTo>
                  <a:pt x="96684" y="59322"/>
                </a:lnTo>
                <a:lnTo>
                  <a:pt x="152230" y="25309"/>
                </a:lnTo>
                <a:lnTo>
                  <a:pt x="213122" y="7252"/>
                </a:lnTo>
                <a:lnTo>
                  <a:pt x="247133" y="0"/>
                </a:lnTo>
              </a:path>
            </a:pathLst>
          </a:custGeom>
          <a:ln w="358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0" name="object 150"/>
          <p:cNvSpPr/>
          <p:nvPr/>
        </p:nvSpPr>
        <p:spPr>
          <a:xfrm>
            <a:off x="6367439" y="2679357"/>
            <a:ext cx="221532" cy="125544"/>
          </a:xfrm>
          <a:prstGeom prst="rect">
            <a:avLst/>
          </a:prstGeom>
          <a:blipFill>
            <a:blip r:embed="rId3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51" name="object 151"/>
          <p:cNvSpPr/>
          <p:nvPr/>
        </p:nvSpPr>
        <p:spPr>
          <a:xfrm>
            <a:off x="5528579" y="2665716"/>
            <a:ext cx="76200" cy="76200"/>
          </a:xfrm>
          <a:custGeom>
            <a:avLst/>
            <a:gdLst/>
            <a:ahLst/>
            <a:cxnLst/>
            <a:rect l="l" t="t" r="r" b="b"/>
            <a:pathLst>
              <a:path w="76200" h="76200">
                <a:moveTo>
                  <a:pt x="0" y="0"/>
                </a:moveTo>
                <a:lnTo>
                  <a:pt x="9505" y="37890"/>
                </a:lnTo>
                <a:lnTo>
                  <a:pt x="9505" y="75781"/>
                </a:lnTo>
                <a:lnTo>
                  <a:pt x="76041" y="28417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2" name="object 152"/>
          <p:cNvSpPr/>
          <p:nvPr/>
        </p:nvSpPr>
        <p:spPr>
          <a:xfrm>
            <a:off x="5347982" y="2694134"/>
            <a:ext cx="257175" cy="398145"/>
          </a:xfrm>
          <a:custGeom>
            <a:avLst/>
            <a:gdLst/>
            <a:ahLst/>
            <a:cxnLst/>
            <a:rect l="l" t="t" r="r" b="b"/>
            <a:pathLst>
              <a:path w="257175" h="398144">
                <a:moveTo>
                  <a:pt x="28515" y="397800"/>
                </a:moveTo>
                <a:lnTo>
                  <a:pt x="16039" y="362278"/>
                </a:lnTo>
                <a:lnTo>
                  <a:pt x="7128" y="326755"/>
                </a:lnTo>
                <a:lnTo>
                  <a:pt x="1782" y="291233"/>
                </a:lnTo>
                <a:lnTo>
                  <a:pt x="0" y="255710"/>
                </a:lnTo>
                <a:lnTo>
                  <a:pt x="7277" y="220344"/>
                </a:lnTo>
                <a:lnTo>
                  <a:pt x="25396" y="153182"/>
                </a:lnTo>
                <a:lnTo>
                  <a:pt x="54060" y="96502"/>
                </a:lnTo>
                <a:lnTo>
                  <a:pt x="96833" y="53875"/>
                </a:lnTo>
                <a:lnTo>
                  <a:pt x="153715" y="19981"/>
                </a:lnTo>
                <a:lnTo>
                  <a:pt x="221142" y="1924"/>
                </a:lnTo>
                <a:lnTo>
                  <a:pt x="256638" y="0"/>
                </a:lnTo>
              </a:path>
            </a:pathLst>
          </a:custGeom>
          <a:ln w="358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3" name="object 153"/>
          <p:cNvSpPr/>
          <p:nvPr/>
        </p:nvSpPr>
        <p:spPr>
          <a:xfrm>
            <a:off x="5578513" y="2556212"/>
            <a:ext cx="221532" cy="125544"/>
          </a:xfrm>
          <a:prstGeom prst="rect">
            <a:avLst/>
          </a:prstGeom>
          <a:blipFill>
            <a:blip r:embed="rId3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54" name="object 154"/>
          <p:cNvSpPr/>
          <p:nvPr/>
        </p:nvSpPr>
        <p:spPr>
          <a:xfrm>
            <a:off x="5091344" y="3006681"/>
            <a:ext cx="0" cy="464184"/>
          </a:xfrm>
          <a:custGeom>
            <a:avLst/>
            <a:gdLst/>
            <a:ahLst/>
            <a:cxnLst/>
            <a:rect l="l" t="t" r="r" b="b"/>
            <a:pathLst>
              <a:path w="0" h="464185">
                <a:moveTo>
                  <a:pt x="0" y="0"/>
                </a:moveTo>
                <a:lnTo>
                  <a:pt x="0" y="464159"/>
                </a:lnTo>
              </a:path>
            </a:pathLst>
          </a:custGeom>
          <a:ln w="35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5" name="object 155"/>
          <p:cNvSpPr/>
          <p:nvPr/>
        </p:nvSpPr>
        <p:spPr>
          <a:xfrm>
            <a:off x="4720644" y="3376114"/>
            <a:ext cx="389890" cy="0"/>
          </a:xfrm>
          <a:custGeom>
            <a:avLst/>
            <a:gdLst/>
            <a:ahLst/>
            <a:cxnLst/>
            <a:rect l="l" t="t" r="r" b="b"/>
            <a:pathLst>
              <a:path w="389889" h="0">
                <a:moveTo>
                  <a:pt x="0" y="0"/>
                </a:moveTo>
                <a:lnTo>
                  <a:pt x="389710" y="0"/>
                </a:lnTo>
              </a:path>
            </a:pathLst>
          </a:custGeom>
          <a:ln w="358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6" name="object 156"/>
          <p:cNvSpPr/>
          <p:nvPr/>
        </p:nvSpPr>
        <p:spPr>
          <a:xfrm>
            <a:off x="4940529" y="3282650"/>
            <a:ext cx="87700" cy="90608"/>
          </a:xfrm>
          <a:prstGeom prst="rect">
            <a:avLst/>
          </a:prstGeom>
          <a:blipFill>
            <a:blip r:embed="rId2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57" name="object 157"/>
          <p:cNvSpPr/>
          <p:nvPr/>
        </p:nvSpPr>
        <p:spPr>
          <a:xfrm>
            <a:off x="5424023" y="3158243"/>
            <a:ext cx="0" cy="255904"/>
          </a:xfrm>
          <a:custGeom>
            <a:avLst/>
            <a:gdLst/>
            <a:ahLst/>
            <a:cxnLst/>
            <a:rect l="l" t="t" r="r" b="b"/>
            <a:pathLst>
              <a:path w="0" h="255904">
                <a:moveTo>
                  <a:pt x="0" y="0"/>
                </a:moveTo>
                <a:lnTo>
                  <a:pt x="0" y="255761"/>
                </a:lnTo>
              </a:path>
            </a:pathLst>
          </a:custGeom>
          <a:ln w="35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8" name="object 158"/>
          <p:cNvSpPr/>
          <p:nvPr/>
        </p:nvSpPr>
        <p:spPr>
          <a:xfrm>
            <a:off x="5785218" y="2968790"/>
            <a:ext cx="0" cy="464184"/>
          </a:xfrm>
          <a:custGeom>
            <a:avLst/>
            <a:gdLst/>
            <a:ahLst/>
            <a:cxnLst/>
            <a:rect l="l" t="t" r="r" b="b"/>
            <a:pathLst>
              <a:path w="0" h="464185">
                <a:moveTo>
                  <a:pt x="0" y="0"/>
                </a:moveTo>
                <a:lnTo>
                  <a:pt x="0" y="464159"/>
                </a:lnTo>
              </a:path>
            </a:pathLst>
          </a:custGeom>
          <a:ln w="35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9" name="object 159"/>
          <p:cNvSpPr/>
          <p:nvPr/>
        </p:nvSpPr>
        <p:spPr>
          <a:xfrm>
            <a:off x="5424023" y="3338223"/>
            <a:ext cx="389890" cy="0"/>
          </a:xfrm>
          <a:custGeom>
            <a:avLst/>
            <a:gdLst/>
            <a:ahLst/>
            <a:cxnLst/>
            <a:rect l="l" t="t" r="r" b="b"/>
            <a:pathLst>
              <a:path w="389889" h="0">
                <a:moveTo>
                  <a:pt x="0" y="0"/>
                </a:moveTo>
                <a:lnTo>
                  <a:pt x="389710" y="0"/>
                </a:lnTo>
              </a:path>
            </a:pathLst>
          </a:custGeom>
          <a:ln w="358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0" name="object 160"/>
          <p:cNvSpPr/>
          <p:nvPr/>
        </p:nvSpPr>
        <p:spPr>
          <a:xfrm>
            <a:off x="5643908" y="3235287"/>
            <a:ext cx="87700" cy="90608"/>
          </a:xfrm>
          <a:prstGeom prst="rect">
            <a:avLst/>
          </a:prstGeom>
          <a:blipFill>
            <a:blip r:embed="rId2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61" name="object 161"/>
          <p:cNvSpPr/>
          <p:nvPr/>
        </p:nvSpPr>
        <p:spPr>
          <a:xfrm>
            <a:off x="6412557" y="3035099"/>
            <a:ext cx="0" cy="502284"/>
          </a:xfrm>
          <a:custGeom>
            <a:avLst/>
            <a:gdLst/>
            <a:ahLst/>
            <a:cxnLst/>
            <a:rect l="l" t="t" r="r" b="b"/>
            <a:pathLst>
              <a:path w="0" h="502285">
                <a:moveTo>
                  <a:pt x="0" y="0"/>
                </a:moveTo>
                <a:lnTo>
                  <a:pt x="0" y="502050"/>
                </a:lnTo>
              </a:path>
            </a:pathLst>
          </a:custGeom>
          <a:ln w="35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2" name="object 162"/>
          <p:cNvSpPr/>
          <p:nvPr/>
        </p:nvSpPr>
        <p:spPr>
          <a:xfrm>
            <a:off x="6868803" y="3366641"/>
            <a:ext cx="66535" cy="66308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63" name="object 163"/>
          <p:cNvSpPr/>
          <p:nvPr/>
        </p:nvSpPr>
        <p:spPr>
          <a:xfrm>
            <a:off x="6906823" y="3366641"/>
            <a:ext cx="0" cy="294005"/>
          </a:xfrm>
          <a:custGeom>
            <a:avLst/>
            <a:gdLst/>
            <a:ahLst/>
            <a:cxnLst/>
            <a:rect l="l" t="t" r="r" b="b"/>
            <a:pathLst>
              <a:path w="0" h="294004">
                <a:moveTo>
                  <a:pt x="0" y="0"/>
                </a:moveTo>
                <a:lnTo>
                  <a:pt x="0" y="293651"/>
                </a:lnTo>
              </a:path>
            </a:pathLst>
          </a:custGeom>
          <a:ln w="35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4" name="object 164"/>
          <p:cNvSpPr/>
          <p:nvPr/>
        </p:nvSpPr>
        <p:spPr>
          <a:xfrm>
            <a:off x="6412557" y="3480313"/>
            <a:ext cx="513715" cy="0"/>
          </a:xfrm>
          <a:custGeom>
            <a:avLst/>
            <a:gdLst/>
            <a:ahLst/>
            <a:cxnLst/>
            <a:rect l="l" t="t" r="r" b="b"/>
            <a:pathLst>
              <a:path w="513715" h="0">
                <a:moveTo>
                  <a:pt x="0" y="0"/>
                </a:moveTo>
                <a:lnTo>
                  <a:pt x="513276" y="0"/>
                </a:lnTo>
              </a:path>
            </a:pathLst>
          </a:custGeom>
          <a:ln w="358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5" name="object 165"/>
          <p:cNvSpPr/>
          <p:nvPr/>
        </p:nvSpPr>
        <p:spPr>
          <a:xfrm>
            <a:off x="6575411" y="3367904"/>
            <a:ext cx="87700" cy="90608"/>
          </a:xfrm>
          <a:prstGeom prst="rect">
            <a:avLst/>
          </a:prstGeom>
          <a:blipFill>
            <a:blip r:embed="rId2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66" name="object 166"/>
          <p:cNvSpPr/>
          <p:nvPr/>
        </p:nvSpPr>
        <p:spPr>
          <a:xfrm>
            <a:off x="2924175" y="2788860"/>
            <a:ext cx="456565" cy="454659"/>
          </a:xfrm>
          <a:custGeom>
            <a:avLst/>
            <a:gdLst/>
            <a:ahLst/>
            <a:cxnLst/>
            <a:rect l="l" t="t" r="r" b="b"/>
            <a:pathLst>
              <a:path w="456564" h="454660">
                <a:moveTo>
                  <a:pt x="0" y="227292"/>
                </a:moveTo>
                <a:lnTo>
                  <a:pt x="5049" y="179486"/>
                </a:lnTo>
                <a:lnTo>
                  <a:pt x="19010" y="136125"/>
                </a:lnTo>
                <a:lnTo>
                  <a:pt x="40099" y="98101"/>
                </a:lnTo>
                <a:lnTo>
                  <a:pt x="66535" y="66308"/>
                </a:lnTo>
                <a:lnTo>
                  <a:pt x="103813" y="35966"/>
                </a:lnTo>
                <a:lnTo>
                  <a:pt x="143765" y="15393"/>
                </a:lnTo>
                <a:lnTo>
                  <a:pt x="185498" y="3700"/>
                </a:lnTo>
                <a:lnTo>
                  <a:pt x="228123" y="0"/>
                </a:lnTo>
                <a:lnTo>
                  <a:pt x="276094" y="3700"/>
                </a:lnTo>
                <a:lnTo>
                  <a:pt x="319609" y="15393"/>
                </a:lnTo>
                <a:lnTo>
                  <a:pt x="357778" y="35966"/>
                </a:lnTo>
                <a:lnTo>
                  <a:pt x="389710" y="66308"/>
                </a:lnTo>
                <a:lnTo>
                  <a:pt x="420156" y="98101"/>
                </a:lnTo>
                <a:lnTo>
                  <a:pt x="440800" y="136125"/>
                </a:lnTo>
                <a:lnTo>
                  <a:pt x="452533" y="179486"/>
                </a:lnTo>
                <a:lnTo>
                  <a:pt x="456246" y="227292"/>
                </a:lnTo>
                <a:lnTo>
                  <a:pt x="452533" y="269771"/>
                </a:lnTo>
                <a:lnTo>
                  <a:pt x="440800" y="311362"/>
                </a:lnTo>
                <a:lnTo>
                  <a:pt x="420156" y="351177"/>
                </a:lnTo>
                <a:lnTo>
                  <a:pt x="389710" y="388327"/>
                </a:lnTo>
                <a:lnTo>
                  <a:pt x="357778" y="414673"/>
                </a:lnTo>
                <a:lnTo>
                  <a:pt x="319609" y="435691"/>
                </a:lnTo>
                <a:lnTo>
                  <a:pt x="276094" y="449603"/>
                </a:lnTo>
                <a:lnTo>
                  <a:pt x="228123" y="454636"/>
                </a:lnTo>
                <a:lnTo>
                  <a:pt x="185498" y="449603"/>
                </a:lnTo>
                <a:lnTo>
                  <a:pt x="143765" y="435691"/>
                </a:lnTo>
                <a:lnTo>
                  <a:pt x="103813" y="414673"/>
                </a:lnTo>
                <a:lnTo>
                  <a:pt x="66535" y="388327"/>
                </a:lnTo>
                <a:lnTo>
                  <a:pt x="40099" y="351177"/>
                </a:lnTo>
                <a:lnTo>
                  <a:pt x="19010" y="311362"/>
                </a:lnTo>
                <a:lnTo>
                  <a:pt x="5049" y="269771"/>
                </a:lnTo>
                <a:lnTo>
                  <a:pt x="0" y="227292"/>
                </a:lnTo>
              </a:path>
            </a:pathLst>
          </a:custGeom>
          <a:ln w="3586">
            <a:solidFill>
              <a:srgbClr val="7C7C7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7" name="object 167"/>
          <p:cNvSpPr/>
          <p:nvPr/>
        </p:nvSpPr>
        <p:spPr>
          <a:xfrm>
            <a:off x="2988571" y="2948228"/>
            <a:ext cx="180328" cy="131682"/>
          </a:xfrm>
          <a:prstGeom prst="rect">
            <a:avLst/>
          </a:prstGeom>
          <a:blipFill>
            <a:blip r:embed="rId2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68" name="object 168"/>
          <p:cNvSpPr/>
          <p:nvPr/>
        </p:nvSpPr>
        <p:spPr>
          <a:xfrm>
            <a:off x="3188366" y="2901433"/>
            <a:ext cx="121589" cy="178477"/>
          </a:xfrm>
          <a:prstGeom prst="rect">
            <a:avLst/>
          </a:prstGeom>
          <a:blipFill>
            <a:blip r:embed="rId3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69" name="object 169"/>
          <p:cNvSpPr/>
          <p:nvPr/>
        </p:nvSpPr>
        <p:spPr>
          <a:xfrm>
            <a:off x="3425906" y="3853914"/>
            <a:ext cx="84304" cy="127729"/>
          </a:xfrm>
          <a:prstGeom prst="rect">
            <a:avLst/>
          </a:prstGeom>
          <a:blipFill>
            <a:blip r:embed="rId2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70" name="object 170"/>
          <p:cNvSpPr/>
          <p:nvPr/>
        </p:nvSpPr>
        <p:spPr>
          <a:xfrm>
            <a:off x="3577988" y="3853914"/>
            <a:ext cx="180052" cy="127729"/>
          </a:xfrm>
          <a:prstGeom prst="rect">
            <a:avLst/>
          </a:prstGeom>
          <a:blipFill>
            <a:blip r:embed="rId3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71" name="object 171"/>
          <p:cNvSpPr/>
          <p:nvPr/>
        </p:nvSpPr>
        <p:spPr>
          <a:xfrm>
            <a:off x="3777684" y="3853914"/>
            <a:ext cx="84659" cy="127817"/>
          </a:xfrm>
          <a:prstGeom prst="rect">
            <a:avLst/>
          </a:prstGeom>
          <a:blipFill>
            <a:blip r:embed="rId3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72" name="object 172"/>
          <p:cNvSpPr/>
          <p:nvPr/>
        </p:nvSpPr>
        <p:spPr>
          <a:xfrm>
            <a:off x="6686177" y="3853914"/>
            <a:ext cx="84278" cy="127729"/>
          </a:xfrm>
          <a:prstGeom prst="rect">
            <a:avLst/>
          </a:prstGeom>
          <a:blipFill>
            <a:blip r:embed="rId2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73" name="object 173"/>
          <p:cNvSpPr/>
          <p:nvPr/>
        </p:nvSpPr>
        <p:spPr>
          <a:xfrm>
            <a:off x="6838260" y="3853914"/>
            <a:ext cx="180090" cy="127729"/>
          </a:xfrm>
          <a:prstGeom prst="rect">
            <a:avLst/>
          </a:prstGeom>
          <a:blipFill>
            <a:blip r:embed="rId3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74" name="object 174"/>
          <p:cNvSpPr/>
          <p:nvPr/>
        </p:nvSpPr>
        <p:spPr>
          <a:xfrm>
            <a:off x="7037994" y="3853914"/>
            <a:ext cx="84659" cy="127817"/>
          </a:xfrm>
          <a:prstGeom prst="rect">
            <a:avLst/>
          </a:prstGeom>
          <a:blipFill>
            <a:blip r:embed="rId3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75" name="object 175"/>
          <p:cNvSpPr/>
          <p:nvPr/>
        </p:nvSpPr>
        <p:spPr>
          <a:xfrm>
            <a:off x="4815695" y="2741497"/>
            <a:ext cx="76200" cy="76200"/>
          </a:xfrm>
          <a:custGeom>
            <a:avLst/>
            <a:gdLst/>
            <a:ahLst/>
            <a:cxnLst/>
            <a:rect l="l" t="t" r="r" b="b"/>
            <a:pathLst>
              <a:path w="76200" h="76200">
                <a:moveTo>
                  <a:pt x="9505" y="0"/>
                </a:moveTo>
                <a:lnTo>
                  <a:pt x="9505" y="37890"/>
                </a:lnTo>
                <a:lnTo>
                  <a:pt x="0" y="75781"/>
                </a:lnTo>
                <a:lnTo>
                  <a:pt x="76041" y="47363"/>
                </a:lnTo>
                <a:lnTo>
                  <a:pt x="950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6" name="object 176"/>
          <p:cNvSpPr/>
          <p:nvPr/>
        </p:nvSpPr>
        <p:spPr>
          <a:xfrm>
            <a:off x="4507967" y="2766429"/>
            <a:ext cx="384175" cy="429895"/>
          </a:xfrm>
          <a:custGeom>
            <a:avLst/>
            <a:gdLst/>
            <a:ahLst/>
            <a:cxnLst/>
            <a:rect l="l" t="t" r="r" b="b"/>
            <a:pathLst>
              <a:path w="384175" h="429894">
                <a:moveTo>
                  <a:pt x="155646" y="429704"/>
                </a:moveTo>
                <a:lnTo>
                  <a:pt x="118082" y="384387"/>
                </a:lnTo>
                <a:lnTo>
                  <a:pt x="85536" y="339979"/>
                </a:lnTo>
                <a:lnTo>
                  <a:pt x="58466" y="297390"/>
                </a:lnTo>
                <a:lnTo>
                  <a:pt x="37326" y="257529"/>
                </a:lnTo>
                <a:lnTo>
                  <a:pt x="22574" y="221306"/>
                </a:lnTo>
                <a:lnTo>
                  <a:pt x="6386" y="174979"/>
                </a:lnTo>
                <a:lnTo>
                  <a:pt x="0" y="134874"/>
                </a:lnTo>
                <a:lnTo>
                  <a:pt x="2524" y="100107"/>
                </a:lnTo>
                <a:lnTo>
                  <a:pt x="32376" y="44780"/>
                </a:lnTo>
                <a:lnTo>
                  <a:pt x="95942" y="12514"/>
                </a:lnTo>
                <a:lnTo>
                  <a:pt x="136636" y="3485"/>
                </a:lnTo>
                <a:lnTo>
                  <a:pt x="178762" y="0"/>
                </a:lnTo>
                <a:lnTo>
                  <a:pt x="224995" y="606"/>
                </a:lnTo>
                <a:lnTo>
                  <a:pt x="274878" y="4849"/>
                </a:lnTo>
                <a:lnTo>
                  <a:pt x="327955" y="12276"/>
                </a:lnTo>
                <a:lnTo>
                  <a:pt x="383769" y="22431"/>
                </a:lnTo>
              </a:path>
            </a:pathLst>
          </a:custGeom>
          <a:ln w="358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7" name="object 177"/>
          <p:cNvSpPr/>
          <p:nvPr/>
        </p:nvSpPr>
        <p:spPr>
          <a:xfrm>
            <a:off x="4501392" y="2503545"/>
            <a:ext cx="67676" cy="178464"/>
          </a:xfrm>
          <a:prstGeom prst="rect">
            <a:avLst/>
          </a:prstGeom>
          <a:blipFill>
            <a:blip r:embed="rId4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78" name="object 178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150"/>
              </a:lnSpc>
            </a:pPr>
            <a:r>
              <a:rPr dirty="0" spc="-5"/>
              <a:t>DYIALA UNIVERSITY </a:t>
            </a:r>
            <a:r>
              <a:rPr dirty="0"/>
              <a:t>– </a:t>
            </a:r>
            <a:r>
              <a:rPr dirty="0" spc="-5"/>
              <a:t>ENGINEERING COLLEGE- CIVIL ENGINEERING</a:t>
            </a:r>
            <a:r>
              <a:rPr dirty="0" spc="45"/>
              <a:t> </a:t>
            </a:r>
            <a:r>
              <a:rPr dirty="0" spc="-5"/>
              <a:t>DEPARTMENT</a:t>
            </a:r>
          </a:p>
        </p:txBody>
      </p:sp>
      <p:sp>
        <p:nvSpPr>
          <p:cNvPr id="179" name="object 179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1614"/>
              </a:lnSpc>
            </a:pPr>
            <a:fld id="{81D60167-4931-47E6-BA6A-407CBD079E47}" type="slidenum">
              <a:rPr dirty="0" spc="-5"/>
              <a:t>10</a:t>
            </a:fld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50188" y="427735"/>
            <a:ext cx="5862320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5">
                <a:latin typeface="Cambria"/>
                <a:cs typeface="Cambria"/>
              </a:rPr>
              <a:t>THEORY OF STRUCTURES -------------------- DR. WISSAM D.</a:t>
            </a:r>
            <a:r>
              <a:rPr dirty="0" sz="1600" spc="70">
                <a:latin typeface="Cambria"/>
                <a:cs typeface="Cambria"/>
              </a:rPr>
              <a:t> </a:t>
            </a:r>
            <a:r>
              <a:rPr dirty="0" sz="1600" spc="-5">
                <a:latin typeface="Cambria"/>
                <a:cs typeface="Cambria"/>
              </a:rPr>
              <a:t>SALMAN</a:t>
            </a:r>
            <a:endParaRPr sz="1600">
              <a:latin typeface="Cambria"/>
              <a:cs typeface="Cambri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440436" y="738377"/>
            <a:ext cx="6684009" cy="0"/>
          </a:xfrm>
          <a:custGeom>
            <a:avLst/>
            <a:gdLst/>
            <a:ahLst/>
            <a:cxnLst/>
            <a:rect l="l" t="t" r="r" b="b"/>
            <a:pathLst>
              <a:path w="6684009" h="0">
                <a:moveTo>
                  <a:pt x="0" y="0"/>
                </a:moveTo>
                <a:lnTo>
                  <a:pt x="6684009" y="0"/>
                </a:lnTo>
              </a:path>
            </a:pathLst>
          </a:custGeom>
          <a:ln w="38100">
            <a:solidFill>
              <a:srgbClr val="61232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440436" y="705611"/>
            <a:ext cx="6684009" cy="0"/>
          </a:xfrm>
          <a:custGeom>
            <a:avLst/>
            <a:gdLst/>
            <a:ahLst/>
            <a:cxnLst/>
            <a:rect l="l" t="t" r="r" b="b"/>
            <a:pathLst>
              <a:path w="6684009" h="0">
                <a:moveTo>
                  <a:pt x="0" y="0"/>
                </a:moveTo>
                <a:lnTo>
                  <a:pt x="6684009" y="0"/>
                </a:lnTo>
              </a:path>
            </a:pathLst>
          </a:custGeom>
          <a:ln w="9144">
            <a:solidFill>
              <a:srgbClr val="61232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388620" y="9763962"/>
            <a:ext cx="689610" cy="0"/>
          </a:xfrm>
          <a:custGeom>
            <a:avLst/>
            <a:gdLst/>
            <a:ahLst/>
            <a:cxnLst/>
            <a:rect l="l" t="t" r="r" b="b"/>
            <a:pathLst>
              <a:path w="689610" h="0">
                <a:moveTo>
                  <a:pt x="0" y="0"/>
                </a:moveTo>
                <a:lnTo>
                  <a:pt x="689152" y="0"/>
                </a:lnTo>
              </a:path>
            </a:pathLst>
          </a:custGeom>
          <a:ln w="27431">
            <a:solidFill>
              <a:srgbClr val="80808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1105204" y="9763962"/>
            <a:ext cx="6068695" cy="0"/>
          </a:xfrm>
          <a:custGeom>
            <a:avLst/>
            <a:gdLst/>
            <a:ahLst/>
            <a:cxnLst/>
            <a:rect l="l" t="t" r="r" b="b"/>
            <a:pathLst>
              <a:path w="6068695" h="0">
                <a:moveTo>
                  <a:pt x="0" y="0"/>
                </a:moveTo>
                <a:lnTo>
                  <a:pt x="6068314" y="0"/>
                </a:lnTo>
              </a:path>
            </a:pathLst>
          </a:custGeom>
          <a:ln w="27431">
            <a:solidFill>
              <a:srgbClr val="80808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1091488" y="9750246"/>
            <a:ext cx="0" cy="276225"/>
          </a:xfrm>
          <a:custGeom>
            <a:avLst/>
            <a:gdLst/>
            <a:ahLst/>
            <a:cxnLst/>
            <a:rect l="l" t="t" r="r" b="b"/>
            <a:pathLst>
              <a:path w="0" h="276225">
                <a:moveTo>
                  <a:pt x="0" y="0"/>
                </a:moveTo>
                <a:lnTo>
                  <a:pt x="0" y="276148"/>
                </a:lnTo>
              </a:path>
            </a:pathLst>
          </a:custGeom>
          <a:ln w="27431">
            <a:solidFill>
              <a:srgbClr val="80808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989363" y="4284048"/>
            <a:ext cx="2155190" cy="1412875"/>
          </a:xfrm>
          <a:custGeom>
            <a:avLst/>
            <a:gdLst/>
            <a:ahLst/>
            <a:cxnLst/>
            <a:rect l="l" t="t" r="r" b="b"/>
            <a:pathLst>
              <a:path w="2155190" h="1412875">
                <a:moveTo>
                  <a:pt x="2155157" y="0"/>
                </a:moveTo>
                <a:lnTo>
                  <a:pt x="1053843" y="0"/>
                </a:lnTo>
                <a:lnTo>
                  <a:pt x="0" y="1412749"/>
                </a:lnTo>
              </a:path>
            </a:pathLst>
          </a:custGeom>
          <a:ln w="4301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742226" y="3897974"/>
            <a:ext cx="2658382" cy="201943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379707" y="4673925"/>
            <a:ext cx="2155825" cy="1414780"/>
          </a:xfrm>
          <a:custGeom>
            <a:avLst/>
            <a:gdLst/>
            <a:ahLst/>
            <a:cxnLst/>
            <a:rect l="l" t="t" r="r" b="b"/>
            <a:pathLst>
              <a:path w="2155825" h="1414779">
                <a:moveTo>
                  <a:pt x="2155717" y="0"/>
                </a:moveTo>
                <a:lnTo>
                  <a:pt x="1054117" y="0"/>
                </a:lnTo>
                <a:lnTo>
                  <a:pt x="0" y="1414604"/>
                </a:lnTo>
              </a:path>
            </a:pathLst>
          </a:custGeom>
          <a:ln w="4306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3857397" y="3923893"/>
            <a:ext cx="3063208" cy="274305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 txBox="1"/>
          <p:nvPr/>
        </p:nvSpPr>
        <p:spPr>
          <a:xfrm>
            <a:off x="1254048" y="930655"/>
            <a:ext cx="11176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45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854454" y="961389"/>
            <a:ext cx="20447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390">
                <a:latin typeface="Cambria Math"/>
                <a:cs typeface="Cambria Math"/>
              </a:rPr>
              <a:t> 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1766570" y="982979"/>
            <a:ext cx="386080" cy="0"/>
          </a:xfrm>
          <a:custGeom>
            <a:avLst/>
            <a:gdLst/>
            <a:ahLst/>
            <a:cxnLst/>
            <a:rect l="l" t="t" r="r" b="b"/>
            <a:pathLst>
              <a:path w="386080" h="0">
                <a:moveTo>
                  <a:pt x="0" y="0"/>
                </a:moveTo>
                <a:lnTo>
                  <a:pt x="385571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 txBox="1"/>
          <p:nvPr/>
        </p:nvSpPr>
        <p:spPr>
          <a:xfrm>
            <a:off x="444500" y="842263"/>
            <a:ext cx="195008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966469" algn="l"/>
              </a:tabLst>
            </a:pP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595">
                <a:latin typeface="Cambria Math"/>
                <a:cs typeface="Cambria Math"/>
              </a:rPr>
              <a:t> </a:t>
            </a:r>
            <a:r>
              <a:rPr dirty="0" sz="1400" spc="605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-70">
                <a:latin typeface="Cambria Math"/>
                <a:cs typeface="Cambria Math"/>
              </a:rPr>
              <a:t> </a:t>
            </a:r>
            <a:r>
              <a:rPr dirty="0" sz="1400" spc="865">
                <a:latin typeface="Cambria Math"/>
                <a:cs typeface="Cambria Math"/>
              </a:rPr>
              <a:t> </a:t>
            </a:r>
            <a:r>
              <a:rPr dirty="0" sz="1400" spc="10">
                <a:latin typeface="Cambria Math"/>
                <a:cs typeface="Cambria Math"/>
              </a:rPr>
              <a:t> </a:t>
            </a:r>
            <a:r>
              <a:rPr dirty="0" sz="1400" spc="365">
                <a:latin typeface="Cambria Math"/>
                <a:cs typeface="Cambria Math"/>
              </a:rPr>
              <a:t> </a:t>
            </a:r>
            <a:r>
              <a:rPr dirty="0" sz="1400" spc="5">
                <a:latin typeface="Cambria Math"/>
                <a:cs typeface="Cambria Math"/>
              </a:rPr>
              <a:t> </a:t>
            </a:r>
            <a:r>
              <a:rPr dirty="0" sz="1400" spc="48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	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 spc="310">
                <a:latin typeface="Cambria Math"/>
                <a:cs typeface="Cambria Math"/>
              </a:rPr>
              <a:t>∫</a:t>
            </a:r>
            <a:r>
              <a:rPr dirty="0" sz="1400" spc="-85">
                <a:latin typeface="Cambria Math"/>
                <a:cs typeface="Cambria Math"/>
              </a:rPr>
              <a:t> </a:t>
            </a:r>
            <a:r>
              <a:rPr dirty="0" baseline="41666" sz="2100" spc="1364">
                <a:latin typeface="Cambria Math"/>
                <a:cs typeface="Cambria Math"/>
              </a:rPr>
              <a:t> </a:t>
            </a:r>
            <a:r>
              <a:rPr dirty="0" baseline="41666" sz="2100" spc="1289">
                <a:latin typeface="Cambria Math"/>
                <a:cs typeface="Cambria Math"/>
              </a:rPr>
              <a:t> </a:t>
            </a:r>
            <a:r>
              <a:rPr dirty="0" baseline="44444" sz="1500" spc="532">
                <a:latin typeface="Cambria Math"/>
                <a:cs typeface="Cambria Math"/>
              </a:rPr>
              <a:t> </a:t>
            </a:r>
            <a:r>
              <a:rPr dirty="0" baseline="44444" sz="1500" spc="112">
                <a:latin typeface="Cambria Math"/>
                <a:cs typeface="Cambria Math"/>
              </a:rPr>
              <a:t> </a:t>
            </a:r>
            <a:r>
              <a:rPr dirty="0" sz="1400" spc="470">
                <a:latin typeface="Cambria Math"/>
                <a:cs typeface="Cambria Math"/>
              </a:rPr>
              <a:t> 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1554733" y="1464817"/>
            <a:ext cx="184785" cy="0"/>
          </a:xfrm>
          <a:custGeom>
            <a:avLst/>
            <a:gdLst/>
            <a:ahLst/>
            <a:cxnLst/>
            <a:rect l="l" t="t" r="r" b="b"/>
            <a:pathLst>
              <a:path w="184785" h="0">
                <a:moveTo>
                  <a:pt x="0" y="0"/>
                </a:moveTo>
                <a:lnTo>
                  <a:pt x="184403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 txBox="1"/>
          <p:nvPr/>
        </p:nvSpPr>
        <p:spPr>
          <a:xfrm>
            <a:off x="1584705" y="1188465"/>
            <a:ext cx="2194560" cy="239395"/>
          </a:xfrm>
          <a:prstGeom prst="rect">
            <a:avLst/>
          </a:prstGeom>
        </p:spPr>
        <p:txBody>
          <a:bodyPr wrap="square" lIns="0" tIns="63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5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  <a:tabLst>
                <a:tab pos="2082164" algn="l"/>
              </a:tabLst>
            </a:pP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	</a:t>
            </a:r>
            <a:r>
              <a:rPr dirty="0" sz="1400" spc="46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3667378" y="1464817"/>
            <a:ext cx="99060" cy="0"/>
          </a:xfrm>
          <a:custGeom>
            <a:avLst/>
            <a:gdLst/>
            <a:ahLst/>
            <a:cxnLst/>
            <a:rect l="l" t="t" r="r" b="b"/>
            <a:pathLst>
              <a:path w="99060" h="0">
                <a:moveTo>
                  <a:pt x="0" y="0"/>
                </a:moveTo>
                <a:lnTo>
                  <a:pt x="99060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 txBox="1"/>
          <p:nvPr/>
        </p:nvSpPr>
        <p:spPr>
          <a:xfrm>
            <a:off x="1973326" y="1173225"/>
            <a:ext cx="9906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35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359153" y="1324101"/>
            <a:ext cx="354647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727325" algn="l"/>
              </a:tabLst>
            </a:pP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baseline="-37698" sz="2100" spc="585">
                <a:latin typeface="Cambria Math"/>
                <a:cs typeface="Cambria Math"/>
              </a:rPr>
              <a:t> </a:t>
            </a:r>
            <a:r>
              <a:rPr dirty="0" baseline="-37698" sz="2100" spc="592">
                <a:latin typeface="Cambria Math"/>
                <a:cs typeface="Cambria Math"/>
              </a:rPr>
              <a:t> </a:t>
            </a:r>
            <a:r>
              <a:rPr dirty="0" baseline="-37698" sz="2100" spc="-60">
                <a:latin typeface="Cambria Math"/>
                <a:cs typeface="Cambria Math"/>
              </a:rPr>
              <a:t> </a:t>
            </a:r>
            <a:r>
              <a:rPr dirty="0" sz="1400" spc="275">
                <a:latin typeface="Cambria Math"/>
                <a:cs typeface="Cambria Math"/>
              </a:rPr>
              <a:t> </a:t>
            </a:r>
            <a:r>
              <a:rPr dirty="0" sz="1400" spc="310">
                <a:latin typeface="Cambria Math"/>
                <a:cs typeface="Cambria Math"/>
              </a:rPr>
              <a:t>∫                    </a:t>
            </a:r>
            <a:r>
              <a:rPr dirty="0" baseline="-37698" sz="2100" spc="465">
                <a:latin typeface="Cambria Math"/>
                <a:cs typeface="Cambria Math"/>
              </a:rPr>
              <a:t> </a:t>
            </a:r>
            <a:r>
              <a:rPr dirty="0" baseline="-37698" sz="2100" spc="1222">
                <a:latin typeface="Cambria Math"/>
                <a:cs typeface="Cambria Math"/>
              </a:rPr>
              <a:t> </a:t>
            </a:r>
            <a:r>
              <a:rPr dirty="0" sz="1400" spc="310">
                <a:latin typeface="Cambria Math"/>
                <a:cs typeface="Cambria Math"/>
              </a:rPr>
              <a:t>∫	</a:t>
            </a:r>
            <a:r>
              <a:rPr dirty="0" sz="1400" spc="775">
                <a:latin typeface="Cambria Math"/>
                <a:cs typeface="Cambria Math"/>
              </a:rPr>
              <a:t>  </a:t>
            </a:r>
            <a:r>
              <a:rPr dirty="0" sz="1400" spc="745">
                <a:latin typeface="Cambria Math"/>
                <a:cs typeface="Cambria Math"/>
              </a:rPr>
              <a:t> </a:t>
            </a:r>
            <a:r>
              <a:rPr dirty="0" sz="1400" spc="35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4878704" y="1318006"/>
            <a:ext cx="174625" cy="239395"/>
          </a:xfrm>
          <a:prstGeom prst="rect">
            <a:avLst/>
          </a:prstGeom>
        </p:spPr>
        <p:txBody>
          <a:bodyPr wrap="square" lIns="0" tIns="63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5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400" spc="275">
                <a:latin typeface="Cambria Math"/>
                <a:cs typeface="Cambria Math"/>
              </a:rPr>
              <a:t> </a:t>
            </a:r>
            <a:r>
              <a:rPr dirty="0" sz="1400" spc="27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6200394" y="1318006"/>
            <a:ext cx="9969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27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5026533" y="1324101"/>
            <a:ext cx="147129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45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</a:t>
            </a:r>
            <a:r>
              <a:rPr dirty="0" sz="1400" spc="434">
                <a:latin typeface="Cambria Math"/>
                <a:cs typeface="Cambria Math"/>
              </a:rPr>
              <a:t> </a:t>
            </a:r>
            <a:r>
              <a:rPr dirty="0" sz="1400" spc="25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 </a:t>
            </a:r>
            <a:r>
              <a:rPr dirty="0" sz="1400">
                <a:latin typeface="Cambria Math"/>
                <a:cs typeface="Cambria Math"/>
              </a:rPr>
              <a:t> </a:t>
            </a:r>
            <a:r>
              <a:rPr dirty="0" sz="1400" spc="-40">
                <a:latin typeface="Cambria Math"/>
                <a:cs typeface="Cambria Math"/>
              </a:rPr>
              <a:t> </a:t>
            </a:r>
            <a:r>
              <a:rPr dirty="0" sz="1400" spc="470">
                <a:latin typeface="Cambria Math"/>
                <a:cs typeface="Cambria Math"/>
              </a:rPr>
              <a:t> 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3925951" y="1173225"/>
            <a:ext cx="173355" cy="38417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ts val="1175"/>
              </a:lnSpc>
              <a:spcBef>
                <a:spcPts val="95"/>
              </a:spcBef>
            </a:pPr>
            <a:r>
              <a:rPr dirty="0" sz="1000" spc="35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  <a:p>
            <a:pPr marL="85725">
              <a:lnSpc>
                <a:spcPts val="1655"/>
              </a:lnSpc>
            </a:pPr>
            <a:r>
              <a:rPr dirty="0" sz="1400" spc="27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1907794" y="1545081"/>
            <a:ext cx="2051685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endParaRPr sz="9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1964689" algn="l"/>
              </a:tabLst>
            </a:pPr>
            <a:r>
              <a:rPr dirty="0" sz="1000" spc="355">
                <a:latin typeface="Cambria Math"/>
                <a:cs typeface="Cambria Math"/>
              </a:rPr>
              <a:t> </a:t>
            </a:r>
            <a:r>
              <a:rPr dirty="0" sz="1000" spc="355">
                <a:latin typeface="Cambria Math"/>
                <a:cs typeface="Cambria Math"/>
              </a:rPr>
              <a:t>	</a:t>
            </a:r>
            <a:r>
              <a:rPr dirty="0" sz="1000" spc="35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1531366" y="1697482"/>
            <a:ext cx="12446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46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1544066" y="1973833"/>
            <a:ext cx="99060" cy="0"/>
          </a:xfrm>
          <a:custGeom>
            <a:avLst/>
            <a:gdLst/>
            <a:ahLst/>
            <a:cxnLst/>
            <a:rect l="l" t="t" r="r" b="b"/>
            <a:pathLst>
              <a:path w="99060" h="0">
                <a:moveTo>
                  <a:pt x="0" y="0"/>
                </a:moveTo>
                <a:lnTo>
                  <a:pt x="99059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 txBox="1"/>
          <p:nvPr/>
        </p:nvSpPr>
        <p:spPr>
          <a:xfrm>
            <a:off x="1359153" y="1833118"/>
            <a:ext cx="301561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baseline="-37698" sz="2100" spc="697">
                <a:latin typeface="Cambria Math"/>
                <a:cs typeface="Cambria Math"/>
              </a:rPr>
              <a:t> </a:t>
            </a:r>
            <a:r>
              <a:rPr dirty="0" baseline="-37698" sz="2100" spc="-120">
                <a:latin typeface="Cambria Math"/>
                <a:cs typeface="Cambria Math"/>
              </a:rPr>
              <a:t> </a:t>
            </a:r>
            <a:r>
              <a:rPr dirty="0" sz="1400" spc="310">
                <a:latin typeface="Cambria Math"/>
                <a:cs typeface="Cambria Math"/>
              </a:rPr>
              <a:t>∫ </a:t>
            </a:r>
            <a:r>
              <a:rPr dirty="0" sz="1400" spc="-50">
                <a:latin typeface="Cambria Math"/>
                <a:cs typeface="Cambria Math"/>
              </a:rPr>
              <a:t> </a:t>
            </a:r>
            <a:r>
              <a:rPr dirty="0" baseline="1984" sz="2100" spc="412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</a:t>
            </a:r>
            <a:r>
              <a:rPr dirty="0" sz="1400" spc="434">
                <a:latin typeface="Cambria Math"/>
                <a:cs typeface="Cambria Math"/>
              </a:rPr>
              <a:t> </a:t>
            </a:r>
            <a:r>
              <a:rPr dirty="0" sz="1400" spc="35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 </a:t>
            </a:r>
            <a:r>
              <a:rPr dirty="0" baseline="1984" sz="2100" spc="390">
                <a:latin typeface="Cambria Math"/>
                <a:cs typeface="Cambria Math"/>
              </a:rPr>
              <a:t> 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45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</a:t>
            </a:r>
            <a:r>
              <a:rPr dirty="0" sz="1400" spc="434">
                <a:latin typeface="Cambria Math"/>
                <a:cs typeface="Cambria Math"/>
              </a:rPr>
              <a:t> </a:t>
            </a:r>
            <a:r>
              <a:rPr dirty="0" sz="1400" spc="2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 </a:t>
            </a:r>
            <a:r>
              <a:rPr dirty="0" baseline="1984" sz="2100" spc="390">
                <a:latin typeface="Cambria Math"/>
                <a:cs typeface="Cambria Math"/>
              </a:rPr>
              <a:t> </a:t>
            </a:r>
            <a:r>
              <a:rPr dirty="0" sz="1400" spc="470">
                <a:latin typeface="Cambria Math"/>
                <a:cs typeface="Cambria Math"/>
              </a:rPr>
              <a:t> 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1802638" y="1682241"/>
            <a:ext cx="9906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35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3330575" y="2481325"/>
            <a:ext cx="913765" cy="0"/>
          </a:xfrm>
          <a:custGeom>
            <a:avLst/>
            <a:gdLst/>
            <a:ahLst/>
            <a:cxnLst/>
            <a:rect l="l" t="t" r="r" b="b"/>
            <a:pathLst>
              <a:path w="913764" h="0">
                <a:moveTo>
                  <a:pt x="0" y="0"/>
                </a:moveTo>
                <a:lnTo>
                  <a:pt x="913180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 txBox="1"/>
          <p:nvPr/>
        </p:nvSpPr>
        <p:spPr>
          <a:xfrm>
            <a:off x="1359153" y="2054098"/>
            <a:ext cx="1936114" cy="68516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90525">
              <a:lnSpc>
                <a:spcPts val="1135"/>
              </a:lnSpc>
              <a:spcBef>
                <a:spcPts val="95"/>
              </a:spcBef>
            </a:pPr>
            <a:r>
              <a:rPr dirty="0" sz="1000" spc="35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  <a:p>
            <a:pPr marL="327660">
              <a:lnSpc>
                <a:spcPts val="1130"/>
              </a:lnSpc>
            </a:pPr>
            <a:r>
              <a:rPr dirty="0" sz="1000" spc="35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  <a:p>
            <a:pPr marL="12700">
              <a:lnSpc>
                <a:spcPts val="1680"/>
              </a:lnSpc>
            </a:pP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310">
                <a:latin typeface="Cambria Math"/>
                <a:cs typeface="Cambria Math"/>
              </a:rPr>
              <a:t>∫  </a:t>
            </a:r>
            <a:r>
              <a:rPr dirty="0" sz="1400" spc="-114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</a:t>
            </a:r>
            <a:r>
              <a:rPr dirty="0" sz="1400" spc="434">
                <a:latin typeface="Cambria Math"/>
                <a:cs typeface="Cambria Math"/>
              </a:rPr>
              <a:t> </a:t>
            </a:r>
            <a:r>
              <a:rPr dirty="0" sz="1400" spc="35">
                <a:latin typeface="Cambria Math"/>
                <a:cs typeface="Cambria Math"/>
              </a:rPr>
              <a:t> </a:t>
            </a:r>
            <a:r>
              <a:rPr dirty="0" sz="1400" spc="365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</a:t>
            </a:r>
            <a:r>
              <a:rPr dirty="0" sz="1400" spc="455">
                <a:latin typeface="Cambria Math"/>
                <a:cs typeface="Cambria Math"/>
              </a:rPr>
              <a:t> </a:t>
            </a:r>
            <a:r>
              <a:rPr dirty="0" sz="1400" spc="434">
                <a:latin typeface="Cambria Math"/>
                <a:cs typeface="Cambria Math"/>
              </a:rPr>
              <a:t> </a:t>
            </a:r>
            <a:r>
              <a:rPr dirty="0" sz="1400" spc="35">
                <a:latin typeface="Cambria Math"/>
                <a:cs typeface="Cambria Math"/>
              </a:rPr>
              <a:t> </a:t>
            </a:r>
            <a:r>
              <a:rPr dirty="0" sz="1400" spc="470">
                <a:latin typeface="Cambria Math"/>
                <a:cs typeface="Cambria Math"/>
              </a:rPr>
              <a:t> </a:t>
            </a:r>
            <a:r>
              <a:rPr dirty="0" sz="1400" spc="500">
                <a:latin typeface="Cambria Math"/>
                <a:cs typeface="Cambria Math"/>
              </a:rPr>
              <a:t> </a:t>
            </a:r>
            <a:r>
              <a:rPr dirty="0" sz="1400" spc="27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  <a:p>
            <a:pPr marL="262255">
              <a:lnSpc>
                <a:spcPct val="100000"/>
              </a:lnSpc>
              <a:spcBef>
                <a:spcPts val="50"/>
              </a:spcBef>
            </a:pPr>
            <a:r>
              <a:rPr dirty="0" sz="1000" spc="35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3317875" y="2164434"/>
            <a:ext cx="3412490" cy="534670"/>
          </a:xfrm>
          <a:prstGeom prst="rect">
            <a:avLst/>
          </a:prstGeom>
        </p:spPr>
        <p:txBody>
          <a:bodyPr wrap="square" lIns="0" tIns="533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20"/>
              </a:spcBef>
              <a:tabLst>
                <a:tab pos="1824355" algn="l"/>
              </a:tabLst>
            </a:pPr>
            <a:r>
              <a:rPr dirty="0" sz="1400" spc="465">
                <a:latin typeface="Cambria Math"/>
                <a:cs typeface="Cambria Math"/>
              </a:rPr>
              <a:t>   </a:t>
            </a:r>
            <a:r>
              <a:rPr dirty="0" sz="1400" spc="580">
                <a:latin typeface="Cambria Math"/>
                <a:cs typeface="Cambria Math"/>
              </a:rPr>
              <a:t> </a:t>
            </a:r>
            <a:r>
              <a:rPr dirty="0" sz="1400" spc="665">
                <a:latin typeface="Cambria Math"/>
                <a:cs typeface="Cambria Math"/>
              </a:rPr>
              <a:t> </a:t>
            </a:r>
            <a:r>
              <a:rPr dirty="0" baseline="27777" sz="1500" spc="615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-80">
                <a:latin typeface="Cambria Math"/>
                <a:cs typeface="Cambria Math"/>
              </a:rPr>
              <a:t> </a:t>
            </a:r>
            <a:r>
              <a:rPr dirty="0" sz="1400" spc="885">
                <a:latin typeface="Cambria Math"/>
                <a:cs typeface="Cambria Math"/>
              </a:rPr>
              <a:t> </a:t>
            </a:r>
            <a:r>
              <a:rPr dirty="0" baseline="27777" sz="1500" spc="532">
                <a:latin typeface="Cambria Math"/>
                <a:cs typeface="Cambria Math"/>
              </a:rPr>
              <a:t> </a:t>
            </a:r>
            <a:r>
              <a:rPr dirty="0" baseline="27777" sz="1500">
                <a:latin typeface="Cambria Math"/>
                <a:cs typeface="Cambria Math"/>
              </a:rPr>
              <a:t>	</a:t>
            </a:r>
            <a:r>
              <a:rPr dirty="0" sz="1400" spc="465">
                <a:latin typeface="Cambria Math"/>
                <a:cs typeface="Cambria Math"/>
              </a:rPr>
              <a:t>   </a:t>
            </a:r>
            <a:r>
              <a:rPr dirty="0" sz="1400" spc="595">
                <a:latin typeface="Cambria Math"/>
                <a:cs typeface="Cambria Math"/>
              </a:rPr>
              <a:t> </a:t>
            </a:r>
            <a:r>
              <a:rPr dirty="0" sz="1400" spc="665">
                <a:latin typeface="Cambria Math"/>
                <a:cs typeface="Cambria Math"/>
              </a:rPr>
              <a:t> </a:t>
            </a:r>
            <a:r>
              <a:rPr dirty="0" baseline="27777" sz="1500" spc="615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-95">
                <a:latin typeface="Cambria Math"/>
                <a:cs typeface="Cambria Math"/>
              </a:rPr>
              <a:t> </a:t>
            </a:r>
            <a:r>
              <a:rPr dirty="0" sz="1400" spc="885">
                <a:latin typeface="Cambria Math"/>
                <a:cs typeface="Cambria Math"/>
              </a:rPr>
              <a:t> </a:t>
            </a:r>
            <a:r>
              <a:rPr dirty="0" baseline="27777" sz="1500" spc="532">
                <a:latin typeface="Cambria Math"/>
                <a:cs typeface="Cambria Math"/>
              </a:rPr>
              <a:t> </a:t>
            </a:r>
            <a:endParaRPr baseline="27777" sz="1500">
              <a:latin typeface="Cambria Math"/>
              <a:cs typeface="Cambria Math"/>
            </a:endParaRPr>
          </a:p>
          <a:p>
            <a:pPr marL="376555">
              <a:lnSpc>
                <a:spcPct val="100000"/>
              </a:lnSpc>
              <a:spcBef>
                <a:spcPts val="325"/>
              </a:spcBef>
              <a:tabLst>
                <a:tab pos="975994" algn="l"/>
              </a:tabLst>
            </a:pPr>
            <a:r>
              <a:rPr dirty="0" sz="1400" spc="390">
                <a:latin typeface="Cambria Math"/>
                <a:cs typeface="Cambria Math"/>
              </a:rPr>
              <a:t> </a:t>
            </a:r>
            <a:r>
              <a:rPr dirty="0" sz="1400" spc="39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	</a:t>
            </a:r>
            <a:r>
              <a:rPr dirty="0" baseline="37698" sz="2100" spc="1110">
                <a:latin typeface="Cambria Math"/>
                <a:cs typeface="Cambria Math"/>
              </a:rPr>
              <a:t> </a:t>
            </a:r>
            <a:r>
              <a:rPr dirty="0" baseline="37698" sz="2100" spc="104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 </a:t>
            </a:r>
            <a:r>
              <a:rPr dirty="0" sz="1400" spc="-10">
                <a:latin typeface="Cambria Math"/>
                <a:cs typeface="Cambria Math"/>
              </a:rPr>
              <a:t> </a:t>
            </a:r>
            <a:r>
              <a:rPr dirty="0" sz="1400" spc="365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</a:t>
            </a:r>
            <a:r>
              <a:rPr dirty="0" baseline="22222" sz="1500" spc="532">
                <a:latin typeface="Cambria Math"/>
                <a:cs typeface="Cambria Math"/>
              </a:rPr>
              <a:t> </a:t>
            </a:r>
            <a:r>
              <a:rPr dirty="0" baseline="22222" sz="1500">
                <a:latin typeface="Cambria Math"/>
                <a:cs typeface="Cambria Math"/>
              </a:rPr>
              <a:t> </a:t>
            </a:r>
            <a:r>
              <a:rPr dirty="0" baseline="22222" sz="1500" spc="-104">
                <a:latin typeface="Cambria Math"/>
                <a:cs typeface="Cambria Math"/>
              </a:rPr>
              <a:t> </a:t>
            </a:r>
            <a:r>
              <a:rPr dirty="0" sz="1400" spc="365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365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</a:t>
            </a:r>
            <a:r>
              <a:rPr dirty="0" baseline="22222" sz="1500" spc="532">
                <a:latin typeface="Cambria Math"/>
                <a:cs typeface="Cambria Math"/>
              </a:rPr>
              <a:t> </a:t>
            </a:r>
            <a:r>
              <a:rPr dirty="0" baseline="22222" sz="1500">
                <a:latin typeface="Cambria Math"/>
                <a:cs typeface="Cambria Math"/>
              </a:rPr>
              <a:t> </a:t>
            </a:r>
            <a:r>
              <a:rPr dirty="0" baseline="22222" sz="1500" spc="-127">
                <a:latin typeface="Cambria Math"/>
                <a:cs typeface="Cambria Math"/>
              </a:rPr>
              <a:t> </a:t>
            </a:r>
            <a:r>
              <a:rPr dirty="0" sz="1400" spc="365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</a:t>
            </a:r>
            <a:r>
              <a:rPr dirty="0" baseline="22222" sz="1500" spc="742">
                <a:latin typeface="Cambria Math"/>
                <a:cs typeface="Cambria Math"/>
              </a:rPr>
              <a:t> </a:t>
            </a:r>
            <a:r>
              <a:rPr dirty="0" baseline="22222" sz="1500" spc="525">
                <a:latin typeface="Cambria Math"/>
                <a:cs typeface="Cambria Math"/>
              </a:rPr>
              <a:t>  </a:t>
            </a:r>
            <a:endParaRPr baseline="22222" sz="1500">
              <a:latin typeface="Cambria Math"/>
              <a:cs typeface="Cambria Math"/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4475353" y="2481325"/>
            <a:ext cx="2249805" cy="0"/>
          </a:xfrm>
          <a:custGeom>
            <a:avLst/>
            <a:gdLst/>
            <a:ahLst/>
            <a:cxnLst/>
            <a:rect l="l" t="t" r="r" b="b"/>
            <a:pathLst>
              <a:path w="2249804" h="0">
                <a:moveTo>
                  <a:pt x="0" y="0"/>
                </a:moveTo>
                <a:lnTo>
                  <a:pt x="2249678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 txBox="1"/>
          <p:nvPr/>
        </p:nvSpPr>
        <p:spPr>
          <a:xfrm>
            <a:off x="444500" y="2838957"/>
            <a:ext cx="6612255" cy="85851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136140">
              <a:lnSpc>
                <a:spcPct val="100000"/>
              </a:lnSpc>
              <a:spcBef>
                <a:spcPts val="100"/>
              </a:spcBef>
            </a:pPr>
            <a:r>
              <a:rPr dirty="0" sz="1400" spc="430">
                <a:latin typeface="Cambria Math"/>
                <a:cs typeface="Cambria Math"/>
              </a:rPr>
              <a:t> </a:t>
            </a:r>
            <a:r>
              <a:rPr dirty="0" baseline="-16666" sz="1500" spc="682">
                <a:latin typeface="Cambria Math"/>
                <a:cs typeface="Cambria Math"/>
              </a:rPr>
              <a:t> </a:t>
            </a:r>
            <a:r>
              <a:rPr dirty="0" baseline="-16666" sz="1500">
                <a:latin typeface="Cambria Math"/>
                <a:cs typeface="Cambria Math"/>
              </a:rPr>
              <a:t> </a:t>
            </a:r>
            <a:r>
              <a:rPr dirty="0" baseline="-16666" sz="1500" spc="52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  </a:t>
            </a:r>
            <a:r>
              <a:rPr dirty="0" sz="1400" spc="-10">
                <a:latin typeface="Cambria Math"/>
                <a:cs typeface="Cambria Math"/>
              </a:rPr>
              <a:t> </a:t>
            </a:r>
            <a:r>
              <a:rPr dirty="0" sz="1400" spc="345">
                <a:latin typeface="Cambria Math"/>
                <a:cs typeface="Cambria Math"/>
              </a:rPr>
              <a:t> </a:t>
            </a:r>
            <a:r>
              <a:rPr dirty="0" sz="1400" spc="395">
                <a:latin typeface="Cambria Math"/>
                <a:cs typeface="Cambria Math"/>
              </a:rPr>
              <a:t>   </a:t>
            </a:r>
            <a:r>
              <a:rPr dirty="0" sz="1400" spc="400">
                <a:latin typeface="Cambria Math"/>
                <a:cs typeface="Cambria Math"/>
              </a:rPr>
              <a:t> </a:t>
            </a:r>
            <a:r>
              <a:rPr dirty="0" sz="1400" spc="15">
                <a:latin typeface="Cambria Math"/>
                <a:cs typeface="Cambria Math"/>
              </a:rPr>
              <a:t> </a:t>
            </a:r>
            <a:r>
              <a:rPr dirty="0" sz="1400" spc="275">
                <a:latin typeface="Cambria Math"/>
                <a:cs typeface="Cambria Math"/>
              </a:rPr>
              <a:t> </a:t>
            </a:r>
            <a:r>
              <a:rPr dirty="0" sz="1400" spc="310">
                <a:latin typeface="Cambria Math"/>
                <a:cs typeface="Cambria Math"/>
              </a:rPr>
              <a:t>   </a:t>
            </a:r>
            <a:r>
              <a:rPr dirty="0" sz="1400" spc="29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715">
                <a:latin typeface="Cambria Math"/>
                <a:cs typeface="Cambria Math"/>
              </a:rPr>
              <a:t> </a:t>
            </a:r>
            <a:r>
              <a:rPr dirty="0" sz="1400" spc="285">
                <a:latin typeface="Cambria Math"/>
                <a:cs typeface="Cambria Math"/>
              </a:rPr>
              <a:t>  </a:t>
            </a:r>
            <a:r>
              <a:rPr dirty="0" sz="1400" spc="295">
                <a:latin typeface="Cambria Math"/>
                <a:cs typeface="Cambria Math"/>
              </a:rPr>
              <a:t> </a:t>
            </a:r>
            <a:r>
              <a:rPr dirty="0" sz="1400" spc="27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  <a:p>
            <a:pPr marL="12700" marR="5080">
              <a:lnSpc>
                <a:spcPct val="117100"/>
              </a:lnSpc>
              <a:spcBef>
                <a:spcPts val="940"/>
              </a:spcBef>
            </a:pPr>
            <a:r>
              <a:rPr dirty="0" sz="1400">
                <a:latin typeface="Candara"/>
                <a:cs typeface="Candara"/>
              </a:rPr>
              <a:t>Example:- </a:t>
            </a:r>
            <a:r>
              <a:rPr dirty="0" sz="1400" spc="-5">
                <a:latin typeface="Candara"/>
                <a:cs typeface="Candara"/>
              </a:rPr>
              <a:t>using unit load </a:t>
            </a:r>
            <a:r>
              <a:rPr dirty="0" sz="1400">
                <a:latin typeface="Candara"/>
                <a:cs typeface="Candara"/>
              </a:rPr>
              <a:t>method </a:t>
            </a:r>
            <a:r>
              <a:rPr dirty="0" sz="1400" spc="-5">
                <a:latin typeface="Candara"/>
                <a:cs typeface="Candara"/>
              </a:rPr>
              <a:t>determine horizontal deflection at </a:t>
            </a:r>
            <a:r>
              <a:rPr dirty="0" sz="1400">
                <a:latin typeface="Candara"/>
                <a:cs typeface="Candara"/>
              </a:rPr>
              <a:t>C. EI </a:t>
            </a:r>
            <a:r>
              <a:rPr dirty="0" sz="1400" spc="-5">
                <a:latin typeface="Candara"/>
                <a:cs typeface="Candara"/>
              </a:rPr>
              <a:t>is </a:t>
            </a:r>
            <a:r>
              <a:rPr dirty="0" sz="1400">
                <a:latin typeface="Candara"/>
                <a:cs typeface="Candara"/>
              </a:rPr>
              <a:t>constant for  </a:t>
            </a:r>
            <a:r>
              <a:rPr dirty="0" sz="1400" spc="-5">
                <a:latin typeface="Candara"/>
                <a:cs typeface="Candara"/>
              </a:rPr>
              <a:t>all </a:t>
            </a:r>
            <a:r>
              <a:rPr dirty="0" sz="1400">
                <a:latin typeface="Candara"/>
                <a:cs typeface="Candara"/>
              </a:rPr>
              <a:t>members.</a:t>
            </a:r>
            <a:endParaRPr sz="1400">
              <a:latin typeface="Candara"/>
              <a:cs typeface="Candara"/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998452" y="7179152"/>
            <a:ext cx="2156460" cy="1414780"/>
          </a:xfrm>
          <a:custGeom>
            <a:avLst/>
            <a:gdLst/>
            <a:ahLst/>
            <a:cxnLst/>
            <a:rect l="l" t="t" r="r" b="b"/>
            <a:pathLst>
              <a:path w="2156460" h="1414779">
                <a:moveTo>
                  <a:pt x="2156148" y="0"/>
                </a:moveTo>
                <a:lnTo>
                  <a:pt x="1054328" y="0"/>
                </a:lnTo>
                <a:lnTo>
                  <a:pt x="0" y="1414678"/>
                </a:lnTo>
              </a:path>
            </a:pathLst>
          </a:custGeom>
          <a:ln w="4306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3040619" y="7177358"/>
            <a:ext cx="227962" cy="15624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884471" y="8592036"/>
            <a:ext cx="227962" cy="232198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/>
          <p:nvPr/>
        </p:nvSpPr>
        <p:spPr>
          <a:xfrm>
            <a:off x="3126105" y="7397519"/>
            <a:ext cx="75987" cy="75953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/>
          <p:nvPr/>
        </p:nvSpPr>
        <p:spPr>
          <a:xfrm>
            <a:off x="3164099" y="7397519"/>
            <a:ext cx="0" cy="332740"/>
          </a:xfrm>
          <a:custGeom>
            <a:avLst/>
            <a:gdLst/>
            <a:ahLst/>
            <a:cxnLst/>
            <a:rect l="l" t="t" r="r" b="b"/>
            <a:pathLst>
              <a:path w="0" h="332740">
                <a:moveTo>
                  <a:pt x="0" y="0"/>
                </a:moveTo>
                <a:lnTo>
                  <a:pt x="0" y="332298"/>
                </a:lnTo>
              </a:path>
            </a:pathLst>
          </a:custGeom>
          <a:ln w="358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/>
          <p:nvPr/>
        </p:nvSpPr>
        <p:spPr>
          <a:xfrm>
            <a:off x="2100272" y="7397519"/>
            <a:ext cx="0" cy="161925"/>
          </a:xfrm>
          <a:custGeom>
            <a:avLst/>
            <a:gdLst/>
            <a:ahLst/>
            <a:cxnLst/>
            <a:rect l="l" t="t" r="r" b="b"/>
            <a:pathLst>
              <a:path w="0" h="161925">
                <a:moveTo>
                  <a:pt x="0" y="0"/>
                </a:moveTo>
                <a:lnTo>
                  <a:pt x="0" y="161401"/>
                </a:lnTo>
              </a:path>
            </a:pathLst>
          </a:custGeom>
          <a:ln w="358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/>
          <p:nvPr/>
        </p:nvSpPr>
        <p:spPr>
          <a:xfrm>
            <a:off x="2100272" y="7501956"/>
            <a:ext cx="1064260" cy="0"/>
          </a:xfrm>
          <a:custGeom>
            <a:avLst/>
            <a:gdLst/>
            <a:ahLst/>
            <a:cxnLst/>
            <a:rect l="l" t="t" r="r" b="b"/>
            <a:pathLst>
              <a:path w="1064260" h="0">
                <a:moveTo>
                  <a:pt x="0" y="0"/>
                </a:moveTo>
                <a:lnTo>
                  <a:pt x="1063826" y="0"/>
                </a:lnTo>
              </a:path>
            </a:pathLst>
          </a:custGeom>
          <a:ln w="358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/>
          <p:nvPr/>
        </p:nvSpPr>
        <p:spPr>
          <a:xfrm>
            <a:off x="1891306" y="7017750"/>
            <a:ext cx="152400" cy="161925"/>
          </a:xfrm>
          <a:custGeom>
            <a:avLst/>
            <a:gdLst/>
            <a:ahLst/>
            <a:cxnLst/>
            <a:rect l="l" t="t" r="r" b="b"/>
            <a:pathLst>
              <a:path w="152400" h="161925">
                <a:moveTo>
                  <a:pt x="0" y="0"/>
                </a:moveTo>
                <a:lnTo>
                  <a:pt x="151975" y="161401"/>
                </a:lnTo>
              </a:path>
            </a:pathLst>
          </a:custGeom>
          <a:ln w="358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/>
          <p:nvPr/>
        </p:nvSpPr>
        <p:spPr>
          <a:xfrm>
            <a:off x="523529" y="8119119"/>
            <a:ext cx="474980" cy="474980"/>
          </a:xfrm>
          <a:custGeom>
            <a:avLst/>
            <a:gdLst/>
            <a:ahLst/>
            <a:cxnLst/>
            <a:rect l="l" t="t" r="r" b="b"/>
            <a:pathLst>
              <a:path w="474980" h="474979">
                <a:moveTo>
                  <a:pt x="0" y="0"/>
                </a:moveTo>
                <a:lnTo>
                  <a:pt x="474922" y="474711"/>
                </a:lnTo>
              </a:path>
            </a:pathLst>
          </a:custGeom>
          <a:ln w="358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4" name="object 44"/>
          <p:cNvSpPr/>
          <p:nvPr/>
        </p:nvSpPr>
        <p:spPr>
          <a:xfrm>
            <a:off x="922464" y="7084210"/>
            <a:ext cx="1054735" cy="1414780"/>
          </a:xfrm>
          <a:custGeom>
            <a:avLst/>
            <a:gdLst/>
            <a:ahLst/>
            <a:cxnLst/>
            <a:rect l="l" t="t" r="r" b="b"/>
            <a:pathLst>
              <a:path w="1054735" h="1414779">
                <a:moveTo>
                  <a:pt x="1054328" y="0"/>
                </a:moveTo>
                <a:lnTo>
                  <a:pt x="0" y="1414678"/>
                </a:lnTo>
              </a:path>
            </a:pathLst>
          </a:custGeom>
          <a:ln w="358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5" name="object 45"/>
          <p:cNvSpPr/>
          <p:nvPr/>
        </p:nvSpPr>
        <p:spPr>
          <a:xfrm>
            <a:off x="751201" y="8579538"/>
            <a:ext cx="120896" cy="125361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6" name="object 46"/>
          <p:cNvSpPr/>
          <p:nvPr/>
        </p:nvSpPr>
        <p:spPr>
          <a:xfrm>
            <a:off x="1923474" y="6861032"/>
            <a:ext cx="97517" cy="12545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7" name="object 47"/>
          <p:cNvSpPr/>
          <p:nvPr/>
        </p:nvSpPr>
        <p:spPr>
          <a:xfrm>
            <a:off x="3230081" y="7020408"/>
            <a:ext cx="114234" cy="129627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8" name="object 48"/>
          <p:cNvSpPr/>
          <p:nvPr/>
        </p:nvSpPr>
        <p:spPr>
          <a:xfrm>
            <a:off x="2461847" y="7325743"/>
            <a:ext cx="47625" cy="126364"/>
          </a:xfrm>
          <a:custGeom>
            <a:avLst/>
            <a:gdLst/>
            <a:ahLst/>
            <a:cxnLst/>
            <a:rect l="l" t="t" r="r" b="b"/>
            <a:pathLst>
              <a:path w="47625" h="126365">
                <a:moveTo>
                  <a:pt x="47618" y="27849"/>
                </a:moveTo>
                <a:lnTo>
                  <a:pt x="31661" y="27849"/>
                </a:lnTo>
                <a:lnTo>
                  <a:pt x="31661" y="125956"/>
                </a:lnTo>
                <a:lnTo>
                  <a:pt x="47618" y="125956"/>
                </a:lnTo>
                <a:lnTo>
                  <a:pt x="47618" y="27849"/>
                </a:lnTo>
                <a:close/>
              </a:path>
              <a:path w="47625" h="126365">
                <a:moveTo>
                  <a:pt x="47618" y="0"/>
                </a:moveTo>
                <a:lnTo>
                  <a:pt x="37360" y="0"/>
                </a:lnTo>
                <a:lnTo>
                  <a:pt x="34574" y="5443"/>
                </a:lnTo>
                <a:lnTo>
                  <a:pt x="29888" y="11013"/>
                </a:lnTo>
                <a:lnTo>
                  <a:pt x="0" y="31520"/>
                </a:lnTo>
                <a:lnTo>
                  <a:pt x="0" y="46331"/>
                </a:lnTo>
                <a:lnTo>
                  <a:pt x="31661" y="27849"/>
                </a:lnTo>
                <a:lnTo>
                  <a:pt x="47618" y="27849"/>
                </a:lnTo>
                <a:lnTo>
                  <a:pt x="4761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9" name="object 49"/>
          <p:cNvSpPr/>
          <p:nvPr/>
        </p:nvSpPr>
        <p:spPr>
          <a:xfrm>
            <a:off x="2591912" y="7325743"/>
            <a:ext cx="85232" cy="128108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0" name="object 50"/>
          <p:cNvSpPr/>
          <p:nvPr/>
        </p:nvSpPr>
        <p:spPr>
          <a:xfrm>
            <a:off x="2701081" y="7358783"/>
            <a:ext cx="126772" cy="92916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1" name="object 51"/>
          <p:cNvSpPr/>
          <p:nvPr/>
        </p:nvSpPr>
        <p:spPr>
          <a:xfrm>
            <a:off x="1414433" y="7335237"/>
            <a:ext cx="84599" cy="128108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2" name="object 52"/>
          <p:cNvSpPr/>
          <p:nvPr/>
        </p:nvSpPr>
        <p:spPr>
          <a:xfrm>
            <a:off x="1523235" y="7368277"/>
            <a:ext cx="126797" cy="92916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3" name="object 53"/>
          <p:cNvSpPr/>
          <p:nvPr/>
        </p:nvSpPr>
        <p:spPr>
          <a:xfrm>
            <a:off x="1045944" y="8584336"/>
            <a:ext cx="266065" cy="0"/>
          </a:xfrm>
          <a:custGeom>
            <a:avLst/>
            <a:gdLst/>
            <a:ahLst/>
            <a:cxnLst/>
            <a:rect l="l" t="t" r="r" b="b"/>
            <a:pathLst>
              <a:path w="266065" h="0">
                <a:moveTo>
                  <a:pt x="0" y="0"/>
                </a:moveTo>
                <a:lnTo>
                  <a:pt x="265956" y="0"/>
                </a:lnTo>
              </a:path>
            </a:pathLst>
          </a:custGeom>
          <a:ln w="358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4" name="object 54"/>
          <p:cNvSpPr/>
          <p:nvPr/>
        </p:nvSpPr>
        <p:spPr>
          <a:xfrm>
            <a:off x="1139134" y="8379454"/>
            <a:ext cx="140278" cy="206676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5" name="object 55"/>
          <p:cNvSpPr/>
          <p:nvPr/>
        </p:nvSpPr>
        <p:spPr>
          <a:xfrm>
            <a:off x="1361647" y="8389653"/>
            <a:ext cx="185840" cy="127501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6" name="object 56"/>
          <p:cNvSpPr/>
          <p:nvPr/>
        </p:nvSpPr>
        <p:spPr>
          <a:xfrm>
            <a:off x="476037" y="8555853"/>
            <a:ext cx="76200" cy="76200"/>
          </a:xfrm>
          <a:custGeom>
            <a:avLst/>
            <a:gdLst/>
            <a:ahLst/>
            <a:cxnLst/>
            <a:rect l="l" t="t" r="r" b="b"/>
            <a:pathLst>
              <a:path w="76200" h="76200">
                <a:moveTo>
                  <a:pt x="75987" y="0"/>
                </a:moveTo>
                <a:lnTo>
                  <a:pt x="0" y="37976"/>
                </a:lnTo>
                <a:lnTo>
                  <a:pt x="75987" y="75953"/>
                </a:lnTo>
                <a:lnTo>
                  <a:pt x="66489" y="37976"/>
                </a:lnTo>
                <a:lnTo>
                  <a:pt x="7598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7" name="object 57"/>
          <p:cNvSpPr/>
          <p:nvPr/>
        </p:nvSpPr>
        <p:spPr>
          <a:xfrm>
            <a:off x="476037" y="8593830"/>
            <a:ext cx="522605" cy="0"/>
          </a:xfrm>
          <a:custGeom>
            <a:avLst/>
            <a:gdLst/>
            <a:ahLst/>
            <a:cxnLst/>
            <a:rect l="l" t="t" r="r" b="b"/>
            <a:pathLst>
              <a:path w="522605" h="0">
                <a:moveTo>
                  <a:pt x="0" y="0"/>
                </a:moveTo>
                <a:lnTo>
                  <a:pt x="522414" y="0"/>
                </a:lnTo>
              </a:path>
            </a:pathLst>
          </a:custGeom>
          <a:ln w="358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8" name="object 58"/>
          <p:cNvSpPr/>
          <p:nvPr/>
        </p:nvSpPr>
        <p:spPr>
          <a:xfrm>
            <a:off x="960458" y="9059047"/>
            <a:ext cx="75987" cy="75953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9" name="object 59"/>
          <p:cNvSpPr/>
          <p:nvPr/>
        </p:nvSpPr>
        <p:spPr>
          <a:xfrm>
            <a:off x="998452" y="8802703"/>
            <a:ext cx="0" cy="332740"/>
          </a:xfrm>
          <a:custGeom>
            <a:avLst/>
            <a:gdLst/>
            <a:ahLst/>
            <a:cxnLst/>
            <a:rect l="l" t="t" r="r" b="b"/>
            <a:pathLst>
              <a:path w="0" h="332740">
                <a:moveTo>
                  <a:pt x="0" y="0"/>
                </a:moveTo>
                <a:lnTo>
                  <a:pt x="0" y="332298"/>
                </a:lnTo>
              </a:path>
            </a:pathLst>
          </a:custGeom>
          <a:ln w="358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0" name="object 60"/>
          <p:cNvSpPr/>
          <p:nvPr/>
        </p:nvSpPr>
        <p:spPr>
          <a:xfrm>
            <a:off x="3209565" y="7563098"/>
            <a:ext cx="84219" cy="128108"/>
          </a:xfrm>
          <a:prstGeom prst="rect">
            <a:avLst/>
          </a:prstGeom>
          <a:blipFill>
            <a:blip r:embed="rId1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1" name="object 61"/>
          <p:cNvSpPr/>
          <p:nvPr/>
        </p:nvSpPr>
        <p:spPr>
          <a:xfrm>
            <a:off x="3361540" y="7563604"/>
            <a:ext cx="179077" cy="127602"/>
          </a:xfrm>
          <a:prstGeom prst="rect">
            <a:avLst/>
          </a:prstGeom>
          <a:blipFill>
            <a:blip r:embed="rId1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2" name="object 62"/>
          <p:cNvSpPr/>
          <p:nvPr/>
        </p:nvSpPr>
        <p:spPr>
          <a:xfrm>
            <a:off x="834939" y="9091707"/>
            <a:ext cx="84244" cy="128022"/>
          </a:xfrm>
          <a:prstGeom prst="rect">
            <a:avLst/>
          </a:prstGeom>
          <a:blipFill>
            <a:blip r:embed="rId1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3" name="object 63"/>
          <p:cNvSpPr/>
          <p:nvPr/>
        </p:nvSpPr>
        <p:spPr>
          <a:xfrm>
            <a:off x="986914" y="9092227"/>
            <a:ext cx="179140" cy="127503"/>
          </a:xfrm>
          <a:prstGeom prst="rect">
            <a:avLst/>
          </a:prstGeom>
          <a:blipFill>
            <a:blip r:embed="rId2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4" name="object 64"/>
          <p:cNvSpPr/>
          <p:nvPr/>
        </p:nvSpPr>
        <p:spPr>
          <a:xfrm>
            <a:off x="581141" y="8427111"/>
            <a:ext cx="47625" cy="126364"/>
          </a:xfrm>
          <a:custGeom>
            <a:avLst/>
            <a:gdLst/>
            <a:ahLst/>
            <a:cxnLst/>
            <a:rect l="l" t="t" r="r" b="b"/>
            <a:pathLst>
              <a:path w="47625" h="126365">
                <a:moveTo>
                  <a:pt x="47593" y="27799"/>
                </a:moveTo>
                <a:lnTo>
                  <a:pt x="31724" y="27799"/>
                </a:lnTo>
                <a:lnTo>
                  <a:pt x="31724" y="125880"/>
                </a:lnTo>
                <a:lnTo>
                  <a:pt x="47593" y="125880"/>
                </a:lnTo>
                <a:lnTo>
                  <a:pt x="47593" y="27799"/>
                </a:lnTo>
                <a:close/>
              </a:path>
              <a:path w="47625" h="126365">
                <a:moveTo>
                  <a:pt x="47593" y="0"/>
                </a:moveTo>
                <a:lnTo>
                  <a:pt x="37360" y="0"/>
                </a:lnTo>
                <a:lnTo>
                  <a:pt x="34599" y="5430"/>
                </a:lnTo>
                <a:lnTo>
                  <a:pt x="29913" y="11013"/>
                </a:lnTo>
                <a:lnTo>
                  <a:pt x="0" y="31470"/>
                </a:lnTo>
                <a:lnTo>
                  <a:pt x="0" y="46357"/>
                </a:lnTo>
                <a:lnTo>
                  <a:pt x="31724" y="27799"/>
                </a:lnTo>
                <a:lnTo>
                  <a:pt x="47593" y="27799"/>
                </a:lnTo>
                <a:lnTo>
                  <a:pt x="4759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5" name="object 65"/>
          <p:cNvSpPr/>
          <p:nvPr/>
        </p:nvSpPr>
        <p:spPr>
          <a:xfrm>
            <a:off x="2565696" y="6647475"/>
            <a:ext cx="85725" cy="66675"/>
          </a:xfrm>
          <a:custGeom>
            <a:avLst/>
            <a:gdLst/>
            <a:ahLst/>
            <a:cxnLst/>
            <a:rect l="l" t="t" r="r" b="b"/>
            <a:pathLst>
              <a:path w="85725" h="66675">
                <a:moveTo>
                  <a:pt x="0" y="0"/>
                </a:moveTo>
                <a:lnTo>
                  <a:pt x="18996" y="28482"/>
                </a:lnTo>
                <a:lnTo>
                  <a:pt x="28495" y="66459"/>
                </a:lnTo>
                <a:lnTo>
                  <a:pt x="85486" y="9494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6" name="object 66"/>
          <p:cNvSpPr/>
          <p:nvPr/>
        </p:nvSpPr>
        <p:spPr>
          <a:xfrm>
            <a:off x="2363873" y="6656969"/>
            <a:ext cx="287655" cy="683895"/>
          </a:xfrm>
          <a:custGeom>
            <a:avLst/>
            <a:gdLst/>
            <a:ahLst/>
            <a:cxnLst/>
            <a:rect l="l" t="t" r="r" b="b"/>
            <a:pathLst>
              <a:path w="287655" h="683895">
                <a:moveTo>
                  <a:pt x="287309" y="0"/>
                </a:moveTo>
                <a:lnTo>
                  <a:pt x="242856" y="13671"/>
                </a:lnTo>
                <a:lnTo>
                  <a:pt x="200683" y="31900"/>
                </a:lnTo>
                <a:lnTo>
                  <a:pt x="160789" y="54686"/>
                </a:lnTo>
                <a:lnTo>
                  <a:pt x="123175" y="82030"/>
                </a:lnTo>
                <a:lnTo>
                  <a:pt x="87841" y="113930"/>
                </a:lnTo>
                <a:lnTo>
                  <a:pt x="61625" y="150236"/>
                </a:lnTo>
                <a:lnTo>
                  <a:pt x="39969" y="190188"/>
                </a:lnTo>
                <a:lnTo>
                  <a:pt x="22872" y="232874"/>
                </a:lnTo>
                <a:lnTo>
                  <a:pt x="10334" y="277383"/>
                </a:lnTo>
                <a:lnTo>
                  <a:pt x="2355" y="322803"/>
                </a:lnTo>
                <a:lnTo>
                  <a:pt x="0" y="368300"/>
                </a:lnTo>
                <a:lnTo>
                  <a:pt x="4027" y="413340"/>
                </a:lnTo>
                <a:lnTo>
                  <a:pt x="13981" y="457469"/>
                </a:lnTo>
                <a:lnTo>
                  <a:pt x="29407" y="500231"/>
                </a:lnTo>
                <a:lnTo>
                  <a:pt x="49847" y="541171"/>
                </a:lnTo>
                <a:lnTo>
                  <a:pt x="87248" y="587455"/>
                </a:lnTo>
                <a:lnTo>
                  <a:pt x="128210" y="626619"/>
                </a:lnTo>
                <a:lnTo>
                  <a:pt x="172734" y="658662"/>
                </a:lnTo>
                <a:lnTo>
                  <a:pt x="220819" y="683584"/>
                </a:lnTo>
              </a:path>
            </a:pathLst>
          </a:custGeom>
          <a:ln w="358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7" name="object 67"/>
          <p:cNvSpPr/>
          <p:nvPr/>
        </p:nvSpPr>
        <p:spPr>
          <a:xfrm>
            <a:off x="3145102" y="6429108"/>
            <a:ext cx="0" cy="816610"/>
          </a:xfrm>
          <a:custGeom>
            <a:avLst/>
            <a:gdLst/>
            <a:ahLst/>
            <a:cxnLst/>
            <a:rect l="l" t="t" r="r" b="b"/>
            <a:pathLst>
              <a:path w="0" h="816609">
                <a:moveTo>
                  <a:pt x="0" y="816503"/>
                </a:moveTo>
                <a:lnTo>
                  <a:pt x="0" y="0"/>
                </a:lnTo>
              </a:path>
            </a:pathLst>
          </a:custGeom>
          <a:ln w="358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8" name="object 68"/>
          <p:cNvSpPr/>
          <p:nvPr/>
        </p:nvSpPr>
        <p:spPr>
          <a:xfrm>
            <a:off x="2527703" y="6495567"/>
            <a:ext cx="0" cy="816610"/>
          </a:xfrm>
          <a:custGeom>
            <a:avLst/>
            <a:gdLst/>
            <a:ahLst/>
            <a:cxnLst/>
            <a:rect l="l" t="t" r="r" b="b"/>
            <a:pathLst>
              <a:path w="0" h="816609">
                <a:moveTo>
                  <a:pt x="0" y="816503"/>
                </a:moveTo>
                <a:lnTo>
                  <a:pt x="0" y="0"/>
                </a:lnTo>
              </a:path>
            </a:pathLst>
          </a:custGeom>
          <a:ln w="358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9" name="object 69"/>
          <p:cNvSpPr/>
          <p:nvPr/>
        </p:nvSpPr>
        <p:spPr>
          <a:xfrm>
            <a:off x="2527703" y="6571521"/>
            <a:ext cx="617855" cy="0"/>
          </a:xfrm>
          <a:custGeom>
            <a:avLst/>
            <a:gdLst/>
            <a:ahLst/>
            <a:cxnLst/>
            <a:rect l="l" t="t" r="r" b="b"/>
            <a:pathLst>
              <a:path w="617855" h="0">
                <a:moveTo>
                  <a:pt x="0" y="0"/>
                </a:moveTo>
                <a:lnTo>
                  <a:pt x="617399" y="0"/>
                </a:lnTo>
              </a:path>
            </a:pathLst>
          </a:custGeom>
          <a:ln w="358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0" name="object 70"/>
          <p:cNvSpPr/>
          <p:nvPr/>
        </p:nvSpPr>
        <p:spPr>
          <a:xfrm>
            <a:off x="941461" y="7653863"/>
            <a:ext cx="474980" cy="474980"/>
          </a:xfrm>
          <a:custGeom>
            <a:avLst/>
            <a:gdLst/>
            <a:ahLst/>
            <a:cxnLst/>
            <a:rect l="l" t="t" r="r" b="b"/>
            <a:pathLst>
              <a:path w="474980" h="474979">
                <a:moveTo>
                  <a:pt x="0" y="0"/>
                </a:moveTo>
                <a:lnTo>
                  <a:pt x="474922" y="474749"/>
                </a:lnTo>
              </a:path>
            </a:pathLst>
          </a:custGeom>
          <a:ln w="358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1" name="object 71"/>
          <p:cNvSpPr/>
          <p:nvPr/>
        </p:nvSpPr>
        <p:spPr>
          <a:xfrm>
            <a:off x="1254910" y="7672852"/>
            <a:ext cx="76200" cy="66675"/>
          </a:xfrm>
          <a:custGeom>
            <a:avLst/>
            <a:gdLst/>
            <a:ahLst/>
            <a:cxnLst/>
            <a:rect l="l" t="t" r="r" b="b"/>
            <a:pathLst>
              <a:path w="76200" h="66675">
                <a:moveTo>
                  <a:pt x="75987" y="0"/>
                </a:moveTo>
                <a:lnTo>
                  <a:pt x="0" y="9494"/>
                </a:lnTo>
                <a:lnTo>
                  <a:pt x="56990" y="66459"/>
                </a:lnTo>
                <a:lnTo>
                  <a:pt x="56990" y="28482"/>
                </a:lnTo>
                <a:lnTo>
                  <a:pt x="7598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2" name="object 72"/>
          <p:cNvSpPr/>
          <p:nvPr/>
        </p:nvSpPr>
        <p:spPr>
          <a:xfrm>
            <a:off x="1254910" y="7682346"/>
            <a:ext cx="285115" cy="683895"/>
          </a:xfrm>
          <a:custGeom>
            <a:avLst/>
            <a:gdLst/>
            <a:ahLst/>
            <a:cxnLst/>
            <a:rect l="l" t="t" r="r" b="b"/>
            <a:pathLst>
              <a:path w="285115" h="683895">
                <a:moveTo>
                  <a:pt x="0" y="0"/>
                </a:moveTo>
                <a:lnTo>
                  <a:pt x="44376" y="13671"/>
                </a:lnTo>
                <a:lnTo>
                  <a:pt x="86017" y="31900"/>
                </a:lnTo>
                <a:lnTo>
                  <a:pt x="124467" y="54686"/>
                </a:lnTo>
                <a:lnTo>
                  <a:pt x="159270" y="82030"/>
                </a:lnTo>
                <a:lnTo>
                  <a:pt x="189969" y="113930"/>
                </a:lnTo>
                <a:lnTo>
                  <a:pt x="220819" y="150236"/>
                </a:lnTo>
                <a:lnTo>
                  <a:pt x="245287" y="190188"/>
                </a:lnTo>
                <a:lnTo>
                  <a:pt x="263828" y="232874"/>
                </a:lnTo>
                <a:lnTo>
                  <a:pt x="276898" y="277383"/>
                </a:lnTo>
                <a:lnTo>
                  <a:pt x="284953" y="322803"/>
                </a:lnTo>
                <a:lnTo>
                  <a:pt x="282673" y="368318"/>
                </a:lnTo>
                <a:lnTo>
                  <a:pt x="275835" y="413370"/>
                </a:lnTo>
                <a:lnTo>
                  <a:pt x="264436" y="457505"/>
                </a:lnTo>
                <a:lnTo>
                  <a:pt x="248479" y="500269"/>
                </a:lnTo>
                <a:lnTo>
                  <a:pt x="227962" y="541209"/>
                </a:lnTo>
                <a:lnTo>
                  <a:pt x="202886" y="578806"/>
                </a:lnTo>
                <a:lnTo>
                  <a:pt x="173251" y="611846"/>
                </a:lnTo>
                <a:lnTo>
                  <a:pt x="139057" y="640328"/>
                </a:lnTo>
                <a:lnTo>
                  <a:pt x="100303" y="664254"/>
                </a:lnTo>
                <a:lnTo>
                  <a:pt x="56990" y="683622"/>
                </a:lnTo>
              </a:path>
            </a:pathLst>
          </a:custGeom>
          <a:ln w="358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3" name="object 73"/>
          <p:cNvSpPr/>
          <p:nvPr/>
        </p:nvSpPr>
        <p:spPr>
          <a:xfrm>
            <a:off x="1009242" y="8110890"/>
            <a:ext cx="87588" cy="90815"/>
          </a:xfrm>
          <a:prstGeom prst="rect">
            <a:avLst/>
          </a:prstGeom>
          <a:blipFill>
            <a:blip r:embed="rId2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4" name="object 74"/>
          <p:cNvSpPr/>
          <p:nvPr/>
        </p:nvSpPr>
        <p:spPr>
          <a:xfrm>
            <a:off x="2823421" y="6439868"/>
            <a:ext cx="87639" cy="90891"/>
          </a:xfrm>
          <a:prstGeom prst="rect">
            <a:avLst/>
          </a:prstGeom>
          <a:blipFill>
            <a:blip r:embed="rId2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5" name="object 75"/>
          <p:cNvSpPr/>
          <p:nvPr/>
        </p:nvSpPr>
        <p:spPr>
          <a:xfrm>
            <a:off x="2233251" y="7796277"/>
            <a:ext cx="675005" cy="674370"/>
          </a:xfrm>
          <a:custGeom>
            <a:avLst/>
            <a:gdLst/>
            <a:ahLst/>
            <a:cxnLst/>
            <a:rect l="l" t="t" r="r" b="b"/>
            <a:pathLst>
              <a:path w="675005" h="674370">
                <a:moveTo>
                  <a:pt x="0" y="332336"/>
                </a:moveTo>
                <a:lnTo>
                  <a:pt x="3495" y="281200"/>
                </a:lnTo>
                <a:lnTo>
                  <a:pt x="14285" y="230983"/>
                </a:lnTo>
                <a:lnTo>
                  <a:pt x="32826" y="182595"/>
                </a:lnTo>
                <a:lnTo>
                  <a:pt x="59574" y="136945"/>
                </a:lnTo>
                <a:lnTo>
                  <a:pt x="94984" y="94942"/>
                </a:lnTo>
                <a:lnTo>
                  <a:pt x="137081" y="59547"/>
                </a:lnTo>
                <a:lnTo>
                  <a:pt x="183282" y="32812"/>
                </a:lnTo>
                <a:lnTo>
                  <a:pt x="233129" y="14279"/>
                </a:lnTo>
                <a:lnTo>
                  <a:pt x="286169" y="3493"/>
                </a:lnTo>
                <a:lnTo>
                  <a:pt x="341944" y="0"/>
                </a:lnTo>
                <a:lnTo>
                  <a:pt x="393083" y="3493"/>
                </a:lnTo>
                <a:lnTo>
                  <a:pt x="443311" y="14279"/>
                </a:lnTo>
                <a:lnTo>
                  <a:pt x="491715" y="32812"/>
                </a:lnTo>
                <a:lnTo>
                  <a:pt x="537384" y="59547"/>
                </a:lnTo>
                <a:lnTo>
                  <a:pt x="579405" y="94942"/>
                </a:lnTo>
                <a:lnTo>
                  <a:pt x="614815" y="136945"/>
                </a:lnTo>
                <a:lnTo>
                  <a:pt x="641563" y="182595"/>
                </a:lnTo>
                <a:lnTo>
                  <a:pt x="660104" y="230983"/>
                </a:lnTo>
                <a:lnTo>
                  <a:pt x="670894" y="281200"/>
                </a:lnTo>
                <a:lnTo>
                  <a:pt x="674390" y="332336"/>
                </a:lnTo>
                <a:lnTo>
                  <a:pt x="670894" y="388086"/>
                </a:lnTo>
                <a:lnTo>
                  <a:pt x="660104" y="441101"/>
                </a:lnTo>
                <a:lnTo>
                  <a:pt x="641563" y="490927"/>
                </a:lnTo>
                <a:lnTo>
                  <a:pt x="614815" y="537107"/>
                </a:lnTo>
                <a:lnTo>
                  <a:pt x="579405" y="579185"/>
                </a:lnTo>
                <a:lnTo>
                  <a:pt x="537384" y="610934"/>
                </a:lnTo>
                <a:lnTo>
                  <a:pt x="491715" y="637214"/>
                </a:lnTo>
                <a:lnTo>
                  <a:pt x="443311" y="657114"/>
                </a:lnTo>
                <a:lnTo>
                  <a:pt x="393083" y="669722"/>
                </a:lnTo>
                <a:lnTo>
                  <a:pt x="341944" y="674128"/>
                </a:lnTo>
                <a:lnTo>
                  <a:pt x="286169" y="669722"/>
                </a:lnTo>
                <a:lnTo>
                  <a:pt x="233129" y="657114"/>
                </a:lnTo>
                <a:lnTo>
                  <a:pt x="183282" y="637214"/>
                </a:lnTo>
                <a:lnTo>
                  <a:pt x="137081" y="610934"/>
                </a:lnTo>
                <a:lnTo>
                  <a:pt x="94984" y="579185"/>
                </a:lnTo>
                <a:lnTo>
                  <a:pt x="59574" y="537107"/>
                </a:lnTo>
                <a:lnTo>
                  <a:pt x="32826" y="490927"/>
                </a:lnTo>
                <a:lnTo>
                  <a:pt x="14285" y="441101"/>
                </a:lnTo>
                <a:lnTo>
                  <a:pt x="3495" y="388086"/>
                </a:lnTo>
                <a:lnTo>
                  <a:pt x="0" y="332336"/>
                </a:lnTo>
              </a:path>
            </a:pathLst>
          </a:custGeom>
          <a:ln w="3589">
            <a:solidFill>
              <a:srgbClr val="7C7C7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6" name="object 76"/>
          <p:cNvSpPr/>
          <p:nvPr/>
        </p:nvSpPr>
        <p:spPr>
          <a:xfrm>
            <a:off x="2455768" y="8047684"/>
            <a:ext cx="246959" cy="180808"/>
          </a:xfrm>
          <a:prstGeom prst="rect">
            <a:avLst/>
          </a:prstGeom>
          <a:blipFill>
            <a:blip r:embed="rId2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7" name="object 77"/>
          <p:cNvSpPr/>
          <p:nvPr/>
        </p:nvSpPr>
        <p:spPr>
          <a:xfrm>
            <a:off x="2406629" y="6589750"/>
            <a:ext cx="126772" cy="92916"/>
          </a:xfrm>
          <a:prstGeom prst="rect">
            <a:avLst/>
          </a:prstGeom>
          <a:blipFill>
            <a:blip r:embed="rId2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8" name="object 78"/>
          <p:cNvSpPr/>
          <p:nvPr/>
        </p:nvSpPr>
        <p:spPr>
          <a:xfrm>
            <a:off x="1095805" y="7653104"/>
            <a:ext cx="126797" cy="92916"/>
          </a:xfrm>
          <a:prstGeom prst="rect">
            <a:avLst/>
          </a:prstGeom>
          <a:blipFill>
            <a:blip r:embed="rId2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9" name="object 79"/>
          <p:cNvSpPr/>
          <p:nvPr/>
        </p:nvSpPr>
        <p:spPr>
          <a:xfrm>
            <a:off x="3601027" y="7141175"/>
            <a:ext cx="76200" cy="76200"/>
          </a:xfrm>
          <a:custGeom>
            <a:avLst/>
            <a:gdLst/>
            <a:ahLst/>
            <a:cxnLst/>
            <a:rect l="l" t="t" r="r" b="b"/>
            <a:pathLst>
              <a:path w="76200" h="76200">
                <a:moveTo>
                  <a:pt x="0" y="0"/>
                </a:moveTo>
                <a:lnTo>
                  <a:pt x="9498" y="37976"/>
                </a:lnTo>
                <a:lnTo>
                  <a:pt x="0" y="75953"/>
                </a:lnTo>
                <a:lnTo>
                  <a:pt x="75987" y="37976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0" name="object 80"/>
          <p:cNvSpPr/>
          <p:nvPr/>
        </p:nvSpPr>
        <p:spPr>
          <a:xfrm>
            <a:off x="3154600" y="7179152"/>
            <a:ext cx="522605" cy="0"/>
          </a:xfrm>
          <a:custGeom>
            <a:avLst/>
            <a:gdLst/>
            <a:ahLst/>
            <a:cxnLst/>
            <a:rect l="l" t="t" r="r" b="b"/>
            <a:pathLst>
              <a:path w="522604" h="0">
                <a:moveTo>
                  <a:pt x="0" y="0"/>
                </a:moveTo>
                <a:lnTo>
                  <a:pt x="522414" y="0"/>
                </a:lnTo>
              </a:path>
            </a:pathLst>
          </a:custGeom>
          <a:ln w="358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1" name="object 81"/>
          <p:cNvSpPr/>
          <p:nvPr/>
        </p:nvSpPr>
        <p:spPr>
          <a:xfrm>
            <a:off x="3516175" y="6955468"/>
            <a:ext cx="47625" cy="126364"/>
          </a:xfrm>
          <a:custGeom>
            <a:avLst/>
            <a:gdLst/>
            <a:ahLst/>
            <a:cxnLst/>
            <a:rect l="l" t="t" r="r" b="b"/>
            <a:pathLst>
              <a:path w="47625" h="126365">
                <a:moveTo>
                  <a:pt x="47618" y="27849"/>
                </a:moveTo>
                <a:lnTo>
                  <a:pt x="31661" y="27849"/>
                </a:lnTo>
                <a:lnTo>
                  <a:pt x="31661" y="125956"/>
                </a:lnTo>
                <a:lnTo>
                  <a:pt x="47618" y="125956"/>
                </a:lnTo>
                <a:lnTo>
                  <a:pt x="47618" y="27849"/>
                </a:lnTo>
                <a:close/>
              </a:path>
              <a:path w="47625" h="126365">
                <a:moveTo>
                  <a:pt x="47618" y="0"/>
                </a:moveTo>
                <a:lnTo>
                  <a:pt x="37360" y="0"/>
                </a:lnTo>
                <a:lnTo>
                  <a:pt x="34574" y="5443"/>
                </a:lnTo>
                <a:lnTo>
                  <a:pt x="29888" y="11013"/>
                </a:lnTo>
                <a:lnTo>
                  <a:pt x="0" y="31520"/>
                </a:lnTo>
                <a:lnTo>
                  <a:pt x="0" y="46331"/>
                </a:lnTo>
                <a:lnTo>
                  <a:pt x="31661" y="27849"/>
                </a:lnTo>
                <a:lnTo>
                  <a:pt x="47618" y="27849"/>
                </a:lnTo>
                <a:lnTo>
                  <a:pt x="4761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2" name="object 82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150"/>
              </a:lnSpc>
            </a:pPr>
            <a:r>
              <a:rPr dirty="0" spc="-5"/>
              <a:t>DYIALA UNIVERSITY </a:t>
            </a:r>
            <a:r>
              <a:rPr dirty="0"/>
              <a:t>– </a:t>
            </a:r>
            <a:r>
              <a:rPr dirty="0" spc="-5"/>
              <a:t>ENGINEERING COLLEGE- CIVIL ENGINEERING</a:t>
            </a:r>
            <a:r>
              <a:rPr dirty="0" spc="45"/>
              <a:t> </a:t>
            </a:r>
            <a:r>
              <a:rPr dirty="0" spc="-5"/>
              <a:t>DEPARTMENT</a:t>
            </a:r>
          </a:p>
        </p:txBody>
      </p:sp>
      <p:sp>
        <p:nvSpPr>
          <p:cNvPr id="83" name="object 8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1614"/>
              </a:lnSpc>
            </a:pPr>
            <a:fld id="{81D60167-4931-47E6-BA6A-407CBD079E47}" type="slidenum">
              <a:rPr dirty="0" spc="-5"/>
              <a:t>10</a:t>
            </a:fld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88620" y="9763962"/>
            <a:ext cx="689610" cy="0"/>
          </a:xfrm>
          <a:custGeom>
            <a:avLst/>
            <a:gdLst/>
            <a:ahLst/>
            <a:cxnLst/>
            <a:rect l="l" t="t" r="r" b="b"/>
            <a:pathLst>
              <a:path w="689610" h="0">
                <a:moveTo>
                  <a:pt x="0" y="0"/>
                </a:moveTo>
                <a:lnTo>
                  <a:pt x="689152" y="0"/>
                </a:lnTo>
              </a:path>
            </a:pathLst>
          </a:custGeom>
          <a:ln w="27431">
            <a:solidFill>
              <a:srgbClr val="80808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1105204" y="9763962"/>
            <a:ext cx="6068695" cy="0"/>
          </a:xfrm>
          <a:custGeom>
            <a:avLst/>
            <a:gdLst/>
            <a:ahLst/>
            <a:cxnLst/>
            <a:rect l="l" t="t" r="r" b="b"/>
            <a:pathLst>
              <a:path w="6068695" h="0">
                <a:moveTo>
                  <a:pt x="0" y="0"/>
                </a:moveTo>
                <a:lnTo>
                  <a:pt x="6068314" y="0"/>
                </a:lnTo>
              </a:path>
            </a:pathLst>
          </a:custGeom>
          <a:ln w="27431">
            <a:solidFill>
              <a:srgbClr val="80808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1091488" y="9750246"/>
            <a:ext cx="0" cy="276225"/>
          </a:xfrm>
          <a:custGeom>
            <a:avLst/>
            <a:gdLst/>
            <a:ahLst/>
            <a:cxnLst/>
            <a:rect l="l" t="t" r="r" b="b"/>
            <a:pathLst>
              <a:path w="0" h="276225">
                <a:moveTo>
                  <a:pt x="0" y="0"/>
                </a:moveTo>
                <a:lnTo>
                  <a:pt x="0" y="276148"/>
                </a:lnTo>
              </a:path>
            </a:pathLst>
          </a:custGeom>
          <a:ln w="27431">
            <a:solidFill>
              <a:srgbClr val="80808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1376425" y="1291081"/>
            <a:ext cx="173990" cy="0"/>
          </a:xfrm>
          <a:custGeom>
            <a:avLst/>
            <a:gdLst/>
            <a:ahLst/>
            <a:cxnLst/>
            <a:rect l="l" t="t" r="r" b="b"/>
            <a:pathLst>
              <a:path w="173990" h="0">
                <a:moveTo>
                  <a:pt x="0" y="0"/>
                </a:moveTo>
                <a:lnTo>
                  <a:pt x="173736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427736" y="352548"/>
            <a:ext cx="6709409" cy="1037590"/>
          </a:xfrm>
          <a:prstGeom prst="rect">
            <a:avLst/>
          </a:prstGeom>
        </p:spPr>
        <p:txBody>
          <a:bodyPr wrap="square" lIns="0" tIns="8699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685"/>
              </a:spcBef>
              <a:tabLst>
                <a:tab pos="434975" algn="l"/>
                <a:tab pos="6696075" algn="l"/>
              </a:tabLst>
            </a:pPr>
            <a:r>
              <a:rPr dirty="0" u="sng" sz="1600" spc="-5">
                <a:uFill>
                  <a:solidFill>
                    <a:srgbClr val="612322"/>
                  </a:solidFill>
                </a:uFill>
                <a:latin typeface="Cambria"/>
                <a:cs typeface="Cambria"/>
              </a:rPr>
              <a:t> </a:t>
            </a:r>
            <a:r>
              <a:rPr dirty="0" u="sng" sz="1600" spc="-5">
                <a:uFill>
                  <a:solidFill>
                    <a:srgbClr val="612322"/>
                  </a:solidFill>
                </a:uFill>
                <a:latin typeface="Cambria"/>
                <a:cs typeface="Cambria"/>
              </a:rPr>
              <a:t>	</a:t>
            </a:r>
            <a:r>
              <a:rPr dirty="0" u="sng" sz="1600" spc="-5">
                <a:uFill>
                  <a:solidFill>
                    <a:srgbClr val="612322"/>
                  </a:solidFill>
                </a:uFill>
                <a:latin typeface="Cambria"/>
                <a:cs typeface="Cambria"/>
              </a:rPr>
              <a:t>THEORY OF STRUCTURES -------------------- DR. WISSAM D.</a:t>
            </a:r>
            <a:r>
              <a:rPr dirty="0" u="sng" sz="1600" spc="80">
                <a:uFill>
                  <a:solidFill>
                    <a:srgbClr val="612322"/>
                  </a:solidFill>
                </a:uFill>
                <a:latin typeface="Cambria"/>
                <a:cs typeface="Cambria"/>
              </a:rPr>
              <a:t> </a:t>
            </a:r>
            <a:r>
              <a:rPr dirty="0" u="sng" sz="1600" spc="-5">
                <a:uFill>
                  <a:solidFill>
                    <a:srgbClr val="612322"/>
                  </a:solidFill>
                </a:uFill>
                <a:latin typeface="Cambria"/>
                <a:cs typeface="Cambria"/>
              </a:rPr>
              <a:t>SALMAN	</a:t>
            </a:r>
            <a:endParaRPr sz="1600">
              <a:latin typeface="Cambria"/>
              <a:cs typeface="Cambria"/>
            </a:endParaRPr>
          </a:p>
          <a:p>
            <a:pPr marL="29209">
              <a:lnSpc>
                <a:spcPct val="100000"/>
              </a:lnSpc>
              <a:spcBef>
                <a:spcPts val="525"/>
              </a:spcBef>
            </a:pPr>
            <a:r>
              <a:rPr dirty="0" sz="1400" spc="-5">
                <a:latin typeface="Candara"/>
                <a:cs typeface="Candara"/>
              </a:rPr>
              <a:t>Solution</a:t>
            </a:r>
            <a:endParaRPr sz="1400">
              <a:latin typeface="Candara"/>
              <a:cs typeface="Candara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350">
              <a:latin typeface="Times New Roman"/>
              <a:cs typeface="Times New Roman"/>
            </a:endParaRPr>
          </a:p>
          <a:p>
            <a:pPr marL="447040">
              <a:lnSpc>
                <a:spcPct val="100000"/>
              </a:lnSpc>
            </a:pP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43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260">
                <a:latin typeface="Cambria Math"/>
                <a:cs typeface="Cambria Math"/>
              </a:rPr>
              <a:t> </a:t>
            </a:r>
            <a:r>
              <a:rPr dirty="0" baseline="47222" sz="1500" spc="525">
                <a:latin typeface="Cambria Math"/>
                <a:cs typeface="Cambria Math"/>
              </a:rPr>
              <a:t> </a:t>
            </a:r>
            <a:r>
              <a:rPr dirty="0" baseline="47222" sz="1500" spc="-37">
                <a:latin typeface="Cambria Math"/>
                <a:cs typeface="Cambria Math"/>
              </a:rPr>
              <a:t> </a:t>
            </a:r>
            <a:r>
              <a:rPr dirty="0" baseline="47222" sz="1500" spc="532">
                <a:latin typeface="Cambria Math"/>
                <a:cs typeface="Cambria Math"/>
              </a:rPr>
              <a:t> </a:t>
            </a:r>
            <a:r>
              <a:rPr dirty="0" baseline="47222" sz="1500" spc="135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535">
                <a:latin typeface="Cambria Math"/>
                <a:cs typeface="Cambria Math"/>
              </a:rPr>
              <a:t>   </a:t>
            </a:r>
            <a:r>
              <a:rPr dirty="0" sz="1400" spc="455">
                <a:latin typeface="Cambria Math"/>
                <a:cs typeface="Cambria Math"/>
              </a:rPr>
              <a:t> </a:t>
            </a:r>
            <a:r>
              <a:rPr dirty="0" sz="1400" spc="470">
                <a:latin typeface="Cambria Math"/>
                <a:cs typeface="Cambria Math"/>
              </a:rPr>
              <a:t> </a:t>
            </a:r>
            <a:r>
              <a:rPr dirty="0" sz="1400" spc="27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118412" y="1438401"/>
            <a:ext cx="108966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-1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1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535">
                <a:latin typeface="Cambria Math"/>
                <a:cs typeface="Cambria Math"/>
              </a:rPr>
              <a:t>  </a:t>
            </a:r>
            <a:r>
              <a:rPr dirty="0" sz="1400" spc="52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44500" y="1319530"/>
            <a:ext cx="271462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981710" algn="l"/>
                <a:tab pos="2004695" algn="l"/>
              </a:tabLst>
            </a:pPr>
            <a:r>
              <a:rPr dirty="0" sz="1400" spc="565">
                <a:latin typeface="Cambria Math"/>
                <a:cs typeface="Cambria Math"/>
              </a:rPr>
              <a:t> </a:t>
            </a:r>
            <a:r>
              <a:rPr dirty="0" baseline="-16666" sz="1500" spc="419">
                <a:latin typeface="Cambria Math"/>
                <a:cs typeface="Cambria Math"/>
              </a:rPr>
              <a:t> </a:t>
            </a:r>
            <a:r>
              <a:rPr dirty="0" baseline="-16666" sz="1500">
                <a:latin typeface="Cambria Math"/>
                <a:cs typeface="Cambria Math"/>
              </a:rPr>
              <a:t> </a:t>
            </a:r>
            <a:r>
              <a:rPr dirty="0" baseline="-16666" sz="1500" spc="37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5">
                <a:latin typeface="Cambria Math"/>
                <a:cs typeface="Cambria Math"/>
              </a:rPr>
              <a:t> </a:t>
            </a:r>
            <a:r>
              <a:rPr dirty="0" u="sng" baseline="33333" sz="1500" spc="-7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baseline="33333" sz="150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	</a:t>
            </a:r>
            <a:r>
              <a:rPr dirty="0" u="sng" baseline="33333" sz="1500" spc="532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 </a:t>
            </a:r>
            <a:r>
              <a:rPr dirty="0" u="sng" baseline="33333" sz="150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	</a:t>
            </a:r>
            <a:r>
              <a:rPr dirty="0" baseline="33333" sz="1500">
                <a:latin typeface="Cambria Math"/>
                <a:cs typeface="Cambria Math"/>
              </a:rPr>
              <a:t> </a:t>
            </a:r>
            <a:r>
              <a:rPr dirty="0" baseline="33333" sz="1500" spc="-67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</a:t>
            </a:r>
            <a:r>
              <a:rPr dirty="0" sz="1400" spc="65">
                <a:latin typeface="Cambria Math"/>
                <a:cs typeface="Cambria Math"/>
              </a:rPr>
              <a:t> </a:t>
            </a:r>
            <a:r>
              <a:rPr dirty="0" sz="1400" spc="34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44500" y="2148585"/>
            <a:ext cx="2138045" cy="6102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490">
                <a:latin typeface="Cambria Math"/>
                <a:cs typeface="Cambria Math"/>
              </a:rPr>
              <a:t> </a:t>
            </a:r>
            <a:r>
              <a:rPr dirty="0" baseline="-16666" sz="1500" spc="652">
                <a:latin typeface="Cambria Math"/>
                <a:cs typeface="Cambria Math"/>
              </a:rPr>
              <a:t> </a:t>
            </a:r>
            <a:r>
              <a:rPr dirty="0" baseline="-16666" sz="1500">
                <a:latin typeface="Cambria Math"/>
                <a:cs typeface="Cambria Math"/>
              </a:rPr>
              <a:t> </a:t>
            </a:r>
            <a:r>
              <a:rPr dirty="0" baseline="-16666" sz="1500" spc="22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58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-1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</a:t>
            </a:r>
            <a:r>
              <a:rPr dirty="0" sz="1400" spc="75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</a:t>
            </a:r>
            <a:r>
              <a:rPr dirty="0" sz="1400" spc="65">
                <a:latin typeface="Cambria Math"/>
                <a:cs typeface="Cambria Math"/>
              </a:rPr>
              <a:t> </a:t>
            </a:r>
            <a:r>
              <a:rPr dirty="0" sz="1400" spc="34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1240"/>
              </a:spcBef>
            </a:pPr>
            <a:r>
              <a:rPr dirty="0" sz="1400" spc="-5">
                <a:latin typeface="Candara"/>
                <a:cs typeface="Candara"/>
              </a:rPr>
              <a:t>REACTION IN </a:t>
            </a:r>
            <a:r>
              <a:rPr dirty="0" sz="1400" spc="-10">
                <a:latin typeface="Candara"/>
                <a:cs typeface="Candara"/>
              </a:rPr>
              <a:t>CASE</a:t>
            </a:r>
            <a:r>
              <a:rPr dirty="0" sz="1400">
                <a:latin typeface="Candara"/>
                <a:cs typeface="Candara"/>
              </a:rPr>
              <a:t> m</a:t>
            </a:r>
            <a:endParaRPr sz="1400">
              <a:latin typeface="Candara"/>
              <a:cs typeface="Candar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55751" y="3096513"/>
            <a:ext cx="8953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280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44500" y="3008121"/>
            <a:ext cx="393700" cy="239395"/>
          </a:xfrm>
          <a:prstGeom prst="rect">
            <a:avLst/>
          </a:prstGeom>
        </p:spPr>
        <p:txBody>
          <a:bodyPr wrap="square" lIns="0" tIns="63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5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400" spc="585">
                <a:latin typeface="Cambria Math"/>
                <a:cs typeface="Cambria Math"/>
              </a:rPr>
              <a:t> </a:t>
            </a:r>
            <a:r>
              <a:rPr dirty="0" sz="1400" spc="585">
                <a:latin typeface="Cambria Math"/>
                <a:cs typeface="Cambria Math"/>
              </a:rPr>
              <a:t>  </a:t>
            </a:r>
            <a:r>
              <a:rPr dirty="0" sz="1400" spc="25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862380" y="2831566"/>
            <a:ext cx="1086485" cy="535305"/>
          </a:xfrm>
          <a:prstGeom prst="rect">
            <a:avLst/>
          </a:prstGeom>
        </p:spPr>
        <p:txBody>
          <a:bodyPr wrap="square" lIns="0" tIns="53975" rIns="0" bIns="0" rtlCol="0" vert="horz">
            <a:spAutoFit/>
          </a:bodyPr>
          <a:lstStyle/>
          <a:p>
            <a:pPr algn="ctr" marL="635">
              <a:lnSpc>
                <a:spcPct val="100000"/>
              </a:lnSpc>
              <a:spcBef>
                <a:spcPts val="425"/>
              </a:spcBef>
            </a:pP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475">
                <a:latin typeface="Cambria Math"/>
                <a:cs typeface="Cambria Math"/>
              </a:rPr>
              <a:t> </a:t>
            </a:r>
            <a:r>
              <a:rPr dirty="0" sz="1400" spc="27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315">
                <a:latin typeface="Cambria Math"/>
                <a:cs typeface="Cambria Math"/>
              </a:rPr>
              <a:t>   </a:t>
            </a:r>
            <a:r>
              <a:rPr dirty="0" sz="1400" spc="45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27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  <a:p>
            <a:pPr algn="ctr">
              <a:lnSpc>
                <a:spcPct val="100000"/>
              </a:lnSpc>
              <a:spcBef>
                <a:spcPts val="325"/>
              </a:spcBef>
            </a:pP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-1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535">
                <a:latin typeface="Cambria Math"/>
                <a:cs typeface="Cambria Math"/>
              </a:rPr>
              <a:t>   </a:t>
            </a:r>
            <a:r>
              <a:rPr dirty="0" sz="1400" spc="455">
                <a:latin typeface="Cambria Math"/>
                <a:cs typeface="Cambria Math"/>
              </a:rPr>
              <a:t> 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875080" y="3148837"/>
            <a:ext cx="1061085" cy="0"/>
          </a:xfrm>
          <a:custGeom>
            <a:avLst/>
            <a:gdLst/>
            <a:ahLst/>
            <a:cxnLst/>
            <a:rect l="l" t="t" r="r" b="b"/>
            <a:pathLst>
              <a:path w="1061085" h="0">
                <a:moveTo>
                  <a:pt x="0" y="0"/>
                </a:moveTo>
                <a:lnTo>
                  <a:pt x="1060703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 txBox="1"/>
          <p:nvPr/>
        </p:nvSpPr>
        <p:spPr>
          <a:xfrm>
            <a:off x="1971801" y="3008121"/>
            <a:ext cx="67373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</a:t>
            </a:r>
            <a:r>
              <a:rPr dirty="0" sz="1400" spc="65">
                <a:latin typeface="Cambria Math"/>
                <a:cs typeface="Cambria Math"/>
              </a:rPr>
              <a:t> </a:t>
            </a:r>
            <a:r>
              <a:rPr dirty="0" sz="1400" spc="34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444500" y="3461130"/>
            <a:ext cx="91694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490">
                <a:latin typeface="Cambria Math"/>
                <a:cs typeface="Cambria Math"/>
              </a:rPr>
              <a:t> </a:t>
            </a:r>
            <a:r>
              <a:rPr dirty="0" baseline="-16666" sz="1500" spc="652">
                <a:latin typeface="Cambria Math"/>
                <a:cs typeface="Cambria Math"/>
              </a:rPr>
              <a:t> </a:t>
            </a:r>
            <a:r>
              <a:rPr dirty="0" baseline="-16666" sz="1500">
                <a:latin typeface="Cambria Math"/>
                <a:cs typeface="Cambria Math"/>
              </a:rPr>
              <a:t> </a:t>
            </a:r>
            <a:r>
              <a:rPr dirty="0" baseline="-16666" sz="1500" spc="22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</a:t>
            </a:r>
            <a:r>
              <a:rPr dirty="0" sz="1400" spc="75">
                <a:latin typeface="Cambria Math"/>
                <a:cs typeface="Cambria Math"/>
              </a:rPr>
              <a:t> </a:t>
            </a:r>
            <a:r>
              <a:rPr dirty="0" sz="1400" spc="34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graphicFrame>
        <p:nvGraphicFramePr>
          <p:cNvPr id="16" name="object 16"/>
          <p:cNvGraphicFramePr>
            <a:graphicFrameLocks noGrp="1"/>
          </p:cNvGraphicFramePr>
          <p:nvPr/>
        </p:nvGraphicFramePr>
        <p:xfrm>
          <a:off x="385572" y="3850258"/>
          <a:ext cx="5640070" cy="67691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6595"/>
                <a:gridCol w="568324"/>
                <a:gridCol w="541019"/>
                <a:gridCol w="1716405"/>
                <a:gridCol w="2108200"/>
              </a:tblGrid>
              <a:tr h="224028">
                <a:tc>
                  <a:txBody>
                    <a:bodyPr/>
                    <a:lstStyle/>
                    <a:p>
                      <a:pPr algn="ctr">
                        <a:lnSpc>
                          <a:spcPts val="1650"/>
                        </a:lnSpc>
                      </a:pPr>
                      <a:r>
                        <a:rPr dirty="0" sz="1400" spc="-5">
                          <a:latin typeface="Candara"/>
                          <a:cs typeface="Candara"/>
                        </a:rPr>
                        <a:t>Portion</a:t>
                      </a:r>
                      <a:endParaRPr sz="1400">
                        <a:latin typeface="Candara"/>
                        <a:cs typeface="Candar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50"/>
                        </a:lnSpc>
                      </a:pPr>
                      <a:r>
                        <a:rPr dirty="0" sz="1400" spc="-5">
                          <a:latin typeface="Candara"/>
                          <a:cs typeface="Candara"/>
                        </a:rPr>
                        <a:t>origin</a:t>
                      </a:r>
                      <a:endParaRPr sz="1400">
                        <a:latin typeface="Candara"/>
                        <a:cs typeface="Candar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50"/>
                        </a:lnSpc>
                      </a:pPr>
                      <a:r>
                        <a:rPr dirty="0" sz="1400" spc="-5">
                          <a:latin typeface="Candara"/>
                          <a:cs typeface="Candara"/>
                        </a:rPr>
                        <a:t>limits</a:t>
                      </a:r>
                      <a:endParaRPr sz="1400">
                        <a:latin typeface="Candara"/>
                        <a:cs typeface="Candar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50"/>
                        </a:lnSpc>
                      </a:pPr>
                      <a:r>
                        <a:rPr dirty="0" sz="1400">
                          <a:latin typeface="Candara"/>
                          <a:cs typeface="Candara"/>
                        </a:rPr>
                        <a:t>M</a:t>
                      </a:r>
                      <a:endParaRPr sz="1400">
                        <a:latin typeface="Candara"/>
                        <a:cs typeface="Candar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50"/>
                        </a:lnSpc>
                      </a:pPr>
                      <a:r>
                        <a:rPr dirty="0" sz="1400">
                          <a:latin typeface="Candara"/>
                          <a:cs typeface="Candara"/>
                        </a:rPr>
                        <a:t>m</a:t>
                      </a:r>
                      <a:endParaRPr sz="1400">
                        <a:latin typeface="Candara"/>
                        <a:cs typeface="Candar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24027">
                <a:tc>
                  <a:txBody>
                    <a:bodyPr/>
                    <a:lstStyle/>
                    <a:p>
                      <a:pPr algn="ctr">
                        <a:lnSpc>
                          <a:spcPts val="1635"/>
                        </a:lnSpc>
                      </a:pPr>
                      <a:r>
                        <a:rPr dirty="0" sz="1400" spc="-5">
                          <a:latin typeface="Candara"/>
                          <a:cs typeface="Candara"/>
                        </a:rPr>
                        <a:t>AB</a:t>
                      </a:r>
                      <a:endParaRPr sz="1400">
                        <a:latin typeface="Candara"/>
                        <a:cs typeface="Candar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ts val="1635"/>
                        </a:lnSpc>
                      </a:pPr>
                      <a:r>
                        <a:rPr dirty="0" sz="1400">
                          <a:latin typeface="Candara"/>
                          <a:cs typeface="Candara"/>
                        </a:rPr>
                        <a:t>A</a:t>
                      </a:r>
                      <a:endParaRPr sz="1400">
                        <a:latin typeface="Candara"/>
                        <a:cs typeface="Candar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35"/>
                        </a:lnSpc>
                      </a:pPr>
                      <a:r>
                        <a:rPr dirty="0" sz="1400" spc="-5">
                          <a:latin typeface="Candara"/>
                          <a:cs typeface="Candara"/>
                        </a:rPr>
                        <a:t>0-3</a:t>
                      </a:r>
                      <a:endParaRPr sz="1400">
                        <a:latin typeface="Candara"/>
                        <a:cs typeface="Candar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35"/>
                        </a:lnSpc>
                      </a:pPr>
                      <a:r>
                        <a:rPr dirty="0" sz="1400" spc="-5">
                          <a:latin typeface="Candara"/>
                          <a:cs typeface="Candara"/>
                        </a:rPr>
                        <a:t>2.48*xcos45=1.75x</a:t>
                      </a:r>
                      <a:endParaRPr sz="1400">
                        <a:latin typeface="Candara"/>
                        <a:cs typeface="Candar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35"/>
                        </a:lnSpc>
                      </a:pPr>
                      <a:r>
                        <a:rPr dirty="0" sz="1400" spc="-5">
                          <a:latin typeface="Candara"/>
                          <a:cs typeface="Candara"/>
                        </a:rPr>
                        <a:t>Xsin45-0.54*xcos45=0.33x</a:t>
                      </a:r>
                      <a:endParaRPr sz="1400">
                        <a:latin typeface="Candara"/>
                        <a:cs typeface="Candar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22504">
                <a:tc>
                  <a:txBody>
                    <a:bodyPr/>
                    <a:lstStyle/>
                    <a:p>
                      <a:pPr algn="ctr">
                        <a:lnSpc>
                          <a:spcPts val="1635"/>
                        </a:lnSpc>
                      </a:pPr>
                      <a:r>
                        <a:rPr dirty="0" sz="1400" spc="-5">
                          <a:latin typeface="Candara"/>
                          <a:cs typeface="Candara"/>
                        </a:rPr>
                        <a:t>CB</a:t>
                      </a:r>
                      <a:endParaRPr sz="1400">
                        <a:latin typeface="Candara"/>
                        <a:cs typeface="Candar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ts val="1635"/>
                        </a:lnSpc>
                      </a:pPr>
                      <a:r>
                        <a:rPr dirty="0" sz="1400">
                          <a:latin typeface="Candara"/>
                          <a:cs typeface="Candara"/>
                        </a:rPr>
                        <a:t>C</a:t>
                      </a:r>
                      <a:endParaRPr sz="1400">
                        <a:latin typeface="Candara"/>
                        <a:cs typeface="Candar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35"/>
                        </a:lnSpc>
                      </a:pPr>
                      <a:r>
                        <a:rPr dirty="0" sz="1400" spc="-5">
                          <a:latin typeface="Candara"/>
                          <a:cs typeface="Candara"/>
                        </a:rPr>
                        <a:t>0-1.8</a:t>
                      </a:r>
                      <a:endParaRPr sz="1400">
                        <a:latin typeface="Candara"/>
                        <a:cs typeface="Candar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ts val="1635"/>
                        </a:lnSpc>
                      </a:pPr>
                      <a:r>
                        <a:rPr dirty="0" sz="1400" spc="-5">
                          <a:latin typeface="Candara"/>
                          <a:cs typeface="Candara"/>
                        </a:rPr>
                        <a:t>8.32x-6x</a:t>
                      </a:r>
                      <a:r>
                        <a:rPr dirty="0" baseline="40123" sz="1350" spc="-7">
                          <a:latin typeface="Candara"/>
                          <a:cs typeface="Candara"/>
                        </a:rPr>
                        <a:t>2</a:t>
                      </a:r>
                      <a:r>
                        <a:rPr dirty="0" sz="1400" spc="-5">
                          <a:latin typeface="Candara"/>
                          <a:cs typeface="Candara"/>
                        </a:rPr>
                        <a:t>/2=8.32x-3x</a:t>
                      </a:r>
                      <a:r>
                        <a:rPr dirty="0" baseline="40123" sz="1350" spc="-7">
                          <a:latin typeface="Candara"/>
                          <a:cs typeface="Candara"/>
                        </a:rPr>
                        <a:t>2</a:t>
                      </a:r>
                      <a:endParaRPr baseline="40123" sz="1350">
                        <a:latin typeface="Candara"/>
                        <a:cs typeface="Candar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35"/>
                        </a:lnSpc>
                      </a:pPr>
                      <a:r>
                        <a:rPr dirty="0" sz="1400" spc="-5">
                          <a:latin typeface="Candara"/>
                          <a:cs typeface="Candara"/>
                        </a:rPr>
                        <a:t>0.54x</a:t>
                      </a:r>
                      <a:endParaRPr sz="1400">
                        <a:latin typeface="Candara"/>
                        <a:cs typeface="Candar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17" name="object 17"/>
          <p:cNvSpPr txBox="1"/>
          <p:nvPr/>
        </p:nvSpPr>
        <p:spPr>
          <a:xfrm>
            <a:off x="444500" y="5018658"/>
            <a:ext cx="77025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525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365">
                <a:latin typeface="Cambria Math"/>
                <a:cs typeface="Cambria Math"/>
              </a:rPr>
              <a:t> </a:t>
            </a:r>
            <a:r>
              <a:rPr dirty="0" sz="1400" spc="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sz="1400" spc="310">
                <a:latin typeface="Cambria Math"/>
                <a:cs typeface="Cambria Math"/>
              </a:rPr>
              <a:t>∫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897126" y="5137530"/>
            <a:ext cx="20447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390">
                <a:latin typeface="Cambria Math"/>
                <a:cs typeface="Cambria Math"/>
              </a:rPr>
              <a:t> 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1304797" y="5159375"/>
            <a:ext cx="1396365" cy="0"/>
          </a:xfrm>
          <a:custGeom>
            <a:avLst/>
            <a:gdLst/>
            <a:ahLst/>
            <a:cxnLst/>
            <a:rect l="l" t="t" r="r" b="b"/>
            <a:pathLst>
              <a:path w="1396364" h="0">
                <a:moveTo>
                  <a:pt x="0" y="0"/>
                </a:moveTo>
                <a:lnTo>
                  <a:pt x="1396238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 txBox="1"/>
          <p:nvPr/>
        </p:nvSpPr>
        <p:spPr>
          <a:xfrm>
            <a:off x="1188516" y="4883022"/>
            <a:ext cx="152209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baseline="30555" sz="1500" spc="532">
                <a:latin typeface="Cambria Math"/>
                <a:cs typeface="Cambria Math"/>
              </a:rPr>
              <a:t> </a:t>
            </a:r>
            <a:r>
              <a:rPr dirty="0" baseline="30555" sz="1500" spc="22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</a:t>
            </a:r>
            <a:r>
              <a:rPr dirty="0" sz="1400" spc="434">
                <a:latin typeface="Cambria Math"/>
                <a:cs typeface="Cambria Math"/>
              </a:rPr>
              <a:t> </a:t>
            </a:r>
            <a:r>
              <a:rPr dirty="0" sz="1400" spc="20">
                <a:latin typeface="Cambria Math"/>
                <a:cs typeface="Cambria Math"/>
              </a:rPr>
              <a:t> </a:t>
            </a:r>
            <a:r>
              <a:rPr dirty="0" sz="1400" spc="365">
                <a:latin typeface="Cambria Math"/>
                <a:cs typeface="Cambria Math"/>
              </a:rPr>
              <a:t> </a:t>
            </a:r>
            <a:r>
              <a:rPr dirty="0" sz="1400" spc="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455">
                <a:latin typeface="Cambria Math"/>
                <a:cs typeface="Cambria Math"/>
              </a:rPr>
              <a:t> </a:t>
            </a:r>
            <a:r>
              <a:rPr dirty="0" sz="1400" spc="434">
                <a:latin typeface="Cambria Math"/>
                <a:cs typeface="Cambria Math"/>
              </a:rPr>
              <a:t> </a:t>
            </a:r>
            <a:r>
              <a:rPr dirty="0" sz="1400" spc="35">
                <a:latin typeface="Cambria Math"/>
                <a:cs typeface="Cambria Math"/>
              </a:rPr>
              <a:t> </a:t>
            </a:r>
            <a:r>
              <a:rPr dirty="0" sz="1400" spc="36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</a:t>
            </a:r>
            <a:r>
              <a:rPr dirty="0" sz="1400" spc="470">
                <a:latin typeface="Cambria Math"/>
                <a:cs typeface="Cambria Math"/>
              </a:rPr>
              <a:t> 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1122984" y="5239638"/>
            <a:ext cx="9906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35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2728086" y="5018658"/>
            <a:ext cx="34163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310">
                <a:latin typeface="Cambria Math"/>
                <a:cs typeface="Cambria Math"/>
              </a:rPr>
              <a:t>∫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4173092" y="5137530"/>
            <a:ext cx="20447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390">
                <a:latin typeface="Cambria Math"/>
                <a:cs typeface="Cambria Math"/>
              </a:rPr>
              <a:t> 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3258946" y="5159375"/>
            <a:ext cx="2039620" cy="0"/>
          </a:xfrm>
          <a:custGeom>
            <a:avLst/>
            <a:gdLst/>
            <a:ahLst/>
            <a:cxnLst/>
            <a:rect l="l" t="t" r="r" b="b"/>
            <a:pathLst>
              <a:path w="2039620" h="0">
                <a:moveTo>
                  <a:pt x="0" y="0"/>
                </a:moveTo>
                <a:lnTo>
                  <a:pt x="2039366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 txBox="1"/>
          <p:nvPr/>
        </p:nvSpPr>
        <p:spPr>
          <a:xfrm>
            <a:off x="5335904" y="5018658"/>
            <a:ext cx="15875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74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5531484" y="5159375"/>
            <a:ext cx="332740" cy="0"/>
          </a:xfrm>
          <a:custGeom>
            <a:avLst/>
            <a:gdLst/>
            <a:ahLst/>
            <a:cxnLst/>
            <a:rect l="l" t="t" r="r" b="b"/>
            <a:pathLst>
              <a:path w="332739" h="0">
                <a:moveTo>
                  <a:pt x="0" y="0"/>
                </a:moveTo>
                <a:lnTo>
                  <a:pt x="332536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 txBox="1"/>
          <p:nvPr/>
        </p:nvSpPr>
        <p:spPr>
          <a:xfrm>
            <a:off x="3043554" y="4842484"/>
            <a:ext cx="2835275" cy="534670"/>
          </a:xfrm>
          <a:prstGeom prst="rect">
            <a:avLst/>
          </a:prstGeom>
        </p:spPr>
        <p:txBody>
          <a:bodyPr wrap="square" lIns="0" tIns="533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20"/>
              </a:spcBef>
              <a:tabLst>
                <a:tab pos="2487295" algn="l"/>
              </a:tabLst>
            </a:pPr>
            <a:r>
              <a:rPr dirty="0" baseline="30555" sz="1500" spc="547">
                <a:latin typeface="Cambria Math"/>
                <a:cs typeface="Cambria Math"/>
              </a:rPr>
              <a:t> </a:t>
            </a:r>
            <a:r>
              <a:rPr dirty="0" baseline="30555" sz="1500" spc="-37">
                <a:latin typeface="Cambria Math"/>
                <a:cs typeface="Cambria Math"/>
              </a:rPr>
              <a:t> </a:t>
            </a:r>
            <a:r>
              <a:rPr dirty="0" baseline="30555" sz="1500" spc="532">
                <a:latin typeface="Cambria Math"/>
                <a:cs typeface="Cambria Math"/>
              </a:rPr>
              <a:t> </a:t>
            </a:r>
            <a:r>
              <a:rPr dirty="0" baseline="30555" sz="1500" spc="7">
                <a:latin typeface="Cambria Math"/>
                <a:cs typeface="Cambria Math"/>
              </a:rPr>
              <a:t> </a:t>
            </a:r>
            <a:r>
              <a:rPr dirty="0" baseline="1984" sz="2100" spc="412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</a:t>
            </a:r>
            <a:r>
              <a:rPr dirty="0" sz="1400" spc="434">
                <a:latin typeface="Cambria Math"/>
                <a:cs typeface="Cambria Math"/>
              </a:rPr>
              <a:t> </a:t>
            </a:r>
            <a:r>
              <a:rPr dirty="0" sz="1400" spc="2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515">
                <a:latin typeface="Cambria Math"/>
                <a:cs typeface="Cambria Math"/>
              </a:rPr>
              <a:t> </a:t>
            </a:r>
            <a:r>
              <a:rPr dirty="0" baseline="27777" sz="1500" spc="615">
                <a:latin typeface="Cambria Math"/>
                <a:cs typeface="Cambria Math"/>
              </a:rPr>
              <a:t> </a:t>
            </a:r>
            <a:r>
              <a:rPr dirty="0" baseline="1984" sz="2100" spc="405">
                <a:latin typeface="Cambria Math"/>
                <a:cs typeface="Cambria Math"/>
              </a:rPr>
              <a:t> </a:t>
            </a:r>
            <a:r>
              <a:rPr dirty="0" baseline="1984" sz="2100" spc="-7">
                <a:latin typeface="Cambria Math"/>
                <a:cs typeface="Cambria Math"/>
              </a:rPr>
              <a:t> </a:t>
            </a:r>
            <a:r>
              <a:rPr dirty="0" sz="1400" spc="365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</a:t>
            </a:r>
            <a:r>
              <a:rPr dirty="0" sz="1400" spc="434">
                <a:latin typeface="Cambria Math"/>
                <a:cs typeface="Cambria Math"/>
              </a:rPr>
              <a:t> </a:t>
            </a:r>
            <a:r>
              <a:rPr dirty="0" sz="1400" spc="20">
                <a:latin typeface="Cambria Math"/>
                <a:cs typeface="Cambria Math"/>
              </a:rPr>
              <a:t> </a:t>
            </a:r>
            <a:r>
              <a:rPr dirty="0" sz="1400" spc="365">
                <a:latin typeface="Cambria Math"/>
                <a:cs typeface="Cambria Math"/>
              </a:rPr>
              <a:t> </a:t>
            </a:r>
            <a:r>
              <a:rPr dirty="0" sz="1400" spc="5">
                <a:latin typeface="Cambria Math"/>
                <a:cs typeface="Cambria Math"/>
              </a:rPr>
              <a:t> </a:t>
            </a:r>
            <a:r>
              <a:rPr dirty="0" sz="1400" spc="470">
                <a:latin typeface="Cambria Math"/>
                <a:cs typeface="Cambria Math"/>
              </a:rPr>
              <a:t>  </a:t>
            </a:r>
            <a:r>
              <a:rPr dirty="0" sz="1400">
                <a:latin typeface="Cambria Math"/>
                <a:cs typeface="Cambria Math"/>
              </a:rPr>
              <a:t>	</a:t>
            </a:r>
            <a:r>
              <a:rPr dirty="0" sz="1400" spc="470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</a:t>
            </a:r>
            <a:endParaRPr sz="1400">
              <a:latin typeface="Cambria Math"/>
              <a:cs typeface="Cambria Math"/>
            </a:endParaRPr>
          </a:p>
          <a:p>
            <a:pPr algn="r" marR="86360">
              <a:lnSpc>
                <a:spcPct val="100000"/>
              </a:lnSpc>
              <a:spcBef>
                <a:spcPts val="325"/>
              </a:spcBef>
            </a:pPr>
            <a:r>
              <a:rPr dirty="0" sz="1400" spc="390">
                <a:latin typeface="Cambria Math"/>
                <a:cs typeface="Cambria Math"/>
              </a:rPr>
              <a:t> 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2978023" y="5239638"/>
            <a:ext cx="9906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35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5900165" y="5018658"/>
            <a:ext cx="17526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86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444500" y="5652896"/>
            <a:ext cx="265430" cy="239395"/>
          </a:xfrm>
          <a:prstGeom prst="rect">
            <a:avLst/>
          </a:prstGeom>
        </p:spPr>
        <p:txBody>
          <a:bodyPr wrap="square" lIns="0" tIns="63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5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400" spc="525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732536" y="5476722"/>
            <a:ext cx="882650" cy="534670"/>
          </a:xfrm>
          <a:prstGeom prst="rect">
            <a:avLst/>
          </a:prstGeom>
        </p:spPr>
        <p:txBody>
          <a:bodyPr wrap="square" lIns="0" tIns="5334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420"/>
              </a:spcBef>
            </a:pPr>
            <a:r>
              <a:rPr dirty="0" sz="1400" spc="470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</a:t>
            </a:r>
            <a:r>
              <a:rPr dirty="0" sz="1400" spc="580">
                <a:latin typeface="Cambria Math"/>
                <a:cs typeface="Cambria Math"/>
              </a:rPr>
              <a:t> </a:t>
            </a:r>
            <a:r>
              <a:rPr dirty="0" sz="1400" spc="605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-70">
                <a:latin typeface="Cambria Math"/>
                <a:cs typeface="Cambria Math"/>
              </a:rPr>
              <a:t> </a:t>
            </a:r>
            <a:r>
              <a:rPr dirty="0" sz="1400" spc="885">
                <a:latin typeface="Cambria Math"/>
                <a:cs typeface="Cambria Math"/>
              </a:rPr>
              <a:t> </a:t>
            </a:r>
            <a:r>
              <a:rPr dirty="0" baseline="27777" sz="1500" spc="532">
                <a:latin typeface="Cambria Math"/>
                <a:cs typeface="Cambria Math"/>
              </a:rPr>
              <a:t> </a:t>
            </a:r>
            <a:endParaRPr baseline="27777" sz="1500">
              <a:latin typeface="Cambria Math"/>
              <a:cs typeface="Cambria Math"/>
            </a:endParaRPr>
          </a:p>
          <a:p>
            <a:pPr algn="ctr" marL="1905">
              <a:lnSpc>
                <a:spcPct val="100000"/>
              </a:lnSpc>
              <a:spcBef>
                <a:spcPts val="325"/>
              </a:spcBef>
            </a:pPr>
            <a:r>
              <a:rPr dirty="0" sz="1400" spc="390">
                <a:latin typeface="Cambria Math"/>
                <a:cs typeface="Cambria Math"/>
              </a:rPr>
              <a:t> 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745236" y="5793613"/>
            <a:ext cx="864869" cy="0"/>
          </a:xfrm>
          <a:custGeom>
            <a:avLst/>
            <a:gdLst/>
            <a:ahLst/>
            <a:cxnLst/>
            <a:rect l="l" t="t" r="r" b="b"/>
            <a:pathLst>
              <a:path w="864869" h="0">
                <a:moveTo>
                  <a:pt x="0" y="0"/>
                </a:moveTo>
                <a:lnTo>
                  <a:pt x="864412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 txBox="1"/>
          <p:nvPr/>
        </p:nvSpPr>
        <p:spPr>
          <a:xfrm>
            <a:off x="1645666" y="5652896"/>
            <a:ext cx="17526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86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35" name="object 35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150"/>
              </a:lnSpc>
            </a:pPr>
            <a:r>
              <a:rPr dirty="0" spc="-5"/>
              <a:t>DYIALA UNIVERSITY </a:t>
            </a:r>
            <a:r>
              <a:rPr dirty="0"/>
              <a:t>– </a:t>
            </a:r>
            <a:r>
              <a:rPr dirty="0" spc="-5"/>
              <a:t>ENGINEERING COLLEGE- CIVIL ENGINEERING</a:t>
            </a:r>
            <a:r>
              <a:rPr dirty="0" spc="45"/>
              <a:t> </a:t>
            </a:r>
            <a:r>
              <a:rPr dirty="0" spc="-5"/>
              <a:t>DEPARTMENT</a:t>
            </a:r>
          </a:p>
        </p:txBody>
      </p:sp>
      <p:sp>
        <p:nvSpPr>
          <p:cNvPr id="36" name="object 36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1614"/>
              </a:lnSpc>
            </a:pPr>
            <a:fld id="{81D60167-4931-47E6-BA6A-407CBD079E47}" type="slidenum">
              <a:rPr dirty="0" spc="-5"/>
              <a:t>10</a:t>
            </a:fld>
          </a:p>
        </p:txBody>
      </p:sp>
      <p:sp>
        <p:nvSpPr>
          <p:cNvPr id="34" name="object 34"/>
          <p:cNvSpPr txBox="1"/>
          <p:nvPr/>
        </p:nvSpPr>
        <p:spPr>
          <a:xfrm>
            <a:off x="444500" y="6104000"/>
            <a:ext cx="6496685" cy="136461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-5">
                <a:latin typeface="Candara"/>
                <a:cs typeface="Candara"/>
              </a:rPr>
              <a:t>H.w</a:t>
            </a:r>
            <a:endParaRPr sz="1400">
              <a:latin typeface="Candara"/>
              <a:cs typeface="Candara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100">
              <a:latin typeface="Times New Roman"/>
              <a:cs typeface="Times New Roman"/>
            </a:endParaRPr>
          </a:p>
          <a:p>
            <a:pPr marL="469900" indent="-228600">
              <a:lnSpc>
                <a:spcPct val="100000"/>
              </a:lnSpc>
              <a:buAutoNum type="arabicPeriod"/>
              <a:tabLst>
                <a:tab pos="470534" algn="l"/>
              </a:tabLst>
            </a:pPr>
            <a:r>
              <a:rPr dirty="0" sz="1400" spc="-5">
                <a:latin typeface="Candara"/>
                <a:cs typeface="Candara"/>
              </a:rPr>
              <a:t>Determine </a:t>
            </a:r>
            <a:r>
              <a:rPr dirty="0" sz="1400">
                <a:latin typeface="Candara"/>
                <a:cs typeface="Candara"/>
              </a:rPr>
              <a:t>slopes </a:t>
            </a:r>
            <a:r>
              <a:rPr dirty="0" sz="1400" spc="-5">
                <a:latin typeface="Candara"/>
                <a:cs typeface="Candara"/>
              </a:rPr>
              <a:t>at points</a:t>
            </a:r>
            <a:r>
              <a:rPr dirty="0" sz="1400" spc="-20">
                <a:latin typeface="Candara"/>
                <a:cs typeface="Candara"/>
              </a:rPr>
              <a:t> </a:t>
            </a:r>
            <a:r>
              <a:rPr dirty="0" sz="1400" spc="-5">
                <a:latin typeface="Candara"/>
                <a:cs typeface="Candara"/>
              </a:rPr>
              <a:t>A,B,andC</a:t>
            </a:r>
            <a:endParaRPr sz="1400">
              <a:latin typeface="Candara"/>
              <a:cs typeface="Candara"/>
            </a:endParaRPr>
          </a:p>
          <a:p>
            <a:pPr marL="469900" marR="522605" indent="-228600">
              <a:lnSpc>
                <a:spcPct val="116399"/>
              </a:lnSpc>
              <a:spcBef>
                <a:spcPts val="10"/>
              </a:spcBef>
              <a:buAutoNum type="arabicPeriod"/>
              <a:tabLst>
                <a:tab pos="470534" algn="l"/>
              </a:tabLst>
            </a:pPr>
            <a:r>
              <a:rPr dirty="0" sz="1400" spc="-5">
                <a:latin typeface="Candara"/>
                <a:cs typeface="Candara"/>
              </a:rPr>
              <a:t>If support at </a:t>
            </a:r>
            <a:r>
              <a:rPr dirty="0" sz="1400">
                <a:latin typeface="Candara"/>
                <a:cs typeface="Candara"/>
              </a:rPr>
              <a:t>c </a:t>
            </a:r>
            <a:r>
              <a:rPr dirty="0" sz="1400" spc="-5">
                <a:latin typeface="Candara"/>
                <a:cs typeface="Candara"/>
              </a:rPr>
              <a:t>is pin instead of roller </a:t>
            </a:r>
            <a:r>
              <a:rPr dirty="0" sz="1400">
                <a:latin typeface="Candara"/>
                <a:cs typeface="Candara"/>
              </a:rPr>
              <a:t>and </a:t>
            </a:r>
            <a:r>
              <a:rPr dirty="0" sz="1400" spc="-5">
                <a:latin typeface="Candara"/>
                <a:cs typeface="Candara"/>
              </a:rPr>
              <a:t>there is internal hinge at point </a:t>
            </a:r>
            <a:r>
              <a:rPr dirty="0" sz="1400">
                <a:latin typeface="Candara"/>
                <a:cs typeface="Candara"/>
              </a:rPr>
              <a:t>B,  </a:t>
            </a:r>
            <a:r>
              <a:rPr dirty="0" sz="1400" spc="-5">
                <a:latin typeface="Candara"/>
                <a:cs typeface="Candara"/>
              </a:rPr>
              <a:t>determine the </a:t>
            </a:r>
            <a:r>
              <a:rPr dirty="0" sz="1400">
                <a:latin typeface="Candara"/>
                <a:cs typeface="Candara"/>
              </a:rPr>
              <a:t>slope </a:t>
            </a:r>
            <a:r>
              <a:rPr dirty="0" sz="1400" spc="-5">
                <a:latin typeface="Candara"/>
                <a:cs typeface="Candara"/>
              </a:rPr>
              <a:t>at point</a:t>
            </a:r>
            <a:r>
              <a:rPr dirty="0" sz="1400" spc="-20">
                <a:latin typeface="Candara"/>
                <a:cs typeface="Candara"/>
              </a:rPr>
              <a:t> </a:t>
            </a:r>
            <a:r>
              <a:rPr dirty="0" sz="1400">
                <a:latin typeface="Candara"/>
                <a:cs typeface="Candara"/>
              </a:rPr>
              <a:t>B</a:t>
            </a:r>
            <a:endParaRPr sz="1400">
              <a:latin typeface="Candara"/>
              <a:cs typeface="Candara"/>
            </a:endParaRPr>
          </a:p>
          <a:p>
            <a:pPr marL="469900" indent="-228600">
              <a:lnSpc>
                <a:spcPct val="100000"/>
              </a:lnSpc>
              <a:spcBef>
                <a:spcPts val="300"/>
              </a:spcBef>
              <a:buAutoNum type="arabicPeriod"/>
              <a:tabLst>
                <a:tab pos="470534" algn="l"/>
              </a:tabLst>
            </a:pPr>
            <a:r>
              <a:rPr dirty="0" sz="1400" spc="-5">
                <a:latin typeface="Candara"/>
                <a:cs typeface="Candara"/>
              </a:rPr>
              <a:t>Determine the vertical displacement at </a:t>
            </a:r>
            <a:r>
              <a:rPr dirty="0" sz="1400">
                <a:latin typeface="Candara"/>
                <a:cs typeface="Candara"/>
              </a:rPr>
              <a:t>half </a:t>
            </a:r>
            <a:r>
              <a:rPr dirty="0" sz="1400" spc="-5">
                <a:latin typeface="Candara"/>
                <a:cs typeface="Candara"/>
              </a:rPr>
              <a:t>distance between </a:t>
            </a:r>
            <a:r>
              <a:rPr dirty="0" sz="1400">
                <a:latin typeface="Candara"/>
                <a:cs typeface="Candara"/>
              </a:rPr>
              <a:t>B&amp;c </a:t>
            </a:r>
            <a:r>
              <a:rPr dirty="0" sz="1400" spc="-5">
                <a:latin typeface="Candara"/>
                <a:cs typeface="Candara"/>
              </a:rPr>
              <a:t>in both</a:t>
            </a:r>
            <a:r>
              <a:rPr dirty="0" sz="1400" spc="105">
                <a:latin typeface="Candara"/>
                <a:cs typeface="Candara"/>
              </a:rPr>
              <a:t> </a:t>
            </a:r>
            <a:r>
              <a:rPr dirty="0" sz="1400" spc="-5">
                <a:latin typeface="Candara"/>
                <a:cs typeface="Candara"/>
              </a:rPr>
              <a:t>cases.</a:t>
            </a:r>
            <a:endParaRPr sz="1400">
              <a:latin typeface="Candara"/>
              <a:cs typeface="Candara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88620" y="9763962"/>
            <a:ext cx="689610" cy="0"/>
          </a:xfrm>
          <a:custGeom>
            <a:avLst/>
            <a:gdLst/>
            <a:ahLst/>
            <a:cxnLst/>
            <a:rect l="l" t="t" r="r" b="b"/>
            <a:pathLst>
              <a:path w="689610" h="0">
                <a:moveTo>
                  <a:pt x="0" y="0"/>
                </a:moveTo>
                <a:lnTo>
                  <a:pt x="689152" y="0"/>
                </a:lnTo>
              </a:path>
            </a:pathLst>
          </a:custGeom>
          <a:ln w="27431">
            <a:solidFill>
              <a:srgbClr val="80808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1105204" y="9763962"/>
            <a:ext cx="6068695" cy="0"/>
          </a:xfrm>
          <a:custGeom>
            <a:avLst/>
            <a:gdLst/>
            <a:ahLst/>
            <a:cxnLst/>
            <a:rect l="l" t="t" r="r" b="b"/>
            <a:pathLst>
              <a:path w="6068695" h="0">
                <a:moveTo>
                  <a:pt x="0" y="0"/>
                </a:moveTo>
                <a:lnTo>
                  <a:pt x="6068314" y="0"/>
                </a:lnTo>
              </a:path>
            </a:pathLst>
          </a:custGeom>
          <a:ln w="27431">
            <a:solidFill>
              <a:srgbClr val="80808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1091488" y="9750246"/>
            <a:ext cx="0" cy="276225"/>
          </a:xfrm>
          <a:custGeom>
            <a:avLst/>
            <a:gdLst/>
            <a:ahLst/>
            <a:cxnLst/>
            <a:rect l="l" t="t" r="r" b="b"/>
            <a:pathLst>
              <a:path w="0" h="276225">
                <a:moveTo>
                  <a:pt x="0" y="0"/>
                </a:moveTo>
                <a:lnTo>
                  <a:pt x="0" y="276148"/>
                </a:lnTo>
              </a:path>
            </a:pathLst>
          </a:custGeom>
          <a:ln w="27431">
            <a:solidFill>
              <a:srgbClr val="80808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806175" y="2628102"/>
            <a:ext cx="2263775" cy="1299845"/>
          </a:xfrm>
          <a:custGeom>
            <a:avLst/>
            <a:gdLst/>
            <a:ahLst/>
            <a:cxnLst/>
            <a:rect l="l" t="t" r="r" b="b"/>
            <a:pathLst>
              <a:path w="2263775" h="1299845">
                <a:moveTo>
                  <a:pt x="2251880" y="1299695"/>
                </a:moveTo>
                <a:lnTo>
                  <a:pt x="2257934" y="1251255"/>
                </a:lnTo>
                <a:lnTo>
                  <a:pt x="2261874" y="1202744"/>
                </a:lnTo>
                <a:lnTo>
                  <a:pt x="2263722" y="1154233"/>
                </a:lnTo>
                <a:lnTo>
                  <a:pt x="2263498" y="1105793"/>
                </a:lnTo>
                <a:lnTo>
                  <a:pt x="2261223" y="1057496"/>
                </a:lnTo>
                <a:lnTo>
                  <a:pt x="2256920" y="1009412"/>
                </a:lnTo>
                <a:lnTo>
                  <a:pt x="2250609" y="961613"/>
                </a:lnTo>
                <a:lnTo>
                  <a:pt x="2242312" y="914169"/>
                </a:lnTo>
                <a:lnTo>
                  <a:pt x="2232050" y="867152"/>
                </a:lnTo>
                <a:lnTo>
                  <a:pt x="2219845" y="820633"/>
                </a:lnTo>
                <a:lnTo>
                  <a:pt x="2205718" y="774684"/>
                </a:lnTo>
                <a:lnTo>
                  <a:pt x="2189690" y="729374"/>
                </a:lnTo>
                <a:lnTo>
                  <a:pt x="2171783" y="684777"/>
                </a:lnTo>
                <a:lnTo>
                  <a:pt x="2152018" y="640962"/>
                </a:lnTo>
                <a:lnTo>
                  <a:pt x="2130416" y="598000"/>
                </a:lnTo>
                <a:lnTo>
                  <a:pt x="2106999" y="555964"/>
                </a:lnTo>
                <a:lnTo>
                  <a:pt x="2081787" y="514923"/>
                </a:lnTo>
                <a:lnTo>
                  <a:pt x="2054804" y="474950"/>
                </a:lnTo>
                <a:lnTo>
                  <a:pt x="2026069" y="436115"/>
                </a:lnTo>
                <a:lnTo>
                  <a:pt x="1995604" y="398490"/>
                </a:lnTo>
                <a:lnTo>
                  <a:pt x="1962155" y="360919"/>
                </a:lnTo>
                <a:lnTo>
                  <a:pt x="1927340" y="325077"/>
                </a:lnTo>
                <a:lnTo>
                  <a:pt x="1891215" y="290986"/>
                </a:lnTo>
                <a:lnTo>
                  <a:pt x="1853836" y="258668"/>
                </a:lnTo>
                <a:lnTo>
                  <a:pt x="1815262" y="228144"/>
                </a:lnTo>
                <a:lnTo>
                  <a:pt x="1775549" y="199434"/>
                </a:lnTo>
                <a:lnTo>
                  <a:pt x="1734754" y="172561"/>
                </a:lnTo>
                <a:lnTo>
                  <a:pt x="1692933" y="147545"/>
                </a:lnTo>
                <a:lnTo>
                  <a:pt x="1650145" y="124408"/>
                </a:lnTo>
                <a:lnTo>
                  <a:pt x="1606445" y="103172"/>
                </a:lnTo>
                <a:lnTo>
                  <a:pt x="1561891" y="83856"/>
                </a:lnTo>
                <a:lnTo>
                  <a:pt x="1516540" y="66484"/>
                </a:lnTo>
                <a:lnTo>
                  <a:pt x="1470448" y="51076"/>
                </a:lnTo>
                <a:lnTo>
                  <a:pt x="1423673" y="37653"/>
                </a:lnTo>
                <a:lnTo>
                  <a:pt x="1376272" y="26236"/>
                </a:lnTo>
                <a:lnTo>
                  <a:pt x="1328301" y="16848"/>
                </a:lnTo>
                <a:lnTo>
                  <a:pt x="1279817" y="9509"/>
                </a:lnTo>
                <a:lnTo>
                  <a:pt x="1230878" y="4240"/>
                </a:lnTo>
                <a:lnTo>
                  <a:pt x="1181540" y="1063"/>
                </a:lnTo>
                <a:lnTo>
                  <a:pt x="1131861" y="0"/>
                </a:lnTo>
                <a:lnTo>
                  <a:pt x="1082181" y="1063"/>
                </a:lnTo>
                <a:lnTo>
                  <a:pt x="1032843" y="4240"/>
                </a:lnTo>
                <a:lnTo>
                  <a:pt x="983904" y="9509"/>
                </a:lnTo>
                <a:lnTo>
                  <a:pt x="935421" y="16848"/>
                </a:lnTo>
                <a:lnTo>
                  <a:pt x="887450" y="26236"/>
                </a:lnTo>
                <a:lnTo>
                  <a:pt x="840048" y="37653"/>
                </a:lnTo>
                <a:lnTo>
                  <a:pt x="793273" y="51076"/>
                </a:lnTo>
                <a:lnTo>
                  <a:pt x="747182" y="66484"/>
                </a:lnTo>
                <a:lnTo>
                  <a:pt x="701830" y="83856"/>
                </a:lnTo>
                <a:lnTo>
                  <a:pt x="657276" y="103172"/>
                </a:lnTo>
                <a:lnTo>
                  <a:pt x="613577" y="124408"/>
                </a:lnTo>
                <a:lnTo>
                  <a:pt x="570788" y="147545"/>
                </a:lnTo>
                <a:lnTo>
                  <a:pt x="528968" y="172561"/>
                </a:lnTo>
                <a:lnTo>
                  <a:pt x="488172" y="199434"/>
                </a:lnTo>
                <a:lnTo>
                  <a:pt x="448459" y="228144"/>
                </a:lnTo>
                <a:lnTo>
                  <a:pt x="409885" y="258668"/>
                </a:lnTo>
                <a:lnTo>
                  <a:pt x="372507" y="290986"/>
                </a:lnTo>
                <a:lnTo>
                  <a:pt x="336381" y="325077"/>
                </a:lnTo>
                <a:lnTo>
                  <a:pt x="301566" y="360919"/>
                </a:lnTo>
                <a:lnTo>
                  <a:pt x="268117" y="398490"/>
                </a:lnTo>
                <a:lnTo>
                  <a:pt x="237652" y="436115"/>
                </a:lnTo>
                <a:lnTo>
                  <a:pt x="208917" y="474950"/>
                </a:lnTo>
                <a:lnTo>
                  <a:pt x="181934" y="514923"/>
                </a:lnTo>
                <a:lnTo>
                  <a:pt x="156723" y="555964"/>
                </a:lnTo>
                <a:lnTo>
                  <a:pt x="133305" y="598000"/>
                </a:lnTo>
                <a:lnTo>
                  <a:pt x="111704" y="640962"/>
                </a:lnTo>
                <a:lnTo>
                  <a:pt x="91938" y="684777"/>
                </a:lnTo>
                <a:lnTo>
                  <a:pt x="74031" y="729374"/>
                </a:lnTo>
                <a:lnTo>
                  <a:pt x="58003" y="774684"/>
                </a:lnTo>
                <a:lnTo>
                  <a:pt x="43876" y="820633"/>
                </a:lnTo>
                <a:lnTo>
                  <a:pt x="31671" y="867152"/>
                </a:lnTo>
                <a:lnTo>
                  <a:pt x="21409" y="914169"/>
                </a:lnTo>
                <a:lnTo>
                  <a:pt x="13112" y="961613"/>
                </a:lnTo>
                <a:lnTo>
                  <a:pt x="6801" y="1009412"/>
                </a:lnTo>
                <a:lnTo>
                  <a:pt x="2498" y="1057496"/>
                </a:lnTo>
                <a:lnTo>
                  <a:pt x="224" y="1105793"/>
                </a:lnTo>
                <a:lnTo>
                  <a:pt x="0" y="1154233"/>
                </a:lnTo>
                <a:lnTo>
                  <a:pt x="1847" y="1202744"/>
                </a:lnTo>
                <a:lnTo>
                  <a:pt x="5787" y="1251255"/>
                </a:lnTo>
                <a:lnTo>
                  <a:pt x="11842" y="1299695"/>
                </a:lnTo>
              </a:path>
            </a:pathLst>
          </a:custGeom>
          <a:ln w="2868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1831834" y="2512472"/>
            <a:ext cx="221895" cy="22177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730799" y="3926004"/>
            <a:ext cx="183928" cy="15536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656658" y="4079576"/>
            <a:ext cx="341700" cy="4743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656658" y="4079579"/>
            <a:ext cx="342265" cy="47625"/>
          </a:xfrm>
          <a:custGeom>
            <a:avLst/>
            <a:gdLst/>
            <a:ahLst/>
            <a:cxnLst/>
            <a:rect l="l" t="t" r="r" b="b"/>
            <a:pathLst>
              <a:path w="342265" h="47625">
                <a:moveTo>
                  <a:pt x="0" y="0"/>
                </a:moveTo>
                <a:lnTo>
                  <a:pt x="0" y="47429"/>
                </a:lnTo>
                <a:lnTo>
                  <a:pt x="341700" y="47429"/>
                </a:lnTo>
                <a:lnTo>
                  <a:pt x="341700" y="0"/>
                </a:lnTo>
                <a:lnTo>
                  <a:pt x="0" y="0"/>
                </a:lnTo>
              </a:path>
            </a:pathLst>
          </a:custGeom>
          <a:ln w="3585">
            <a:solidFill>
              <a:srgbClr val="7C7C7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2980328" y="3926004"/>
            <a:ext cx="183928" cy="155368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2896696" y="4079576"/>
            <a:ext cx="341700" cy="4743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2896696" y="4079579"/>
            <a:ext cx="342265" cy="47625"/>
          </a:xfrm>
          <a:custGeom>
            <a:avLst/>
            <a:gdLst/>
            <a:ahLst/>
            <a:cxnLst/>
            <a:rect l="l" t="t" r="r" b="b"/>
            <a:pathLst>
              <a:path w="342264" h="47625">
                <a:moveTo>
                  <a:pt x="0" y="0"/>
                </a:moveTo>
                <a:lnTo>
                  <a:pt x="0" y="47429"/>
                </a:lnTo>
                <a:lnTo>
                  <a:pt x="341700" y="47429"/>
                </a:lnTo>
                <a:lnTo>
                  <a:pt x="341700" y="0"/>
                </a:lnTo>
                <a:lnTo>
                  <a:pt x="0" y="0"/>
                </a:lnTo>
              </a:path>
            </a:pathLst>
          </a:custGeom>
          <a:ln w="3585">
            <a:solidFill>
              <a:srgbClr val="7C7C7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1947528" y="2628102"/>
            <a:ext cx="19050" cy="1299845"/>
          </a:xfrm>
          <a:custGeom>
            <a:avLst/>
            <a:gdLst/>
            <a:ahLst/>
            <a:cxnLst/>
            <a:rect l="l" t="t" r="r" b="b"/>
            <a:pathLst>
              <a:path w="19050" h="1299845">
                <a:moveTo>
                  <a:pt x="18983" y="0"/>
                </a:moveTo>
                <a:lnTo>
                  <a:pt x="0" y="1299695"/>
                </a:lnTo>
              </a:path>
            </a:pathLst>
          </a:custGeom>
          <a:ln w="3587">
            <a:solidFill>
              <a:srgbClr val="000000"/>
            </a:solidFill>
            <a:prstDash val="sysDot"/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827509" y="3927797"/>
            <a:ext cx="2240280" cy="0"/>
          </a:xfrm>
          <a:custGeom>
            <a:avLst/>
            <a:gdLst/>
            <a:ahLst/>
            <a:cxnLst/>
            <a:rect l="l" t="t" r="r" b="b"/>
            <a:pathLst>
              <a:path w="2240280" h="0">
                <a:moveTo>
                  <a:pt x="2240038" y="0"/>
                </a:moveTo>
                <a:lnTo>
                  <a:pt x="0" y="0"/>
                </a:lnTo>
              </a:path>
            </a:pathLst>
          </a:custGeom>
          <a:ln w="3585">
            <a:solidFill>
              <a:srgbClr val="000000"/>
            </a:solidFill>
            <a:prstDash val="sysDot"/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1862103" y="3832933"/>
            <a:ext cx="152400" cy="227965"/>
          </a:xfrm>
          <a:custGeom>
            <a:avLst/>
            <a:gdLst/>
            <a:ahLst/>
            <a:cxnLst/>
            <a:rect l="l" t="t" r="r" b="b"/>
            <a:pathLst>
              <a:path w="152400" h="227964">
                <a:moveTo>
                  <a:pt x="151866" y="0"/>
                </a:moveTo>
                <a:lnTo>
                  <a:pt x="0" y="227672"/>
                </a:lnTo>
              </a:path>
            </a:pathLst>
          </a:custGeom>
          <a:ln w="3586">
            <a:solidFill>
              <a:srgbClr val="000000"/>
            </a:solidFill>
            <a:prstDash val="sysDot"/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646875" y="3856599"/>
            <a:ext cx="120810" cy="125257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2027131" y="2433695"/>
            <a:ext cx="97447" cy="12522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2896190" y="3731138"/>
            <a:ext cx="114153" cy="129533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1900069" y="2438375"/>
            <a:ext cx="75933" cy="75890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1938036" y="2068406"/>
            <a:ext cx="0" cy="446405"/>
          </a:xfrm>
          <a:custGeom>
            <a:avLst/>
            <a:gdLst/>
            <a:ahLst/>
            <a:cxnLst/>
            <a:rect l="l" t="t" r="r" b="b"/>
            <a:pathLst>
              <a:path w="0" h="446405">
                <a:moveTo>
                  <a:pt x="0" y="0"/>
                </a:moveTo>
                <a:lnTo>
                  <a:pt x="0" y="445859"/>
                </a:lnTo>
              </a:path>
            </a:pathLst>
          </a:custGeom>
          <a:ln w="358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1739331" y="1958870"/>
            <a:ext cx="47625" cy="125730"/>
          </a:xfrm>
          <a:custGeom>
            <a:avLst/>
            <a:gdLst/>
            <a:ahLst/>
            <a:cxnLst/>
            <a:rect l="l" t="t" r="r" b="b"/>
            <a:pathLst>
              <a:path w="47625" h="125730">
                <a:moveTo>
                  <a:pt x="47597" y="27700"/>
                </a:moveTo>
                <a:lnTo>
                  <a:pt x="31651" y="27700"/>
                </a:lnTo>
                <a:lnTo>
                  <a:pt x="31651" y="125725"/>
                </a:lnTo>
                <a:lnTo>
                  <a:pt x="47597" y="125725"/>
                </a:lnTo>
                <a:lnTo>
                  <a:pt x="47597" y="27700"/>
                </a:lnTo>
                <a:close/>
              </a:path>
              <a:path w="47625" h="125730">
                <a:moveTo>
                  <a:pt x="47597" y="0"/>
                </a:moveTo>
                <a:lnTo>
                  <a:pt x="37346" y="0"/>
                </a:lnTo>
                <a:lnTo>
                  <a:pt x="34562" y="5312"/>
                </a:lnTo>
                <a:lnTo>
                  <a:pt x="29879" y="11004"/>
                </a:lnTo>
                <a:lnTo>
                  <a:pt x="0" y="31368"/>
                </a:lnTo>
                <a:lnTo>
                  <a:pt x="0" y="46293"/>
                </a:lnTo>
                <a:lnTo>
                  <a:pt x="31651" y="27700"/>
                </a:lnTo>
                <a:lnTo>
                  <a:pt x="47597" y="27700"/>
                </a:lnTo>
                <a:lnTo>
                  <a:pt x="4759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1822111" y="1958870"/>
            <a:ext cx="326260" cy="127876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1274238" y="3837107"/>
            <a:ext cx="47625" cy="126364"/>
          </a:xfrm>
          <a:custGeom>
            <a:avLst/>
            <a:gdLst/>
            <a:ahLst/>
            <a:cxnLst/>
            <a:rect l="l" t="t" r="r" b="b"/>
            <a:pathLst>
              <a:path w="47625" h="126364">
                <a:moveTo>
                  <a:pt x="47559" y="27776"/>
                </a:moveTo>
                <a:lnTo>
                  <a:pt x="31702" y="27776"/>
                </a:lnTo>
                <a:lnTo>
                  <a:pt x="31702" y="125776"/>
                </a:lnTo>
                <a:lnTo>
                  <a:pt x="47559" y="125776"/>
                </a:lnTo>
                <a:lnTo>
                  <a:pt x="47559" y="27776"/>
                </a:lnTo>
                <a:close/>
              </a:path>
              <a:path w="47625" h="126364">
                <a:moveTo>
                  <a:pt x="47559" y="0"/>
                </a:moveTo>
                <a:lnTo>
                  <a:pt x="37333" y="0"/>
                </a:lnTo>
                <a:lnTo>
                  <a:pt x="34575" y="5413"/>
                </a:lnTo>
                <a:lnTo>
                  <a:pt x="29892" y="11004"/>
                </a:lnTo>
                <a:lnTo>
                  <a:pt x="0" y="31444"/>
                </a:lnTo>
                <a:lnTo>
                  <a:pt x="0" y="46318"/>
                </a:lnTo>
                <a:lnTo>
                  <a:pt x="31702" y="27776"/>
                </a:lnTo>
                <a:lnTo>
                  <a:pt x="47559" y="27776"/>
                </a:lnTo>
                <a:lnTo>
                  <a:pt x="4755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1357005" y="3837107"/>
            <a:ext cx="84184" cy="127914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1465818" y="3870095"/>
            <a:ext cx="126707" cy="92789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2299353" y="3837107"/>
            <a:ext cx="47625" cy="126364"/>
          </a:xfrm>
          <a:custGeom>
            <a:avLst/>
            <a:gdLst/>
            <a:ahLst/>
            <a:cxnLst/>
            <a:rect l="l" t="t" r="r" b="b"/>
            <a:pathLst>
              <a:path w="47625" h="126364">
                <a:moveTo>
                  <a:pt x="47584" y="27776"/>
                </a:moveTo>
                <a:lnTo>
                  <a:pt x="31638" y="27776"/>
                </a:lnTo>
                <a:lnTo>
                  <a:pt x="31638" y="125776"/>
                </a:lnTo>
                <a:lnTo>
                  <a:pt x="47584" y="125776"/>
                </a:lnTo>
                <a:lnTo>
                  <a:pt x="47584" y="27776"/>
                </a:lnTo>
                <a:close/>
              </a:path>
              <a:path w="47625" h="126364">
                <a:moveTo>
                  <a:pt x="47584" y="0"/>
                </a:moveTo>
                <a:lnTo>
                  <a:pt x="37333" y="0"/>
                </a:lnTo>
                <a:lnTo>
                  <a:pt x="34549" y="5413"/>
                </a:lnTo>
                <a:lnTo>
                  <a:pt x="29867" y="11004"/>
                </a:lnTo>
                <a:lnTo>
                  <a:pt x="0" y="31444"/>
                </a:lnTo>
                <a:lnTo>
                  <a:pt x="0" y="46318"/>
                </a:lnTo>
                <a:lnTo>
                  <a:pt x="31638" y="27776"/>
                </a:lnTo>
                <a:lnTo>
                  <a:pt x="47584" y="27776"/>
                </a:lnTo>
                <a:lnTo>
                  <a:pt x="4758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2382120" y="3837107"/>
            <a:ext cx="84159" cy="127914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2490958" y="3870095"/>
            <a:ext cx="126682" cy="92789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3831327" y="2476161"/>
            <a:ext cx="2270125" cy="1300480"/>
          </a:xfrm>
          <a:custGeom>
            <a:avLst/>
            <a:gdLst/>
            <a:ahLst/>
            <a:cxnLst/>
            <a:rect l="l" t="t" r="r" b="b"/>
            <a:pathLst>
              <a:path w="2270125" h="1300479">
                <a:moveTo>
                  <a:pt x="2258300" y="1300246"/>
                </a:moveTo>
                <a:lnTo>
                  <a:pt x="2264361" y="1251782"/>
                </a:lnTo>
                <a:lnTo>
                  <a:pt x="2268299" y="1203247"/>
                </a:lnTo>
                <a:lnTo>
                  <a:pt x="2270126" y="1154712"/>
                </a:lnTo>
                <a:lnTo>
                  <a:pt x="2269857" y="1106248"/>
                </a:lnTo>
                <a:lnTo>
                  <a:pt x="2267507" y="1057926"/>
                </a:lnTo>
                <a:lnTo>
                  <a:pt x="2263090" y="1009819"/>
                </a:lnTo>
                <a:lnTo>
                  <a:pt x="2256620" y="961996"/>
                </a:lnTo>
                <a:lnTo>
                  <a:pt x="2248111" y="914529"/>
                </a:lnTo>
                <a:lnTo>
                  <a:pt x="2237578" y="867490"/>
                </a:lnTo>
                <a:lnTo>
                  <a:pt x="2225035" y="820949"/>
                </a:lnTo>
                <a:lnTo>
                  <a:pt x="2210496" y="774978"/>
                </a:lnTo>
                <a:lnTo>
                  <a:pt x="2193975" y="729648"/>
                </a:lnTo>
                <a:lnTo>
                  <a:pt x="2175487" y="685030"/>
                </a:lnTo>
                <a:lnTo>
                  <a:pt x="2155045" y="641195"/>
                </a:lnTo>
                <a:lnTo>
                  <a:pt x="2132665" y="598215"/>
                </a:lnTo>
                <a:lnTo>
                  <a:pt x="2108360" y="556161"/>
                </a:lnTo>
                <a:lnTo>
                  <a:pt x="2082145" y="515104"/>
                </a:lnTo>
                <a:lnTo>
                  <a:pt x="2054033" y="475115"/>
                </a:lnTo>
                <a:lnTo>
                  <a:pt x="2024040" y="436266"/>
                </a:lnTo>
                <a:lnTo>
                  <a:pt x="1992179" y="398627"/>
                </a:lnTo>
                <a:lnTo>
                  <a:pt x="1960042" y="361046"/>
                </a:lnTo>
                <a:lnTo>
                  <a:pt x="1926400" y="325194"/>
                </a:lnTo>
                <a:lnTo>
                  <a:pt x="1891318" y="291094"/>
                </a:lnTo>
                <a:lnTo>
                  <a:pt x="1854861" y="258766"/>
                </a:lnTo>
                <a:lnTo>
                  <a:pt x="1817092" y="228232"/>
                </a:lnTo>
                <a:lnTo>
                  <a:pt x="1778076" y="199513"/>
                </a:lnTo>
                <a:lnTo>
                  <a:pt x="1737876" y="172630"/>
                </a:lnTo>
                <a:lnTo>
                  <a:pt x="1696557" y="147606"/>
                </a:lnTo>
                <a:lnTo>
                  <a:pt x="1654183" y="124460"/>
                </a:lnTo>
                <a:lnTo>
                  <a:pt x="1610819" y="103216"/>
                </a:lnTo>
                <a:lnTo>
                  <a:pt x="1566527" y="83893"/>
                </a:lnTo>
                <a:lnTo>
                  <a:pt x="1521374" y="66513"/>
                </a:lnTo>
                <a:lnTo>
                  <a:pt x="1475422" y="51099"/>
                </a:lnTo>
                <a:lnTo>
                  <a:pt x="1428735" y="37670"/>
                </a:lnTo>
                <a:lnTo>
                  <a:pt x="1381379" y="26248"/>
                </a:lnTo>
                <a:lnTo>
                  <a:pt x="1333416" y="16856"/>
                </a:lnTo>
                <a:lnTo>
                  <a:pt x="1284912" y="9513"/>
                </a:lnTo>
                <a:lnTo>
                  <a:pt x="1235931" y="4242"/>
                </a:lnTo>
                <a:lnTo>
                  <a:pt x="1186536" y="1064"/>
                </a:lnTo>
                <a:lnTo>
                  <a:pt x="1136791" y="0"/>
                </a:lnTo>
                <a:lnTo>
                  <a:pt x="1087046" y="1064"/>
                </a:lnTo>
                <a:lnTo>
                  <a:pt x="1037642" y="4242"/>
                </a:lnTo>
                <a:lnTo>
                  <a:pt x="988638" y="9513"/>
                </a:lnTo>
                <a:lnTo>
                  <a:pt x="940090" y="16856"/>
                </a:lnTo>
                <a:lnTo>
                  <a:pt x="892055" y="26248"/>
                </a:lnTo>
                <a:lnTo>
                  <a:pt x="844591" y="37670"/>
                </a:lnTo>
                <a:lnTo>
                  <a:pt x="797753" y="51099"/>
                </a:lnTo>
                <a:lnTo>
                  <a:pt x="751600" y="66513"/>
                </a:lnTo>
                <a:lnTo>
                  <a:pt x="706189" y="83893"/>
                </a:lnTo>
                <a:lnTo>
                  <a:pt x="661576" y="103216"/>
                </a:lnTo>
                <a:lnTo>
                  <a:pt x="617818" y="124460"/>
                </a:lnTo>
                <a:lnTo>
                  <a:pt x="574972" y="147606"/>
                </a:lnTo>
                <a:lnTo>
                  <a:pt x="533096" y="172630"/>
                </a:lnTo>
                <a:lnTo>
                  <a:pt x="492247" y="199513"/>
                </a:lnTo>
                <a:lnTo>
                  <a:pt x="452481" y="228232"/>
                </a:lnTo>
                <a:lnTo>
                  <a:pt x="413855" y="258766"/>
                </a:lnTo>
                <a:lnTo>
                  <a:pt x="376427" y="291094"/>
                </a:lnTo>
                <a:lnTo>
                  <a:pt x="340254" y="325194"/>
                </a:lnTo>
                <a:lnTo>
                  <a:pt x="305392" y="361046"/>
                </a:lnTo>
                <a:lnTo>
                  <a:pt x="271899" y="398627"/>
                </a:lnTo>
                <a:lnTo>
                  <a:pt x="241326" y="436266"/>
                </a:lnTo>
                <a:lnTo>
                  <a:pt x="212364" y="475115"/>
                </a:lnTo>
                <a:lnTo>
                  <a:pt x="185056" y="515104"/>
                </a:lnTo>
                <a:lnTo>
                  <a:pt x="159444" y="556161"/>
                </a:lnTo>
                <a:lnTo>
                  <a:pt x="135571" y="598215"/>
                </a:lnTo>
                <a:lnTo>
                  <a:pt x="113481" y="641195"/>
                </a:lnTo>
                <a:lnTo>
                  <a:pt x="93215" y="685030"/>
                </a:lnTo>
                <a:lnTo>
                  <a:pt x="74817" y="729648"/>
                </a:lnTo>
                <a:lnTo>
                  <a:pt x="58330" y="774978"/>
                </a:lnTo>
                <a:lnTo>
                  <a:pt x="43795" y="820949"/>
                </a:lnTo>
                <a:lnTo>
                  <a:pt x="31257" y="867490"/>
                </a:lnTo>
                <a:lnTo>
                  <a:pt x="20757" y="914529"/>
                </a:lnTo>
                <a:lnTo>
                  <a:pt x="12338" y="961996"/>
                </a:lnTo>
                <a:lnTo>
                  <a:pt x="6044" y="1009819"/>
                </a:lnTo>
                <a:lnTo>
                  <a:pt x="1917" y="1057926"/>
                </a:lnTo>
                <a:lnTo>
                  <a:pt x="0" y="1106248"/>
                </a:lnTo>
                <a:lnTo>
                  <a:pt x="335" y="1154712"/>
                </a:lnTo>
                <a:lnTo>
                  <a:pt x="2965" y="1203247"/>
                </a:lnTo>
                <a:lnTo>
                  <a:pt x="7933" y="1251782"/>
                </a:lnTo>
                <a:lnTo>
                  <a:pt x="15282" y="1300246"/>
                </a:lnTo>
              </a:path>
            </a:pathLst>
          </a:custGeom>
          <a:ln w="2870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4852272" y="2360472"/>
            <a:ext cx="222188" cy="221885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3759277" y="3774613"/>
            <a:ext cx="184171" cy="155447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3675533" y="3928266"/>
            <a:ext cx="342155" cy="4745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3675533" y="3928266"/>
            <a:ext cx="342265" cy="47625"/>
          </a:xfrm>
          <a:custGeom>
            <a:avLst/>
            <a:gdLst/>
            <a:ahLst/>
            <a:cxnLst/>
            <a:rect l="l" t="t" r="r" b="b"/>
            <a:pathLst>
              <a:path w="342264" h="47625">
                <a:moveTo>
                  <a:pt x="0" y="0"/>
                </a:moveTo>
                <a:lnTo>
                  <a:pt x="0" y="47455"/>
                </a:lnTo>
                <a:lnTo>
                  <a:pt x="342155" y="47455"/>
                </a:lnTo>
                <a:lnTo>
                  <a:pt x="342155" y="0"/>
                </a:lnTo>
                <a:lnTo>
                  <a:pt x="0" y="0"/>
                </a:lnTo>
              </a:path>
            </a:pathLst>
          </a:custGeom>
          <a:ln w="3587">
            <a:solidFill>
              <a:srgbClr val="7C7C7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6002294" y="3774613"/>
            <a:ext cx="184171" cy="155447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5928054" y="3928266"/>
            <a:ext cx="342155" cy="4745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5928054" y="3928266"/>
            <a:ext cx="342265" cy="47625"/>
          </a:xfrm>
          <a:custGeom>
            <a:avLst/>
            <a:gdLst/>
            <a:ahLst/>
            <a:cxnLst/>
            <a:rect l="l" t="t" r="r" b="b"/>
            <a:pathLst>
              <a:path w="342264" h="47625">
                <a:moveTo>
                  <a:pt x="0" y="0"/>
                </a:moveTo>
                <a:lnTo>
                  <a:pt x="0" y="47455"/>
                </a:lnTo>
                <a:lnTo>
                  <a:pt x="342155" y="47455"/>
                </a:lnTo>
                <a:lnTo>
                  <a:pt x="342155" y="0"/>
                </a:lnTo>
                <a:lnTo>
                  <a:pt x="0" y="0"/>
                </a:lnTo>
              </a:path>
            </a:pathLst>
          </a:custGeom>
          <a:ln w="3587">
            <a:solidFill>
              <a:srgbClr val="7C7C7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4977623" y="2476161"/>
            <a:ext cx="19050" cy="1300480"/>
          </a:xfrm>
          <a:custGeom>
            <a:avLst/>
            <a:gdLst/>
            <a:ahLst/>
            <a:cxnLst/>
            <a:rect l="l" t="t" r="r" b="b"/>
            <a:pathLst>
              <a:path w="19050" h="1300479">
                <a:moveTo>
                  <a:pt x="19008" y="0"/>
                </a:moveTo>
                <a:lnTo>
                  <a:pt x="0" y="1300246"/>
                </a:lnTo>
              </a:path>
            </a:pathLst>
          </a:custGeom>
          <a:ln w="3592">
            <a:solidFill>
              <a:srgbClr val="000000"/>
            </a:solidFill>
            <a:prstDash val="sysDot"/>
          </a:ln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/>
          <p:nvPr/>
        </p:nvSpPr>
        <p:spPr>
          <a:xfrm>
            <a:off x="3846610" y="3776408"/>
            <a:ext cx="2252980" cy="0"/>
          </a:xfrm>
          <a:custGeom>
            <a:avLst/>
            <a:gdLst/>
            <a:ahLst/>
            <a:cxnLst/>
            <a:rect l="l" t="t" r="r" b="b"/>
            <a:pathLst>
              <a:path w="2252979" h="0">
                <a:moveTo>
                  <a:pt x="2252521" y="0"/>
                </a:moveTo>
                <a:lnTo>
                  <a:pt x="0" y="0"/>
                </a:lnTo>
              </a:path>
            </a:pathLst>
          </a:custGeom>
          <a:ln w="3587">
            <a:solidFill>
              <a:srgbClr val="000000"/>
            </a:solidFill>
            <a:prstDash val="sysDot"/>
          </a:ln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/>
          <p:nvPr/>
        </p:nvSpPr>
        <p:spPr>
          <a:xfrm>
            <a:off x="4892084" y="3681496"/>
            <a:ext cx="152400" cy="227965"/>
          </a:xfrm>
          <a:custGeom>
            <a:avLst/>
            <a:gdLst/>
            <a:ahLst/>
            <a:cxnLst/>
            <a:rect l="l" t="t" r="r" b="b"/>
            <a:pathLst>
              <a:path w="152400" h="227964">
                <a:moveTo>
                  <a:pt x="152068" y="0"/>
                </a:moveTo>
                <a:lnTo>
                  <a:pt x="0" y="227787"/>
                </a:lnTo>
              </a:path>
            </a:pathLst>
          </a:custGeom>
          <a:ln w="3590">
            <a:solidFill>
              <a:srgbClr val="000000"/>
            </a:solidFill>
            <a:prstDash val="sysDot"/>
          </a:ln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/>
          <p:nvPr/>
        </p:nvSpPr>
        <p:spPr>
          <a:xfrm>
            <a:off x="3675241" y="3705186"/>
            <a:ext cx="120970" cy="125320"/>
          </a:xfrm>
          <a:prstGeom prst="rect">
            <a:avLst/>
          </a:prstGeom>
          <a:blipFill>
            <a:blip r:embed="rId1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/>
          <p:nvPr/>
        </p:nvSpPr>
        <p:spPr>
          <a:xfrm>
            <a:off x="5057333" y="2281529"/>
            <a:ext cx="97577" cy="125282"/>
          </a:xfrm>
          <a:prstGeom prst="rect">
            <a:avLst/>
          </a:prstGeom>
          <a:blipFill>
            <a:blip r:embed="rId1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/>
          <p:nvPr/>
        </p:nvSpPr>
        <p:spPr>
          <a:xfrm>
            <a:off x="5918043" y="3579663"/>
            <a:ext cx="114305" cy="129598"/>
          </a:xfrm>
          <a:prstGeom prst="rect">
            <a:avLst/>
          </a:prstGeom>
          <a:blipFill>
            <a:blip r:embed="rId1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/>
          <p:nvPr/>
        </p:nvSpPr>
        <p:spPr>
          <a:xfrm>
            <a:off x="4930102" y="2286338"/>
            <a:ext cx="76034" cy="75929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4" name="object 44"/>
          <p:cNvSpPr/>
          <p:nvPr/>
        </p:nvSpPr>
        <p:spPr>
          <a:xfrm>
            <a:off x="4968119" y="1916184"/>
            <a:ext cx="0" cy="446405"/>
          </a:xfrm>
          <a:custGeom>
            <a:avLst/>
            <a:gdLst/>
            <a:ahLst/>
            <a:cxnLst/>
            <a:rect l="l" t="t" r="r" b="b"/>
            <a:pathLst>
              <a:path w="0" h="446405">
                <a:moveTo>
                  <a:pt x="0" y="0"/>
                </a:moveTo>
                <a:lnTo>
                  <a:pt x="0" y="446083"/>
                </a:lnTo>
              </a:path>
            </a:pathLst>
          </a:custGeom>
          <a:ln w="35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5" name="object 45"/>
          <p:cNvSpPr/>
          <p:nvPr/>
        </p:nvSpPr>
        <p:spPr>
          <a:xfrm>
            <a:off x="4759657" y="1806467"/>
            <a:ext cx="48260" cy="126364"/>
          </a:xfrm>
          <a:custGeom>
            <a:avLst/>
            <a:gdLst/>
            <a:ahLst/>
            <a:cxnLst/>
            <a:rect l="l" t="t" r="r" b="b"/>
            <a:pathLst>
              <a:path w="48260" h="126364">
                <a:moveTo>
                  <a:pt x="47648" y="27714"/>
                </a:moveTo>
                <a:lnTo>
                  <a:pt x="31681" y="27714"/>
                </a:lnTo>
                <a:lnTo>
                  <a:pt x="31681" y="125789"/>
                </a:lnTo>
                <a:lnTo>
                  <a:pt x="47648" y="125789"/>
                </a:lnTo>
                <a:lnTo>
                  <a:pt x="47648" y="27714"/>
                </a:lnTo>
                <a:close/>
              </a:path>
              <a:path w="48260" h="126364">
                <a:moveTo>
                  <a:pt x="47648" y="0"/>
                </a:moveTo>
                <a:lnTo>
                  <a:pt x="37383" y="0"/>
                </a:lnTo>
                <a:lnTo>
                  <a:pt x="34595" y="5441"/>
                </a:lnTo>
                <a:lnTo>
                  <a:pt x="29906" y="11009"/>
                </a:lnTo>
                <a:lnTo>
                  <a:pt x="0" y="31384"/>
                </a:lnTo>
                <a:lnTo>
                  <a:pt x="0" y="46316"/>
                </a:lnTo>
                <a:lnTo>
                  <a:pt x="31681" y="27714"/>
                </a:lnTo>
                <a:lnTo>
                  <a:pt x="47648" y="27714"/>
                </a:lnTo>
                <a:lnTo>
                  <a:pt x="4764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6" name="object 46"/>
          <p:cNvSpPr/>
          <p:nvPr/>
        </p:nvSpPr>
        <p:spPr>
          <a:xfrm>
            <a:off x="4852039" y="1806467"/>
            <a:ext cx="326694" cy="127940"/>
          </a:xfrm>
          <a:prstGeom prst="rect">
            <a:avLst/>
          </a:prstGeom>
          <a:blipFill>
            <a:blip r:embed="rId2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7" name="object 47"/>
          <p:cNvSpPr/>
          <p:nvPr/>
        </p:nvSpPr>
        <p:spPr>
          <a:xfrm>
            <a:off x="4303438" y="3685685"/>
            <a:ext cx="47625" cy="126364"/>
          </a:xfrm>
          <a:custGeom>
            <a:avLst/>
            <a:gdLst/>
            <a:ahLst/>
            <a:cxnLst/>
            <a:rect l="l" t="t" r="r" b="b"/>
            <a:pathLst>
              <a:path w="47625" h="126364">
                <a:moveTo>
                  <a:pt x="47622" y="27777"/>
                </a:moveTo>
                <a:lnTo>
                  <a:pt x="31744" y="27777"/>
                </a:lnTo>
                <a:lnTo>
                  <a:pt x="31744" y="125839"/>
                </a:lnTo>
                <a:lnTo>
                  <a:pt x="47622" y="125839"/>
                </a:lnTo>
                <a:lnTo>
                  <a:pt x="47622" y="27777"/>
                </a:lnTo>
                <a:close/>
              </a:path>
              <a:path w="47625" h="126364">
                <a:moveTo>
                  <a:pt x="47622" y="0"/>
                </a:moveTo>
                <a:lnTo>
                  <a:pt x="37383" y="0"/>
                </a:lnTo>
                <a:lnTo>
                  <a:pt x="34621" y="5416"/>
                </a:lnTo>
                <a:lnTo>
                  <a:pt x="29932" y="11009"/>
                </a:lnTo>
                <a:lnTo>
                  <a:pt x="0" y="31459"/>
                </a:lnTo>
                <a:lnTo>
                  <a:pt x="0" y="46329"/>
                </a:lnTo>
                <a:lnTo>
                  <a:pt x="31744" y="27777"/>
                </a:lnTo>
                <a:lnTo>
                  <a:pt x="47622" y="27777"/>
                </a:lnTo>
                <a:lnTo>
                  <a:pt x="4762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8" name="object 48"/>
          <p:cNvSpPr/>
          <p:nvPr/>
        </p:nvSpPr>
        <p:spPr>
          <a:xfrm>
            <a:off x="4386315" y="3685685"/>
            <a:ext cx="226342" cy="127978"/>
          </a:xfrm>
          <a:prstGeom prst="rect">
            <a:avLst/>
          </a:prstGeom>
          <a:blipFill>
            <a:blip r:embed="rId2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9" name="object 49"/>
          <p:cNvSpPr/>
          <p:nvPr/>
        </p:nvSpPr>
        <p:spPr>
          <a:xfrm>
            <a:off x="5196856" y="3685685"/>
            <a:ext cx="48260" cy="126364"/>
          </a:xfrm>
          <a:custGeom>
            <a:avLst/>
            <a:gdLst/>
            <a:ahLst/>
            <a:cxnLst/>
            <a:rect l="l" t="t" r="r" b="b"/>
            <a:pathLst>
              <a:path w="48260" h="126364">
                <a:moveTo>
                  <a:pt x="47648" y="27777"/>
                </a:moveTo>
                <a:lnTo>
                  <a:pt x="31681" y="27777"/>
                </a:lnTo>
                <a:lnTo>
                  <a:pt x="31681" y="125839"/>
                </a:lnTo>
                <a:lnTo>
                  <a:pt x="47648" y="125839"/>
                </a:lnTo>
                <a:lnTo>
                  <a:pt x="47648" y="27777"/>
                </a:lnTo>
                <a:close/>
              </a:path>
              <a:path w="48260" h="126364">
                <a:moveTo>
                  <a:pt x="47648" y="0"/>
                </a:moveTo>
                <a:lnTo>
                  <a:pt x="37383" y="0"/>
                </a:lnTo>
                <a:lnTo>
                  <a:pt x="34595" y="5416"/>
                </a:lnTo>
                <a:lnTo>
                  <a:pt x="29906" y="11009"/>
                </a:lnTo>
                <a:lnTo>
                  <a:pt x="0" y="31459"/>
                </a:lnTo>
                <a:lnTo>
                  <a:pt x="0" y="46329"/>
                </a:lnTo>
                <a:lnTo>
                  <a:pt x="31681" y="27777"/>
                </a:lnTo>
                <a:lnTo>
                  <a:pt x="47648" y="27777"/>
                </a:lnTo>
                <a:lnTo>
                  <a:pt x="4764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0" name="object 50"/>
          <p:cNvSpPr/>
          <p:nvPr/>
        </p:nvSpPr>
        <p:spPr>
          <a:xfrm>
            <a:off x="5279733" y="3685685"/>
            <a:ext cx="226329" cy="127978"/>
          </a:xfrm>
          <a:prstGeom prst="rect">
            <a:avLst/>
          </a:prstGeom>
          <a:blipFill>
            <a:blip r:embed="rId2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1" name="object 51"/>
          <p:cNvSpPr/>
          <p:nvPr/>
        </p:nvSpPr>
        <p:spPr>
          <a:xfrm>
            <a:off x="3818097" y="3975722"/>
            <a:ext cx="76034" cy="75929"/>
          </a:xfrm>
          <a:prstGeom prst="rect">
            <a:avLst/>
          </a:prstGeom>
          <a:blipFill>
            <a:blip r:embed="rId2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2" name="object 52"/>
          <p:cNvSpPr/>
          <p:nvPr/>
        </p:nvSpPr>
        <p:spPr>
          <a:xfrm>
            <a:off x="3856114" y="3975722"/>
            <a:ext cx="0" cy="275590"/>
          </a:xfrm>
          <a:custGeom>
            <a:avLst/>
            <a:gdLst/>
            <a:ahLst/>
            <a:cxnLst/>
            <a:rect l="l" t="t" r="r" b="b"/>
            <a:pathLst>
              <a:path w="0" h="275589">
                <a:moveTo>
                  <a:pt x="0" y="0"/>
                </a:moveTo>
                <a:lnTo>
                  <a:pt x="0" y="275249"/>
                </a:lnTo>
              </a:path>
            </a:pathLst>
          </a:custGeom>
          <a:ln w="35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3" name="object 53"/>
          <p:cNvSpPr/>
          <p:nvPr/>
        </p:nvSpPr>
        <p:spPr>
          <a:xfrm>
            <a:off x="6061114" y="3975722"/>
            <a:ext cx="76034" cy="75929"/>
          </a:xfrm>
          <a:prstGeom prst="rect">
            <a:avLst/>
          </a:prstGeom>
          <a:blipFill>
            <a:blip r:embed="rId2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4" name="object 54"/>
          <p:cNvSpPr/>
          <p:nvPr/>
        </p:nvSpPr>
        <p:spPr>
          <a:xfrm>
            <a:off x="6099132" y="3975722"/>
            <a:ext cx="0" cy="275590"/>
          </a:xfrm>
          <a:custGeom>
            <a:avLst/>
            <a:gdLst/>
            <a:ahLst/>
            <a:cxnLst/>
            <a:rect l="l" t="t" r="r" b="b"/>
            <a:pathLst>
              <a:path w="0" h="275589">
                <a:moveTo>
                  <a:pt x="0" y="0"/>
                </a:moveTo>
                <a:lnTo>
                  <a:pt x="0" y="275249"/>
                </a:lnTo>
              </a:path>
            </a:pathLst>
          </a:custGeom>
          <a:ln w="35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5" name="object 55"/>
          <p:cNvSpPr/>
          <p:nvPr/>
        </p:nvSpPr>
        <p:spPr>
          <a:xfrm>
            <a:off x="3628011" y="3890301"/>
            <a:ext cx="76200" cy="66675"/>
          </a:xfrm>
          <a:custGeom>
            <a:avLst/>
            <a:gdLst/>
            <a:ahLst/>
            <a:cxnLst/>
            <a:rect l="l" t="t" r="r" b="b"/>
            <a:pathLst>
              <a:path w="76200" h="66675">
                <a:moveTo>
                  <a:pt x="0" y="0"/>
                </a:moveTo>
                <a:lnTo>
                  <a:pt x="9504" y="28473"/>
                </a:lnTo>
                <a:lnTo>
                  <a:pt x="0" y="66437"/>
                </a:lnTo>
                <a:lnTo>
                  <a:pt x="76034" y="28473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6" name="object 56"/>
          <p:cNvSpPr/>
          <p:nvPr/>
        </p:nvSpPr>
        <p:spPr>
          <a:xfrm>
            <a:off x="3409412" y="3918775"/>
            <a:ext cx="294640" cy="0"/>
          </a:xfrm>
          <a:custGeom>
            <a:avLst/>
            <a:gdLst/>
            <a:ahLst/>
            <a:cxnLst/>
            <a:rect l="l" t="t" r="r" b="b"/>
            <a:pathLst>
              <a:path w="294639" h="0">
                <a:moveTo>
                  <a:pt x="0" y="0"/>
                </a:moveTo>
                <a:lnTo>
                  <a:pt x="294633" y="0"/>
                </a:lnTo>
              </a:path>
            </a:pathLst>
          </a:custGeom>
          <a:ln w="358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7" name="object 57"/>
          <p:cNvSpPr/>
          <p:nvPr/>
        </p:nvSpPr>
        <p:spPr>
          <a:xfrm>
            <a:off x="6146653" y="3747934"/>
            <a:ext cx="66675" cy="66675"/>
          </a:xfrm>
          <a:custGeom>
            <a:avLst/>
            <a:gdLst/>
            <a:ahLst/>
            <a:cxnLst/>
            <a:rect l="l" t="t" r="r" b="b"/>
            <a:pathLst>
              <a:path w="66675" h="66675">
                <a:moveTo>
                  <a:pt x="66530" y="0"/>
                </a:moveTo>
                <a:lnTo>
                  <a:pt x="0" y="28473"/>
                </a:lnTo>
                <a:lnTo>
                  <a:pt x="66530" y="66437"/>
                </a:lnTo>
                <a:lnTo>
                  <a:pt x="57025" y="28473"/>
                </a:lnTo>
                <a:lnTo>
                  <a:pt x="6653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8" name="object 58"/>
          <p:cNvSpPr/>
          <p:nvPr/>
        </p:nvSpPr>
        <p:spPr>
          <a:xfrm>
            <a:off x="6146653" y="3776408"/>
            <a:ext cx="370840" cy="0"/>
          </a:xfrm>
          <a:custGeom>
            <a:avLst/>
            <a:gdLst/>
            <a:ahLst/>
            <a:cxnLst/>
            <a:rect l="l" t="t" r="r" b="b"/>
            <a:pathLst>
              <a:path w="370840" h="0">
                <a:moveTo>
                  <a:pt x="0" y="0"/>
                </a:moveTo>
                <a:lnTo>
                  <a:pt x="370668" y="0"/>
                </a:lnTo>
              </a:path>
            </a:pathLst>
          </a:custGeom>
          <a:ln w="358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9" name="object 59"/>
          <p:cNvSpPr/>
          <p:nvPr/>
        </p:nvSpPr>
        <p:spPr>
          <a:xfrm>
            <a:off x="3378858" y="3763841"/>
            <a:ext cx="85703" cy="125751"/>
          </a:xfrm>
          <a:prstGeom prst="rect">
            <a:avLst/>
          </a:prstGeom>
          <a:blipFill>
            <a:blip r:embed="rId2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0" name="object 60"/>
          <p:cNvSpPr/>
          <p:nvPr/>
        </p:nvSpPr>
        <p:spPr>
          <a:xfrm>
            <a:off x="3892091" y="4152978"/>
            <a:ext cx="85703" cy="125748"/>
          </a:xfrm>
          <a:prstGeom prst="rect">
            <a:avLst/>
          </a:prstGeom>
          <a:blipFill>
            <a:blip r:embed="rId2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1" name="object 61"/>
          <p:cNvSpPr/>
          <p:nvPr/>
        </p:nvSpPr>
        <p:spPr>
          <a:xfrm>
            <a:off x="6315704" y="3602492"/>
            <a:ext cx="85665" cy="125751"/>
          </a:xfrm>
          <a:prstGeom prst="rect">
            <a:avLst/>
          </a:prstGeom>
          <a:blipFill>
            <a:blip r:embed="rId2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2" name="object 62"/>
          <p:cNvSpPr/>
          <p:nvPr/>
        </p:nvSpPr>
        <p:spPr>
          <a:xfrm>
            <a:off x="6144626" y="4058067"/>
            <a:ext cx="85665" cy="125751"/>
          </a:xfrm>
          <a:prstGeom prst="rect">
            <a:avLst/>
          </a:prstGeom>
          <a:blipFill>
            <a:blip r:embed="rId2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3" name="object 63"/>
          <p:cNvSpPr/>
          <p:nvPr/>
        </p:nvSpPr>
        <p:spPr>
          <a:xfrm>
            <a:off x="4074714" y="2855806"/>
            <a:ext cx="902969" cy="901700"/>
          </a:xfrm>
          <a:custGeom>
            <a:avLst/>
            <a:gdLst/>
            <a:ahLst/>
            <a:cxnLst/>
            <a:rect l="l" t="t" r="r" b="b"/>
            <a:pathLst>
              <a:path w="902970" h="901700">
                <a:moveTo>
                  <a:pt x="902909" y="901619"/>
                </a:moveTo>
                <a:lnTo>
                  <a:pt x="0" y="0"/>
                </a:lnTo>
              </a:path>
            </a:pathLst>
          </a:custGeom>
          <a:ln w="358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4" name="object 64"/>
          <p:cNvSpPr/>
          <p:nvPr/>
        </p:nvSpPr>
        <p:spPr>
          <a:xfrm>
            <a:off x="4728571" y="3594963"/>
            <a:ext cx="67519" cy="125156"/>
          </a:xfrm>
          <a:prstGeom prst="rect">
            <a:avLst/>
          </a:prstGeom>
          <a:blipFill>
            <a:blip r:embed="rId2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5" name="object 65"/>
          <p:cNvSpPr/>
          <p:nvPr/>
        </p:nvSpPr>
        <p:spPr>
          <a:xfrm>
            <a:off x="3941653" y="2741913"/>
            <a:ext cx="76200" cy="76200"/>
          </a:xfrm>
          <a:custGeom>
            <a:avLst/>
            <a:gdLst/>
            <a:ahLst/>
            <a:cxnLst/>
            <a:rect l="l" t="t" r="r" b="b"/>
            <a:pathLst>
              <a:path w="76200" h="76200">
                <a:moveTo>
                  <a:pt x="76034" y="0"/>
                </a:moveTo>
                <a:lnTo>
                  <a:pt x="0" y="28473"/>
                </a:lnTo>
                <a:lnTo>
                  <a:pt x="66530" y="75929"/>
                </a:lnTo>
                <a:lnTo>
                  <a:pt x="57025" y="37964"/>
                </a:lnTo>
                <a:lnTo>
                  <a:pt x="7603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6" name="object 66"/>
          <p:cNvSpPr/>
          <p:nvPr/>
        </p:nvSpPr>
        <p:spPr>
          <a:xfrm>
            <a:off x="3941653" y="2770386"/>
            <a:ext cx="418465" cy="427355"/>
          </a:xfrm>
          <a:custGeom>
            <a:avLst/>
            <a:gdLst/>
            <a:ahLst/>
            <a:cxnLst/>
            <a:rect l="l" t="t" r="r" b="b"/>
            <a:pathLst>
              <a:path w="418464" h="427355">
                <a:moveTo>
                  <a:pt x="418189" y="427062"/>
                </a:moveTo>
                <a:lnTo>
                  <a:pt x="409873" y="349966"/>
                </a:lnTo>
                <a:lnTo>
                  <a:pt x="398141" y="308307"/>
                </a:lnTo>
                <a:lnTo>
                  <a:pt x="380172" y="265751"/>
                </a:lnTo>
                <a:lnTo>
                  <a:pt x="364133" y="230308"/>
                </a:lnTo>
                <a:lnTo>
                  <a:pt x="344531" y="195754"/>
                </a:lnTo>
                <a:lnTo>
                  <a:pt x="321364" y="162980"/>
                </a:lnTo>
                <a:lnTo>
                  <a:pt x="294633" y="132875"/>
                </a:lnTo>
                <a:lnTo>
                  <a:pt x="264487" y="100694"/>
                </a:lnTo>
                <a:lnTo>
                  <a:pt x="231667" y="74742"/>
                </a:lnTo>
                <a:lnTo>
                  <a:pt x="197065" y="54129"/>
                </a:lnTo>
                <a:lnTo>
                  <a:pt x="161573" y="37964"/>
                </a:lnTo>
                <a:lnTo>
                  <a:pt x="120288" y="24024"/>
                </a:lnTo>
                <a:lnTo>
                  <a:pt x="80786" y="11863"/>
                </a:lnTo>
                <a:lnTo>
                  <a:pt x="41284" y="3262"/>
                </a:lnTo>
                <a:lnTo>
                  <a:pt x="0" y="0"/>
                </a:lnTo>
              </a:path>
            </a:pathLst>
          </a:custGeom>
          <a:ln w="358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7" name="object 67"/>
          <p:cNvSpPr/>
          <p:nvPr/>
        </p:nvSpPr>
        <p:spPr>
          <a:xfrm>
            <a:off x="3783945" y="2556772"/>
            <a:ext cx="123353" cy="125282"/>
          </a:xfrm>
          <a:prstGeom prst="rect">
            <a:avLst/>
          </a:prstGeom>
          <a:blipFill>
            <a:blip r:embed="rId2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8" name="object 68"/>
          <p:cNvSpPr/>
          <p:nvPr/>
        </p:nvSpPr>
        <p:spPr>
          <a:xfrm>
            <a:off x="4103226" y="2874788"/>
            <a:ext cx="0" cy="920750"/>
          </a:xfrm>
          <a:custGeom>
            <a:avLst/>
            <a:gdLst/>
            <a:ahLst/>
            <a:cxnLst/>
            <a:rect l="l" t="t" r="r" b="b"/>
            <a:pathLst>
              <a:path w="0" h="920750">
                <a:moveTo>
                  <a:pt x="0" y="0"/>
                </a:moveTo>
                <a:lnTo>
                  <a:pt x="0" y="920601"/>
                </a:lnTo>
              </a:path>
            </a:pathLst>
          </a:custGeom>
          <a:ln w="35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9" name="object 69"/>
          <p:cNvSpPr txBox="1"/>
          <p:nvPr/>
        </p:nvSpPr>
        <p:spPr>
          <a:xfrm>
            <a:off x="427736" y="368139"/>
            <a:ext cx="6709409" cy="1340485"/>
          </a:xfrm>
          <a:prstGeom prst="rect">
            <a:avLst/>
          </a:prstGeom>
        </p:spPr>
        <p:txBody>
          <a:bodyPr wrap="square" lIns="0" tIns="7175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565"/>
              </a:spcBef>
              <a:tabLst>
                <a:tab pos="434975" algn="l"/>
                <a:tab pos="6696075" algn="l"/>
              </a:tabLst>
            </a:pPr>
            <a:r>
              <a:rPr dirty="0" u="sng" sz="1600" spc="-5">
                <a:uFill>
                  <a:solidFill>
                    <a:srgbClr val="612322"/>
                  </a:solidFill>
                </a:uFill>
                <a:latin typeface="Cambria"/>
                <a:cs typeface="Cambria"/>
              </a:rPr>
              <a:t> </a:t>
            </a:r>
            <a:r>
              <a:rPr dirty="0" u="sng" sz="1600" spc="-5">
                <a:uFill>
                  <a:solidFill>
                    <a:srgbClr val="612322"/>
                  </a:solidFill>
                </a:uFill>
                <a:latin typeface="Cambria"/>
                <a:cs typeface="Cambria"/>
              </a:rPr>
              <a:t>	</a:t>
            </a:r>
            <a:r>
              <a:rPr dirty="0" u="sng" sz="1600" spc="-5">
                <a:uFill>
                  <a:solidFill>
                    <a:srgbClr val="612322"/>
                  </a:solidFill>
                </a:uFill>
                <a:latin typeface="Cambria"/>
                <a:cs typeface="Cambria"/>
              </a:rPr>
              <a:t>THEORY OF STRUCTURES -------------------- DR. WISSAM D.</a:t>
            </a:r>
            <a:r>
              <a:rPr dirty="0" u="sng" sz="1600" spc="80">
                <a:uFill>
                  <a:solidFill>
                    <a:srgbClr val="612322"/>
                  </a:solidFill>
                </a:uFill>
                <a:latin typeface="Cambria"/>
                <a:cs typeface="Cambria"/>
              </a:rPr>
              <a:t> </a:t>
            </a:r>
            <a:r>
              <a:rPr dirty="0" u="sng" sz="1600" spc="-5">
                <a:uFill>
                  <a:solidFill>
                    <a:srgbClr val="612322"/>
                  </a:solidFill>
                </a:uFill>
                <a:latin typeface="Cambria"/>
                <a:cs typeface="Cambria"/>
              </a:rPr>
              <a:t>SALMAN	</a:t>
            </a:r>
            <a:endParaRPr sz="1600">
              <a:latin typeface="Cambria"/>
              <a:cs typeface="Cambria"/>
            </a:endParaRPr>
          </a:p>
          <a:p>
            <a:pPr marL="257810">
              <a:lnSpc>
                <a:spcPct val="100000"/>
              </a:lnSpc>
              <a:spcBef>
                <a:spcPts val="415"/>
              </a:spcBef>
            </a:pPr>
            <a:r>
              <a:rPr dirty="0" u="heavy" sz="1400" spc="-5">
                <a:uFill>
                  <a:solidFill>
                    <a:srgbClr val="000000"/>
                  </a:solidFill>
                </a:uFill>
                <a:latin typeface="Copperplate Gothic Bold"/>
                <a:cs typeface="Copperplate Gothic Bold"/>
              </a:rPr>
              <a:t>3-Arch</a:t>
            </a:r>
            <a:endParaRPr sz="1400">
              <a:latin typeface="Copperplate Gothic Bold"/>
              <a:cs typeface="Copperplate Gothic Bold"/>
            </a:endParaRPr>
          </a:p>
          <a:p>
            <a:pPr marL="29209" marR="1896745">
              <a:lnSpc>
                <a:spcPts val="2960"/>
              </a:lnSpc>
              <a:spcBef>
                <a:spcPts val="259"/>
              </a:spcBef>
            </a:pPr>
            <a:r>
              <a:rPr dirty="0" sz="1400">
                <a:latin typeface="Candara"/>
                <a:cs typeface="Candara"/>
              </a:rPr>
              <a:t>Example:- </a:t>
            </a:r>
            <a:r>
              <a:rPr dirty="0" sz="1400" spc="-5">
                <a:latin typeface="Candara"/>
                <a:cs typeface="Candara"/>
              </a:rPr>
              <a:t>determine the vertical deflection at </a:t>
            </a:r>
            <a:r>
              <a:rPr dirty="0" sz="1400">
                <a:latin typeface="Candara"/>
                <a:cs typeface="Candara"/>
              </a:rPr>
              <a:t>B, EI=6*10</a:t>
            </a:r>
            <a:r>
              <a:rPr dirty="0" baseline="40123" sz="1350">
                <a:latin typeface="Candara"/>
                <a:cs typeface="Candara"/>
              </a:rPr>
              <a:t>4 </a:t>
            </a:r>
            <a:r>
              <a:rPr dirty="0" sz="1400" spc="-5">
                <a:latin typeface="Candara"/>
                <a:cs typeface="Candara"/>
              </a:rPr>
              <a:t>kN.m</a:t>
            </a:r>
            <a:r>
              <a:rPr dirty="0" baseline="40123" sz="1350" spc="-7">
                <a:latin typeface="Candara"/>
                <a:cs typeface="Candara"/>
              </a:rPr>
              <a:t>2  </a:t>
            </a:r>
            <a:r>
              <a:rPr dirty="0" sz="1400" spc="-5">
                <a:latin typeface="Candara"/>
                <a:cs typeface="Candara"/>
              </a:rPr>
              <a:t>In the </a:t>
            </a:r>
            <a:r>
              <a:rPr dirty="0" sz="1400">
                <a:latin typeface="Candara"/>
                <a:cs typeface="Candara"/>
              </a:rPr>
              <a:t>arch </a:t>
            </a:r>
            <a:r>
              <a:rPr dirty="0" sz="1400" spc="-5">
                <a:latin typeface="Candara"/>
                <a:cs typeface="Candara"/>
              </a:rPr>
              <a:t>problem replace dx </a:t>
            </a:r>
            <a:r>
              <a:rPr dirty="0" sz="1400">
                <a:latin typeface="Candara"/>
                <a:cs typeface="Candara"/>
              </a:rPr>
              <a:t>by</a:t>
            </a:r>
            <a:r>
              <a:rPr dirty="0" sz="1400" spc="-40">
                <a:latin typeface="Candara"/>
                <a:cs typeface="Candara"/>
              </a:rPr>
              <a:t> </a:t>
            </a:r>
            <a:r>
              <a:rPr dirty="0" sz="1400" spc="-5">
                <a:latin typeface="Candara"/>
                <a:cs typeface="Candara"/>
              </a:rPr>
              <a:t>Rdθ</a:t>
            </a:r>
            <a:endParaRPr sz="1400">
              <a:latin typeface="Candara"/>
              <a:cs typeface="Candara"/>
            </a:endParaRPr>
          </a:p>
        </p:txBody>
      </p:sp>
      <p:sp>
        <p:nvSpPr>
          <p:cNvPr id="70" name="object 70"/>
          <p:cNvSpPr txBox="1"/>
          <p:nvPr/>
        </p:nvSpPr>
        <p:spPr>
          <a:xfrm>
            <a:off x="444500" y="4858638"/>
            <a:ext cx="3205480" cy="61595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-5">
                <a:latin typeface="Candara"/>
                <a:cs typeface="Candara"/>
              </a:rPr>
              <a:t>M=5(10-10cosθ)-5*10*sinθ=50(1-cosθ-sinθ)</a:t>
            </a:r>
            <a:endParaRPr sz="1400">
              <a:latin typeface="Candara"/>
              <a:cs typeface="Candara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400">
                <a:latin typeface="Candara"/>
                <a:cs typeface="Candara"/>
              </a:rPr>
              <a:t>m=M/10</a:t>
            </a:r>
            <a:endParaRPr sz="1400">
              <a:latin typeface="Candara"/>
              <a:cs typeface="Candara"/>
            </a:endParaRPr>
          </a:p>
        </p:txBody>
      </p:sp>
      <p:sp>
        <p:nvSpPr>
          <p:cNvPr id="71" name="object 71"/>
          <p:cNvSpPr txBox="1"/>
          <p:nvPr/>
        </p:nvSpPr>
        <p:spPr>
          <a:xfrm>
            <a:off x="444500" y="5791580"/>
            <a:ext cx="457834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525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sz="1400" spc="310">
                <a:latin typeface="Cambria Math"/>
                <a:cs typeface="Cambria Math"/>
              </a:rPr>
              <a:t>∫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72" name="object 72"/>
          <p:cNvSpPr txBox="1"/>
          <p:nvPr/>
        </p:nvSpPr>
        <p:spPr>
          <a:xfrm>
            <a:off x="906576" y="5615406"/>
            <a:ext cx="643890" cy="534670"/>
          </a:xfrm>
          <a:prstGeom prst="rect">
            <a:avLst/>
          </a:prstGeom>
        </p:spPr>
        <p:txBody>
          <a:bodyPr wrap="square" lIns="0" tIns="5334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420"/>
              </a:spcBef>
            </a:pPr>
            <a:r>
              <a:rPr dirty="0" sz="1400" spc="885">
                <a:latin typeface="Cambria Math"/>
                <a:cs typeface="Cambria Math"/>
              </a:rPr>
              <a:t> </a:t>
            </a:r>
            <a:r>
              <a:rPr dirty="0" sz="1400" spc="720">
                <a:latin typeface="Cambria Math"/>
                <a:cs typeface="Cambria Math"/>
              </a:rPr>
              <a:t> </a:t>
            </a:r>
            <a:r>
              <a:rPr dirty="0" sz="1400" spc="715">
                <a:latin typeface="Cambria Math"/>
                <a:cs typeface="Cambria Math"/>
              </a:rPr>
              <a:t> </a:t>
            </a:r>
            <a:r>
              <a:rPr dirty="0" sz="1400" spc="490">
                <a:latin typeface="Cambria Math"/>
                <a:cs typeface="Cambria Math"/>
              </a:rPr>
              <a:t>  </a:t>
            </a:r>
            <a:endParaRPr sz="1400">
              <a:latin typeface="Cambria Math"/>
              <a:cs typeface="Cambria Math"/>
            </a:endParaRPr>
          </a:p>
          <a:p>
            <a:pPr algn="ctr">
              <a:lnSpc>
                <a:spcPct val="100000"/>
              </a:lnSpc>
              <a:spcBef>
                <a:spcPts val="325"/>
              </a:spcBef>
            </a:pPr>
            <a:r>
              <a:rPr dirty="0" sz="1400" spc="390">
                <a:latin typeface="Cambria Math"/>
                <a:cs typeface="Cambria Math"/>
              </a:rPr>
              <a:t> 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73" name="object 73"/>
          <p:cNvSpPr/>
          <p:nvPr/>
        </p:nvSpPr>
        <p:spPr>
          <a:xfrm>
            <a:off x="919276" y="5932296"/>
            <a:ext cx="622300" cy="0"/>
          </a:xfrm>
          <a:custGeom>
            <a:avLst/>
            <a:gdLst/>
            <a:ahLst/>
            <a:cxnLst/>
            <a:rect l="l" t="t" r="r" b="b"/>
            <a:pathLst>
              <a:path w="622300" h="0">
                <a:moveTo>
                  <a:pt x="0" y="0"/>
                </a:moveTo>
                <a:lnTo>
                  <a:pt x="621791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4" name="object 74"/>
          <p:cNvSpPr txBox="1"/>
          <p:nvPr/>
        </p:nvSpPr>
        <p:spPr>
          <a:xfrm>
            <a:off x="1577086" y="5791580"/>
            <a:ext cx="48069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-80">
                <a:latin typeface="Cambria Math"/>
                <a:cs typeface="Cambria Math"/>
              </a:rPr>
              <a:t> </a:t>
            </a:r>
            <a:r>
              <a:rPr dirty="0" sz="1400" spc="310">
                <a:latin typeface="Cambria Math"/>
                <a:cs typeface="Cambria Math"/>
              </a:rPr>
              <a:t>∫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75" name="object 75"/>
          <p:cNvSpPr txBox="1"/>
          <p:nvPr/>
        </p:nvSpPr>
        <p:spPr>
          <a:xfrm>
            <a:off x="3907663" y="5642228"/>
            <a:ext cx="9906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35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76" name="object 76"/>
          <p:cNvSpPr txBox="1"/>
          <p:nvPr/>
        </p:nvSpPr>
        <p:spPr>
          <a:xfrm>
            <a:off x="3119754" y="5910452"/>
            <a:ext cx="40259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465">
                <a:latin typeface="Cambria Math"/>
                <a:cs typeface="Cambria Math"/>
              </a:rPr>
              <a:t>  </a:t>
            </a:r>
            <a:r>
              <a:rPr dirty="0" sz="1400" spc="390">
                <a:latin typeface="Cambria Math"/>
                <a:cs typeface="Cambria Math"/>
              </a:rPr>
              <a:t> 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77" name="object 77"/>
          <p:cNvSpPr/>
          <p:nvPr/>
        </p:nvSpPr>
        <p:spPr>
          <a:xfrm>
            <a:off x="2146045" y="5932296"/>
            <a:ext cx="2353945" cy="0"/>
          </a:xfrm>
          <a:custGeom>
            <a:avLst/>
            <a:gdLst/>
            <a:ahLst/>
            <a:cxnLst/>
            <a:rect l="l" t="t" r="r" b="b"/>
            <a:pathLst>
              <a:path w="2353945" h="0">
                <a:moveTo>
                  <a:pt x="0" y="0"/>
                </a:moveTo>
                <a:lnTo>
                  <a:pt x="2353691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8" name="object 78"/>
          <p:cNvSpPr txBox="1"/>
          <p:nvPr/>
        </p:nvSpPr>
        <p:spPr>
          <a:xfrm>
            <a:off x="4718684" y="5655944"/>
            <a:ext cx="55435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465">
                <a:latin typeface="Cambria Math"/>
                <a:cs typeface="Cambria Math"/>
              </a:rPr>
              <a:t>  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455">
                <a:latin typeface="Cambria Math"/>
                <a:cs typeface="Cambria Math"/>
              </a:rPr>
              <a:t> 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79" name="object 79"/>
          <p:cNvSpPr/>
          <p:nvPr/>
        </p:nvSpPr>
        <p:spPr>
          <a:xfrm>
            <a:off x="4731384" y="5932296"/>
            <a:ext cx="528955" cy="0"/>
          </a:xfrm>
          <a:custGeom>
            <a:avLst/>
            <a:gdLst/>
            <a:ahLst/>
            <a:cxnLst/>
            <a:rect l="l" t="t" r="r" b="b"/>
            <a:pathLst>
              <a:path w="528954" h="0">
                <a:moveTo>
                  <a:pt x="0" y="0"/>
                </a:moveTo>
                <a:lnTo>
                  <a:pt x="528827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0" name="object 80"/>
          <p:cNvSpPr txBox="1"/>
          <p:nvPr/>
        </p:nvSpPr>
        <p:spPr>
          <a:xfrm>
            <a:off x="2031238" y="5590412"/>
            <a:ext cx="97155" cy="147955"/>
          </a:xfrm>
          <a:prstGeom prst="rect">
            <a:avLst/>
          </a:prstGeom>
        </p:spPr>
        <p:txBody>
          <a:bodyPr wrap="square" lIns="0" tIns="508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40"/>
              </a:spcBef>
            </a:pPr>
            <a:endParaRPr sz="7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u="sng" sz="800" spc="-204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800" spc="385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 </a:t>
            </a:r>
            <a:endParaRPr sz="800">
              <a:latin typeface="Cambria Math"/>
              <a:cs typeface="Cambria Math"/>
            </a:endParaRPr>
          </a:p>
        </p:txBody>
      </p:sp>
      <p:sp>
        <p:nvSpPr>
          <p:cNvPr id="85" name="object 85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150"/>
              </a:lnSpc>
            </a:pPr>
            <a:r>
              <a:rPr dirty="0" spc="-5"/>
              <a:t>DYIALA UNIVERSITY </a:t>
            </a:r>
            <a:r>
              <a:rPr dirty="0"/>
              <a:t>– </a:t>
            </a:r>
            <a:r>
              <a:rPr dirty="0" spc="-5"/>
              <a:t>ENGINEERING COLLEGE- CIVIL ENGINEERING</a:t>
            </a:r>
            <a:r>
              <a:rPr dirty="0" spc="45"/>
              <a:t> </a:t>
            </a:r>
            <a:r>
              <a:rPr dirty="0" spc="-5"/>
              <a:t>DEPARTMENT</a:t>
            </a:r>
          </a:p>
        </p:txBody>
      </p:sp>
      <p:sp>
        <p:nvSpPr>
          <p:cNvPr id="86" name="object 86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1614"/>
              </a:lnSpc>
            </a:pPr>
            <a:fld id="{81D60167-4931-47E6-BA6A-407CBD079E47}" type="slidenum">
              <a:rPr dirty="0" spc="-5"/>
              <a:t>10</a:t>
            </a:fld>
          </a:p>
        </p:txBody>
      </p:sp>
      <p:sp>
        <p:nvSpPr>
          <p:cNvPr id="81" name="object 81"/>
          <p:cNvSpPr txBox="1"/>
          <p:nvPr/>
        </p:nvSpPr>
        <p:spPr>
          <a:xfrm>
            <a:off x="2035810" y="5655944"/>
            <a:ext cx="247205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800" spc="300">
                <a:latin typeface="Cambria Math"/>
                <a:cs typeface="Cambria Math"/>
              </a:rPr>
              <a:t> </a:t>
            </a:r>
            <a:r>
              <a:rPr dirty="0" sz="800" spc="300">
                <a:latin typeface="Cambria Math"/>
                <a:cs typeface="Cambria Math"/>
              </a:rPr>
              <a:t> </a:t>
            </a:r>
            <a:r>
              <a:rPr dirty="0" sz="800" spc="-6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 </a:t>
            </a:r>
            <a:r>
              <a:rPr dirty="0" sz="1400" spc="455">
                <a:latin typeface="Cambria Math"/>
                <a:cs typeface="Cambria Math"/>
              </a:rPr>
              <a:t> </a:t>
            </a:r>
            <a:r>
              <a:rPr dirty="0" baseline="1984" sz="2100" spc="412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-2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395">
                <a:latin typeface="Cambria Math"/>
                <a:cs typeface="Cambria Math"/>
              </a:rPr>
              <a:t>    </a:t>
            </a:r>
            <a:r>
              <a:rPr dirty="0" sz="1400" spc="35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360">
                <a:latin typeface="Cambria Math"/>
                <a:cs typeface="Cambria Math"/>
              </a:rPr>
              <a:t>   </a:t>
            </a:r>
            <a:r>
              <a:rPr dirty="0" sz="1400" spc="390">
                <a:latin typeface="Cambria Math"/>
                <a:cs typeface="Cambria Math"/>
              </a:rPr>
              <a:t> </a:t>
            </a:r>
            <a:r>
              <a:rPr dirty="0" baseline="1984" sz="2100" spc="405">
                <a:latin typeface="Cambria Math"/>
                <a:cs typeface="Cambria Math"/>
              </a:rPr>
              <a:t> </a:t>
            </a:r>
            <a:r>
              <a:rPr dirty="0" baseline="1984" sz="2100">
                <a:latin typeface="Cambria Math"/>
                <a:cs typeface="Cambria Math"/>
              </a:rPr>
              <a:t> </a:t>
            </a:r>
            <a:r>
              <a:rPr dirty="0" baseline="1984" sz="2100" spc="37">
                <a:latin typeface="Cambria Math"/>
                <a:cs typeface="Cambria Math"/>
              </a:rPr>
              <a:t> </a:t>
            </a:r>
            <a:r>
              <a:rPr dirty="0" sz="1400" spc="43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</a:t>
            </a:r>
            <a:r>
              <a:rPr dirty="0" sz="1400" spc="480">
                <a:latin typeface="Cambria Math"/>
                <a:cs typeface="Cambria Math"/>
              </a:rPr>
              <a:t> 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82" name="object 82"/>
          <p:cNvSpPr txBox="1"/>
          <p:nvPr/>
        </p:nvSpPr>
        <p:spPr>
          <a:xfrm>
            <a:off x="1965705" y="6012560"/>
            <a:ext cx="9906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35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83" name="object 83"/>
          <p:cNvSpPr txBox="1"/>
          <p:nvPr/>
        </p:nvSpPr>
        <p:spPr>
          <a:xfrm>
            <a:off x="4537328" y="5791580"/>
            <a:ext cx="178117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35">
                <a:latin typeface="Cambria Math"/>
                <a:cs typeface="Cambria Math"/>
              </a:rPr>
              <a:t> </a:t>
            </a:r>
            <a:r>
              <a:rPr dirty="0" baseline="-37698" sz="2100" spc="697">
                <a:latin typeface="Cambria Math"/>
                <a:cs typeface="Cambria Math"/>
              </a:rPr>
              <a:t> </a:t>
            </a:r>
            <a:r>
              <a:rPr dirty="0" baseline="-37698" sz="2100" spc="712">
                <a:latin typeface="Cambria Math"/>
                <a:cs typeface="Cambria Math"/>
              </a:rPr>
              <a:t> </a:t>
            </a:r>
            <a:r>
              <a:rPr dirty="0" baseline="-37698" sz="2100" spc="697">
                <a:latin typeface="Cambria Math"/>
                <a:cs typeface="Cambria Math"/>
              </a:rPr>
              <a:t>  </a:t>
            </a:r>
            <a:r>
              <a:rPr dirty="0" baseline="-27777" sz="1500" spc="532">
                <a:latin typeface="Cambria Math"/>
                <a:cs typeface="Cambria Math"/>
              </a:rPr>
              <a:t> </a:t>
            </a:r>
            <a:r>
              <a:rPr dirty="0" baseline="-27777" sz="1500">
                <a:latin typeface="Cambria Math"/>
                <a:cs typeface="Cambria Math"/>
              </a:rPr>
              <a:t>  </a:t>
            </a:r>
            <a:r>
              <a:rPr dirty="0" baseline="-27777" sz="1500" spc="-37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 spc="470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</a:t>
            </a:r>
            <a:r>
              <a:rPr dirty="0" sz="1400" spc="45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865">
                <a:latin typeface="Cambria Math"/>
                <a:cs typeface="Cambria Math"/>
              </a:rPr>
              <a:t> </a:t>
            </a:r>
            <a:r>
              <a:rPr dirty="0" sz="1400" spc="85">
                <a:latin typeface="Cambria Math"/>
                <a:cs typeface="Cambria Math"/>
              </a:rPr>
              <a:t> </a:t>
            </a:r>
            <a:r>
              <a:rPr dirty="0" sz="1400" spc="34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84" name="object 84"/>
          <p:cNvSpPr txBox="1"/>
          <p:nvPr/>
        </p:nvSpPr>
        <p:spPr>
          <a:xfrm>
            <a:off x="1359153" y="6163436"/>
            <a:ext cx="97345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455">
                <a:latin typeface="Cambria Math"/>
                <a:cs typeface="Cambria Math"/>
              </a:rPr>
              <a:t> </a:t>
            </a:r>
            <a:r>
              <a:rPr dirty="0" sz="1400" spc="860">
                <a:latin typeface="Cambria Math"/>
                <a:cs typeface="Cambria Math"/>
              </a:rPr>
              <a:t> </a:t>
            </a:r>
            <a:r>
              <a:rPr dirty="0" sz="1400" spc="865">
                <a:latin typeface="Cambria Math"/>
                <a:cs typeface="Cambria Math"/>
              </a:rPr>
              <a:t> </a:t>
            </a:r>
            <a:r>
              <a:rPr dirty="0" sz="1400" spc="85">
                <a:latin typeface="Cambria Math"/>
                <a:cs typeface="Cambria Math"/>
              </a:rPr>
              <a:t> </a:t>
            </a:r>
            <a:r>
              <a:rPr dirty="0" sz="1400" spc="34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88620" y="9763962"/>
            <a:ext cx="689610" cy="0"/>
          </a:xfrm>
          <a:custGeom>
            <a:avLst/>
            <a:gdLst/>
            <a:ahLst/>
            <a:cxnLst/>
            <a:rect l="l" t="t" r="r" b="b"/>
            <a:pathLst>
              <a:path w="689610" h="0">
                <a:moveTo>
                  <a:pt x="0" y="0"/>
                </a:moveTo>
                <a:lnTo>
                  <a:pt x="689152" y="0"/>
                </a:lnTo>
              </a:path>
            </a:pathLst>
          </a:custGeom>
          <a:ln w="27431">
            <a:solidFill>
              <a:srgbClr val="80808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1105204" y="9763962"/>
            <a:ext cx="6068695" cy="0"/>
          </a:xfrm>
          <a:custGeom>
            <a:avLst/>
            <a:gdLst/>
            <a:ahLst/>
            <a:cxnLst/>
            <a:rect l="l" t="t" r="r" b="b"/>
            <a:pathLst>
              <a:path w="6068695" h="0">
                <a:moveTo>
                  <a:pt x="0" y="0"/>
                </a:moveTo>
                <a:lnTo>
                  <a:pt x="6068314" y="0"/>
                </a:lnTo>
              </a:path>
            </a:pathLst>
          </a:custGeom>
          <a:ln w="27431">
            <a:solidFill>
              <a:srgbClr val="80808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1091488" y="9750246"/>
            <a:ext cx="0" cy="276225"/>
          </a:xfrm>
          <a:custGeom>
            <a:avLst/>
            <a:gdLst/>
            <a:ahLst/>
            <a:cxnLst/>
            <a:rect l="l" t="t" r="r" b="b"/>
            <a:pathLst>
              <a:path w="0" h="276225">
                <a:moveTo>
                  <a:pt x="0" y="0"/>
                </a:moveTo>
                <a:lnTo>
                  <a:pt x="0" y="276148"/>
                </a:lnTo>
              </a:path>
            </a:pathLst>
          </a:custGeom>
          <a:ln w="27431">
            <a:solidFill>
              <a:srgbClr val="80808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694675" y="2608526"/>
            <a:ext cx="1453515" cy="0"/>
          </a:xfrm>
          <a:custGeom>
            <a:avLst/>
            <a:gdLst/>
            <a:ahLst/>
            <a:cxnLst/>
            <a:rect l="l" t="t" r="r" b="b"/>
            <a:pathLst>
              <a:path w="1453514" h="0">
                <a:moveTo>
                  <a:pt x="0" y="0"/>
                </a:moveTo>
                <a:lnTo>
                  <a:pt x="1453003" y="0"/>
                </a:lnTo>
              </a:path>
            </a:pathLst>
          </a:custGeom>
          <a:ln w="1434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694675" y="3320280"/>
            <a:ext cx="1453515" cy="0"/>
          </a:xfrm>
          <a:custGeom>
            <a:avLst/>
            <a:gdLst/>
            <a:ahLst/>
            <a:cxnLst/>
            <a:rect l="l" t="t" r="r" b="b"/>
            <a:pathLst>
              <a:path w="1453514" h="0">
                <a:moveTo>
                  <a:pt x="0" y="0"/>
                </a:moveTo>
                <a:lnTo>
                  <a:pt x="1453003" y="0"/>
                </a:lnTo>
              </a:path>
            </a:pathLst>
          </a:custGeom>
          <a:ln w="1434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2147678" y="2608526"/>
            <a:ext cx="0" cy="711835"/>
          </a:xfrm>
          <a:custGeom>
            <a:avLst/>
            <a:gdLst/>
            <a:ahLst/>
            <a:cxnLst/>
            <a:rect l="l" t="t" r="r" b="b"/>
            <a:pathLst>
              <a:path w="0" h="711835">
                <a:moveTo>
                  <a:pt x="0" y="0"/>
                </a:moveTo>
                <a:lnTo>
                  <a:pt x="0" y="711753"/>
                </a:lnTo>
              </a:path>
            </a:pathLst>
          </a:custGeom>
          <a:ln w="1435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694675" y="2608526"/>
            <a:ext cx="0" cy="711835"/>
          </a:xfrm>
          <a:custGeom>
            <a:avLst/>
            <a:gdLst/>
            <a:ahLst/>
            <a:cxnLst/>
            <a:rect l="l" t="t" r="r" b="b"/>
            <a:pathLst>
              <a:path w="0" h="711835">
                <a:moveTo>
                  <a:pt x="0" y="0"/>
                </a:moveTo>
                <a:lnTo>
                  <a:pt x="0" y="711753"/>
                </a:lnTo>
              </a:path>
            </a:pathLst>
          </a:custGeom>
          <a:ln w="1435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1425925" y="2608526"/>
            <a:ext cx="0" cy="711835"/>
          </a:xfrm>
          <a:custGeom>
            <a:avLst/>
            <a:gdLst/>
            <a:ahLst/>
            <a:cxnLst/>
            <a:rect l="l" t="t" r="r" b="b"/>
            <a:pathLst>
              <a:path w="0" h="711835">
                <a:moveTo>
                  <a:pt x="0" y="0"/>
                </a:moveTo>
                <a:lnTo>
                  <a:pt x="0" y="711753"/>
                </a:lnTo>
              </a:path>
            </a:pathLst>
          </a:custGeom>
          <a:ln w="1435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1425925" y="2608526"/>
            <a:ext cx="721995" cy="711835"/>
          </a:xfrm>
          <a:custGeom>
            <a:avLst/>
            <a:gdLst/>
            <a:ahLst/>
            <a:cxnLst/>
            <a:rect l="l" t="t" r="r" b="b"/>
            <a:pathLst>
              <a:path w="721994" h="711835">
                <a:moveTo>
                  <a:pt x="721753" y="0"/>
                </a:moveTo>
                <a:lnTo>
                  <a:pt x="0" y="711753"/>
                </a:lnTo>
              </a:path>
            </a:pathLst>
          </a:custGeom>
          <a:ln w="1435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694675" y="2608526"/>
            <a:ext cx="731520" cy="711835"/>
          </a:xfrm>
          <a:custGeom>
            <a:avLst/>
            <a:gdLst/>
            <a:ahLst/>
            <a:cxnLst/>
            <a:rect l="l" t="t" r="r" b="b"/>
            <a:pathLst>
              <a:path w="731519" h="711835">
                <a:moveTo>
                  <a:pt x="0" y="0"/>
                </a:moveTo>
                <a:lnTo>
                  <a:pt x="731249" y="711753"/>
                </a:lnTo>
              </a:path>
            </a:pathLst>
          </a:custGeom>
          <a:ln w="1435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2147678" y="3320280"/>
            <a:ext cx="608330" cy="104775"/>
          </a:xfrm>
          <a:custGeom>
            <a:avLst/>
            <a:gdLst/>
            <a:ahLst/>
            <a:cxnLst/>
            <a:rect l="l" t="t" r="r" b="b"/>
            <a:pathLst>
              <a:path w="608330" h="104775">
                <a:moveTo>
                  <a:pt x="0" y="104390"/>
                </a:moveTo>
                <a:lnTo>
                  <a:pt x="607792" y="104390"/>
                </a:lnTo>
                <a:lnTo>
                  <a:pt x="607792" y="0"/>
                </a:lnTo>
                <a:lnTo>
                  <a:pt x="0" y="0"/>
                </a:lnTo>
                <a:lnTo>
                  <a:pt x="0" y="104390"/>
                </a:lnTo>
                <a:close/>
              </a:path>
            </a:pathLst>
          </a:custGeom>
          <a:solidFill>
            <a:srgbClr val="99046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2755470" y="3320254"/>
            <a:ext cx="123825" cy="692785"/>
          </a:xfrm>
          <a:custGeom>
            <a:avLst/>
            <a:gdLst/>
            <a:ahLst/>
            <a:cxnLst/>
            <a:rect l="l" t="t" r="r" b="b"/>
            <a:pathLst>
              <a:path w="123825" h="692785">
                <a:moveTo>
                  <a:pt x="0" y="692773"/>
                </a:moveTo>
                <a:lnTo>
                  <a:pt x="123457" y="692773"/>
                </a:lnTo>
                <a:lnTo>
                  <a:pt x="123457" y="0"/>
                </a:lnTo>
                <a:lnTo>
                  <a:pt x="0" y="0"/>
                </a:lnTo>
                <a:lnTo>
                  <a:pt x="0" y="692773"/>
                </a:lnTo>
                <a:close/>
              </a:path>
            </a:pathLst>
          </a:custGeom>
          <a:solidFill>
            <a:srgbClr val="99046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2726980" y="4013027"/>
            <a:ext cx="180975" cy="199390"/>
          </a:xfrm>
          <a:custGeom>
            <a:avLst/>
            <a:gdLst/>
            <a:ahLst/>
            <a:cxnLst/>
            <a:rect l="l" t="t" r="r" b="b"/>
            <a:pathLst>
              <a:path w="180975" h="199389">
                <a:moveTo>
                  <a:pt x="0" y="199290"/>
                </a:moveTo>
                <a:lnTo>
                  <a:pt x="85470" y="0"/>
                </a:lnTo>
                <a:lnTo>
                  <a:pt x="180438" y="199290"/>
                </a:lnTo>
                <a:lnTo>
                  <a:pt x="0" y="199290"/>
                </a:lnTo>
              </a:path>
            </a:pathLst>
          </a:custGeom>
          <a:ln w="3588">
            <a:solidFill>
              <a:srgbClr val="7C7C7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2594025" y="4212318"/>
            <a:ext cx="436850" cy="10439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2594025" y="4212318"/>
            <a:ext cx="436880" cy="104775"/>
          </a:xfrm>
          <a:custGeom>
            <a:avLst/>
            <a:gdLst/>
            <a:ahLst/>
            <a:cxnLst/>
            <a:rect l="l" t="t" r="r" b="b"/>
            <a:pathLst>
              <a:path w="436880" h="104775">
                <a:moveTo>
                  <a:pt x="0" y="0"/>
                </a:moveTo>
                <a:lnTo>
                  <a:pt x="0" y="104390"/>
                </a:lnTo>
                <a:lnTo>
                  <a:pt x="436850" y="104390"/>
                </a:lnTo>
                <a:lnTo>
                  <a:pt x="436850" y="0"/>
                </a:lnTo>
                <a:lnTo>
                  <a:pt x="0" y="0"/>
                </a:lnTo>
              </a:path>
            </a:pathLst>
          </a:custGeom>
          <a:ln w="3586">
            <a:solidFill>
              <a:srgbClr val="7C7C7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609204" y="3320280"/>
            <a:ext cx="180975" cy="199390"/>
          </a:xfrm>
          <a:custGeom>
            <a:avLst/>
            <a:gdLst/>
            <a:ahLst/>
            <a:cxnLst/>
            <a:rect l="l" t="t" r="r" b="b"/>
            <a:pathLst>
              <a:path w="180975" h="199389">
                <a:moveTo>
                  <a:pt x="0" y="199290"/>
                </a:moveTo>
                <a:lnTo>
                  <a:pt x="85470" y="0"/>
                </a:lnTo>
                <a:lnTo>
                  <a:pt x="180438" y="199290"/>
                </a:lnTo>
                <a:lnTo>
                  <a:pt x="0" y="199290"/>
                </a:lnTo>
              </a:path>
            </a:pathLst>
          </a:custGeom>
          <a:ln w="3588">
            <a:solidFill>
              <a:srgbClr val="7C7C7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476250" y="3519545"/>
            <a:ext cx="436850" cy="10439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476250" y="3519570"/>
            <a:ext cx="436880" cy="104775"/>
          </a:xfrm>
          <a:custGeom>
            <a:avLst/>
            <a:gdLst/>
            <a:ahLst/>
            <a:cxnLst/>
            <a:rect l="l" t="t" r="r" b="b"/>
            <a:pathLst>
              <a:path w="436880" h="104775">
                <a:moveTo>
                  <a:pt x="0" y="0"/>
                </a:moveTo>
                <a:lnTo>
                  <a:pt x="0" y="104365"/>
                </a:lnTo>
                <a:lnTo>
                  <a:pt x="436850" y="104365"/>
                </a:lnTo>
                <a:lnTo>
                  <a:pt x="436850" y="0"/>
                </a:lnTo>
                <a:lnTo>
                  <a:pt x="0" y="0"/>
                </a:lnTo>
              </a:path>
            </a:pathLst>
          </a:custGeom>
          <a:ln w="3586">
            <a:solidFill>
              <a:srgbClr val="7C7C7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2090697" y="3282319"/>
            <a:ext cx="95250" cy="85725"/>
          </a:xfrm>
          <a:custGeom>
            <a:avLst/>
            <a:gdLst/>
            <a:ahLst/>
            <a:cxnLst/>
            <a:rect l="l" t="t" r="r" b="b"/>
            <a:pathLst>
              <a:path w="95250" h="85725">
                <a:moveTo>
                  <a:pt x="47483" y="0"/>
                </a:moveTo>
                <a:lnTo>
                  <a:pt x="39025" y="148"/>
                </a:lnTo>
                <a:lnTo>
                  <a:pt x="29677" y="1186"/>
                </a:lnTo>
                <a:lnTo>
                  <a:pt x="22109" y="4003"/>
                </a:lnTo>
                <a:lnTo>
                  <a:pt x="18993" y="9490"/>
                </a:lnTo>
                <a:lnTo>
                  <a:pt x="12019" y="16755"/>
                </a:lnTo>
                <a:lnTo>
                  <a:pt x="5935" y="24911"/>
                </a:lnTo>
                <a:lnTo>
                  <a:pt x="1632" y="34846"/>
                </a:lnTo>
                <a:lnTo>
                  <a:pt x="0" y="47450"/>
                </a:lnTo>
                <a:lnTo>
                  <a:pt x="1632" y="54567"/>
                </a:lnTo>
                <a:lnTo>
                  <a:pt x="5935" y="61685"/>
                </a:lnTo>
                <a:lnTo>
                  <a:pt x="12019" y="68802"/>
                </a:lnTo>
                <a:lnTo>
                  <a:pt x="18993" y="75920"/>
                </a:lnTo>
                <a:lnTo>
                  <a:pt x="22109" y="81406"/>
                </a:lnTo>
                <a:lnTo>
                  <a:pt x="29677" y="84224"/>
                </a:lnTo>
                <a:lnTo>
                  <a:pt x="39025" y="85262"/>
                </a:lnTo>
                <a:lnTo>
                  <a:pt x="47483" y="85410"/>
                </a:lnTo>
                <a:lnTo>
                  <a:pt x="54606" y="85262"/>
                </a:lnTo>
                <a:lnTo>
                  <a:pt x="89032" y="61685"/>
                </a:lnTo>
                <a:lnTo>
                  <a:pt x="94967" y="47450"/>
                </a:lnTo>
                <a:lnTo>
                  <a:pt x="93335" y="34846"/>
                </a:lnTo>
                <a:lnTo>
                  <a:pt x="68851" y="4003"/>
                </a:lnTo>
                <a:lnTo>
                  <a:pt x="54606" y="148"/>
                </a:lnTo>
                <a:lnTo>
                  <a:pt x="4748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2090697" y="3282319"/>
            <a:ext cx="95250" cy="85725"/>
          </a:xfrm>
          <a:custGeom>
            <a:avLst/>
            <a:gdLst/>
            <a:ahLst/>
            <a:cxnLst/>
            <a:rect l="l" t="t" r="r" b="b"/>
            <a:pathLst>
              <a:path w="95250" h="85725">
                <a:moveTo>
                  <a:pt x="0" y="47450"/>
                </a:moveTo>
                <a:lnTo>
                  <a:pt x="1632" y="34846"/>
                </a:lnTo>
                <a:lnTo>
                  <a:pt x="5935" y="24911"/>
                </a:lnTo>
                <a:lnTo>
                  <a:pt x="12019" y="16755"/>
                </a:lnTo>
                <a:lnTo>
                  <a:pt x="18993" y="9490"/>
                </a:lnTo>
                <a:lnTo>
                  <a:pt x="22109" y="4003"/>
                </a:lnTo>
                <a:lnTo>
                  <a:pt x="29677" y="1186"/>
                </a:lnTo>
                <a:lnTo>
                  <a:pt x="39025" y="148"/>
                </a:lnTo>
                <a:lnTo>
                  <a:pt x="47483" y="0"/>
                </a:lnTo>
                <a:lnTo>
                  <a:pt x="54606" y="148"/>
                </a:lnTo>
                <a:lnTo>
                  <a:pt x="89032" y="24911"/>
                </a:lnTo>
                <a:lnTo>
                  <a:pt x="94967" y="47450"/>
                </a:lnTo>
                <a:lnTo>
                  <a:pt x="93335" y="54567"/>
                </a:lnTo>
                <a:lnTo>
                  <a:pt x="61728" y="84224"/>
                </a:lnTo>
                <a:lnTo>
                  <a:pt x="47483" y="85410"/>
                </a:lnTo>
                <a:lnTo>
                  <a:pt x="39025" y="85262"/>
                </a:lnTo>
                <a:lnTo>
                  <a:pt x="29677" y="84224"/>
                </a:lnTo>
                <a:lnTo>
                  <a:pt x="22109" y="81406"/>
                </a:lnTo>
                <a:lnTo>
                  <a:pt x="18993" y="75920"/>
                </a:lnTo>
                <a:lnTo>
                  <a:pt x="12019" y="68802"/>
                </a:lnTo>
                <a:lnTo>
                  <a:pt x="5935" y="61685"/>
                </a:lnTo>
                <a:lnTo>
                  <a:pt x="1632" y="54567"/>
                </a:lnTo>
                <a:lnTo>
                  <a:pt x="0" y="47450"/>
                </a:lnTo>
              </a:path>
            </a:pathLst>
          </a:custGeom>
          <a:ln w="3587">
            <a:solidFill>
              <a:srgbClr val="7C7C7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1376647" y="3271035"/>
            <a:ext cx="98555" cy="9848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647191" y="3282319"/>
            <a:ext cx="85725" cy="85725"/>
          </a:xfrm>
          <a:custGeom>
            <a:avLst/>
            <a:gdLst/>
            <a:ahLst/>
            <a:cxnLst/>
            <a:rect l="l" t="t" r="r" b="b"/>
            <a:pathLst>
              <a:path w="85725" h="85725">
                <a:moveTo>
                  <a:pt x="37987" y="0"/>
                </a:moveTo>
                <a:lnTo>
                  <a:pt x="1187" y="24911"/>
                </a:lnTo>
                <a:lnTo>
                  <a:pt x="0" y="47450"/>
                </a:lnTo>
                <a:lnTo>
                  <a:pt x="148" y="54567"/>
                </a:lnTo>
                <a:lnTo>
                  <a:pt x="30864" y="85262"/>
                </a:lnTo>
                <a:lnTo>
                  <a:pt x="37987" y="85410"/>
                </a:lnTo>
                <a:lnTo>
                  <a:pt x="50599" y="85262"/>
                </a:lnTo>
                <a:lnTo>
                  <a:pt x="84283" y="61685"/>
                </a:lnTo>
                <a:lnTo>
                  <a:pt x="85470" y="47450"/>
                </a:lnTo>
                <a:lnTo>
                  <a:pt x="85322" y="34846"/>
                </a:lnTo>
                <a:lnTo>
                  <a:pt x="60541" y="1186"/>
                </a:lnTo>
                <a:lnTo>
                  <a:pt x="3798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647191" y="3282319"/>
            <a:ext cx="85725" cy="85725"/>
          </a:xfrm>
          <a:custGeom>
            <a:avLst/>
            <a:gdLst/>
            <a:ahLst/>
            <a:cxnLst/>
            <a:rect l="l" t="t" r="r" b="b"/>
            <a:pathLst>
              <a:path w="85725" h="85725">
                <a:moveTo>
                  <a:pt x="0" y="47450"/>
                </a:moveTo>
                <a:lnTo>
                  <a:pt x="9496" y="9490"/>
                </a:lnTo>
                <a:lnTo>
                  <a:pt x="37987" y="0"/>
                </a:lnTo>
                <a:lnTo>
                  <a:pt x="50599" y="148"/>
                </a:lnTo>
                <a:lnTo>
                  <a:pt x="84283" y="24911"/>
                </a:lnTo>
                <a:lnTo>
                  <a:pt x="85470" y="47450"/>
                </a:lnTo>
                <a:lnTo>
                  <a:pt x="85322" y="54567"/>
                </a:lnTo>
                <a:lnTo>
                  <a:pt x="60541" y="84224"/>
                </a:lnTo>
                <a:lnTo>
                  <a:pt x="37987" y="85410"/>
                </a:lnTo>
                <a:lnTo>
                  <a:pt x="30864" y="85262"/>
                </a:lnTo>
                <a:lnTo>
                  <a:pt x="148" y="54567"/>
                </a:lnTo>
                <a:lnTo>
                  <a:pt x="0" y="47450"/>
                </a:lnTo>
              </a:path>
            </a:pathLst>
          </a:custGeom>
          <a:ln w="3587">
            <a:solidFill>
              <a:srgbClr val="7C7C7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2098400" y="2559282"/>
            <a:ext cx="98555" cy="88998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1376647" y="2549792"/>
            <a:ext cx="89058" cy="98488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673887" y="2568772"/>
            <a:ext cx="98555" cy="88998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551927" y="3249041"/>
            <a:ext cx="121285" cy="125730"/>
          </a:xfrm>
          <a:custGeom>
            <a:avLst/>
            <a:gdLst/>
            <a:ahLst/>
            <a:cxnLst/>
            <a:rect l="l" t="t" r="r" b="b"/>
            <a:pathLst>
              <a:path w="121284" h="125729">
                <a:moveTo>
                  <a:pt x="68014" y="0"/>
                </a:moveTo>
                <a:lnTo>
                  <a:pt x="49602" y="0"/>
                </a:lnTo>
                <a:lnTo>
                  <a:pt x="0" y="125268"/>
                </a:lnTo>
                <a:lnTo>
                  <a:pt x="18150" y="125268"/>
                </a:lnTo>
                <a:lnTo>
                  <a:pt x="32334" y="87308"/>
                </a:lnTo>
                <a:lnTo>
                  <a:pt x="104859" y="87308"/>
                </a:lnTo>
                <a:lnTo>
                  <a:pt x="99199" y="73895"/>
                </a:lnTo>
                <a:lnTo>
                  <a:pt x="37269" y="73895"/>
                </a:lnTo>
                <a:lnTo>
                  <a:pt x="51452" y="37074"/>
                </a:lnTo>
                <a:lnTo>
                  <a:pt x="54453" y="29229"/>
                </a:lnTo>
                <a:lnTo>
                  <a:pt x="56770" y="21257"/>
                </a:lnTo>
                <a:lnTo>
                  <a:pt x="58416" y="13159"/>
                </a:lnTo>
                <a:lnTo>
                  <a:pt x="73567" y="13159"/>
                </a:lnTo>
                <a:lnTo>
                  <a:pt x="68014" y="0"/>
                </a:lnTo>
                <a:close/>
              </a:path>
              <a:path w="121284" h="125729">
                <a:moveTo>
                  <a:pt x="104859" y="87308"/>
                </a:moveTo>
                <a:lnTo>
                  <a:pt x="86349" y="87308"/>
                </a:lnTo>
                <a:lnTo>
                  <a:pt x="101417" y="125268"/>
                </a:lnTo>
                <a:lnTo>
                  <a:pt x="120879" y="125268"/>
                </a:lnTo>
                <a:lnTo>
                  <a:pt x="104859" y="87308"/>
                </a:lnTo>
                <a:close/>
              </a:path>
              <a:path w="121284" h="125729">
                <a:moveTo>
                  <a:pt x="73567" y="13159"/>
                </a:moveTo>
                <a:lnTo>
                  <a:pt x="58416" y="13159"/>
                </a:lnTo>
                <a:lnTo>
                  <a:pt x="60113" y="18618"/>
                </a:lnTo>
                <a:lnTo>
                  <a:pt x="62205" y="24753"/>
                </a:lnTo>
                <a:lnTo>
                  <a:pt x="64691" y="31576"/>
                </a:lnTo>
                <a:lnTo>
                  <a:pt x="67571" y="39098"/>
                </a:lnTo>
                <a:lnTo>
                  <a:pt x="81056" y="73895"/>
                </a:lnTo>
                <a:lnTo>
                  <a:pt x="99199" y="73895"/>
                </a:lnTo>
                <a:lnTo>
                  <a:pt x="73567" y="131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1201687" y="3182611"/>
            <a:ext cx="97537" cy="125268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1957236" y="3133009"/>
            <a:ext cx="114300" cy="130175"/>
          </a:xfrm>
          <a:custGeom>
            <a:avLst/>
            <a:gdLst/>
            <a:ahLst/>
            <a:cxnLst/>
            <a:rect l="l" t="t" r="r" b="b"/>
            <a:pathLst>
              <a:path w="114300" h="130175">
                <a:moveTo>
                  <a:pt x="60905" y="0"/>
                </a:moveTo>
                <a:lnTo>
                  <a:pt x="22912" y="11817"/>
                </a:lnTo>
                <a:lnTo>
                  <a:pt x="1915" y="45583"/>
                </a:lnTo>
                <a:lnTo>
                  <a:pt x="0" y="63899"/>
                </a:lnTo>
                <a:lnTo>
                  <a:pt x="427" y="72697"/>
                </a:lnTo>
                <a:lnTo>
                  <a:pt x="15210" y="111286"/>
                </a:lnTo>
                <a:lnTo>
                  <a:pt x="50702" y="129050"/>
                </a:lnTo>
                <a:lnTo>
                  <a:pt x="60652" y="129570"/>
                </a:lnTo>
                <a:lnTo>
                  <a:pt x="70339" y="128904"/>
                </a:lnTo>
                <a:lnTo>
                  <a:pt x="79266" y="126897"/>
                </a:lnTo>
                <a:lnTo>
                  <a:pt x="87433" y="123538"/>
                </a:lnTo>
                <a:lnTo>
                  <a:pt x="94840" y="118815"/>
                </a:lnTo>
                <a:lnTo>
                  <a:pt x="98533" y="115398"/>
                </a:lnTo>
                <a:lnTo>
                  <a:pt x="51409" y="115398"/>
                </a:lnTo>
                <a:lnTo>
                  <a:pt x="44064" y="113500"/>
                </a:lnTo>
                <a:lnTo>
                  <a:pt x="37353" y="109451"/>
                </a:lnTo>
                <a:lnTo>
                  <a:pt x="30516" y="105529"/>
                </a:lnTo>
                <a:lnTo>
                  <a:pt x="25577" y="99582"/>
                </a:lnTo>
                <a:lnTo>
                  <a:pt x="17600" y="55548"/>
                </a:lnTo>
                <a:lnTo>
                  <a:pt x="18993" y="47450"/>
                </a:lnTo>
                <a:lnTo>
                  <a:pt x="21652" y="39731"/>
                </a:lnTo>
                <a:lnTo>
                  <a:pt x="24311" y="31886"/>
                </a:lnTo>
                <a:lnTo>
                  <a:pt x="60525" y="14171"/>
                </a:lnTo>
                <a:lnTo>
                  <a:pt x="98853" y="14171"/>
                </a:lnTo>
                <a:lnTo>
                  <a:pt x="93574" y="9616"/>
                </a:lnTo>
                <a:lnTo>
                  <a:pt x="86547" y="5391"/>
                </a:lnTo>
                <a:lnTo>
                  <a:pt x="78759" y="2388"/>
                </a:lnTo>
                <a:lnTo>
                  <a:pt x="70212" y="595"/>
                </a:lnTo>
                <a:lnTo>
                  <a:pt x="60905" y="0"/>
                </a:lnTo>
                <a:close/>
              </a:path>
              <a:path w="114300" h="130175">
                <a:moveTo>
                  <a:pt x="97120" y="83512"/>
                </a:moveTo>
                <a:lnTo>
                  <a:pt x="72555" y="113406"/>
                </a:lnTo>
                <a:lnTo>
                  <a:pt x="59259" y="115398"/>
                </a:lnTo>
                <a:lnTo>
                  <a:pt x="98533" y="115398"/>
                </a:lnTo>
                <a:lnTo>
                  <a:pt x="101251" y="112884"/>
                </a:lnTo>
                <a:lnTo>
                  <a:pt x="106616" y="105719"/>
                </a:lnTo>
                <a:lnTo>
                  <a:pt x="110937" y="97320"/>
                </a:lnTo>
                <a:lnTo>
                  <a:pt x="114214" y="87687"/>
                </a:lnTo>
                <a:lnTo>
                  <a:pt x="97120" y="83512"/>
                </a:lnTo>
                <a:close/>
              </a:path>
              <a:path w="114300" h="130175">
                <a:moveTo>
                  <a:pt x="98853" y="14171"/>
                </a:moveTo>
                <a:lnTo>
                  <a:pt x="69262" y="14171"/>
                </a:lnTo>
                <a:lnTo>
                  <a:pt x="76353" y="16322"/>
                </a:lnTo>
                <a:lnTo>
                  <a:pt x="82051" y="20498"/>
                </a:lnTo>
                <a:lnTo>
                  <a:pt x="87749" y="24547"/>
                </a:lnTo>
                <a:lnTo>
                  <a:pt x="92181" y="31253"/>
                </a:lnTo>
                <a:lnTo>
                  <a:pt x="95094" y="40364"/>
                </a:lnTo>
                <a:lnTo>
                  <a:pt x="111935" y="36441"/>
                </a:lnTo>
                <a:lnTo>
                  <a:pt x="108852" y="28282"/>
                </a:lnTo>
                <a:lnTo>
                  <a:pt x="104749" y="21083"/>
                </a:lnTo>
                <a:lnTo>
                  <a:pt x="99648" y="14857"/>
                </a:lnTo>
                <a:lnTo>
                  <a:pt x="98853" y="1417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2228084" y="2527798"/>
            <a:ext cx="106743" cy="125268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1516144" y="2540925"/>
            <a:ext cx="96520" cy="0"/>
          </a:xfrm>
          <a:custGeom>
            <a:avLst/>
            <a:gdLst/>
            <a:ahLst/>
            <a:cxnLst/>
            <a:rect l="l" t="t" r="r" b="b"/>
            <a:pathLst>
              <a:path w="96519" h="0">
                <a:moveTo>
                  <a:pt x="0" y="0"/>
                </a:moveTo>
                <a:lnTo>
                  <a:pt x="96385" y="0"/>
                </a:lnTo>
              </a:path>
            </a:pathLst>
          </a:custGeom>
          <a:ln w="1523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1516144" y="2491413"/>
            <a:ext cx="17145" cy="41910"/>
          </a:xfrm>
          <a:custGeom>
            <a:avLst/>
            <a:gdLst/>
            <a:ahLst/>
            <a:cxnLst/>
            <a:rect l="l" t="t" r="r" b="b"/>
            <a:pathLst>
              <a:path w="17144" h="41910">
                <a:moveTo>
                  <a:pt x="0" y="41895"/>
                </a:moveTo>
                <a:lnTo>
                  <a:pt x="17081" y="41895"/>
                </a:lnTo>
                <a:lnTo>
                  <a:pt x="17081" y="0"/>
                </a:lnTo>
                <a:lnTo>
                  <a:pt x="0" y="0"/>
                </a:lnTo>
                <a:lnTo>
                  <a:pt x="0" y="4189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1516144" y="2483795"/>
            <a:ext cx="88900" cy="0"/>
          </a:xfrm>
          <a:custGeom>
            <a:avLst/>
            <a:gdLst/>
            <a:ahLst/>
            <a:cxnLst/>
            <a:rect l="l" t="t" r="r" b="b"/>
            <a:pathLst>
              <a:path w="88900" h="0">
                <a:moveTo>
                  <a:pt x="0" y="0"/>
                </a:moveTo>
                <a:lnTo>
                  <a:pt x="88547" y="0"/>
                </a:lnTo>
              </a:path>
            </a:pathLst>
          </a:custGeom>
          <a:ln w="1523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1516144" y="2438091"/>
            <a:ext cx="17145" cy="38100"/>
          </a:xfrm>
          <a:custGeom>
            <a:avLst/>
            <a:gdLst/>
            <a:ahLst/>
            <a:cxnLst/>
            <a:rect l="l" t="t" r="r" b="b"/>
            <a:pathLst>
              <a:path w="17144" h="38100">
                <a:moveTo>
                  <a:pt x="0" y="38086"/>
                </a:moveTo>
                <a:lnTo>
                  <a:pt x="17081" y="38086"/>
                </a:lnTo>
                <a:lnTo>
                  <a:pt x="17081" y="0"/>
                </a:lnTo>
                <a:lnTo>
                  <a:pt x="0" y="0"/>
                </a:lnTo>
                <a:lnTo>
                  <a:pt x="0" y="3808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1516144" y="2430474"/>
            <a:ext cx="93980" cy="0"/>
          </a:xfrm>
          <a:custGeom>
            <a:avLst/>
            <a:gdLst/>
            <a:ahLst/>
            <a:cxnLst/>
            <a:rect l="l" t="t" r="r" b="b"/>
            <a:pathLst>
              <a:path w="93980" h="0">
                <a:moveTo>
                  <a:pt x="0" y="0"/>
                </a:moveTo>
                <a:lnTo>
                  <a:pt x="93384" y="0"/>
                </a:lnTo>
              </a:path>
            </a:pathLst>
          </a:custGeom>
          <a:ln w="1523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652459" y="2423407"/>
            <a:ext cx="87142" cy="125268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/>
          <p:nvPr/>
        </p:nvSpPr>
        <p:spPr>
          <a:xfrm>
            <a:off x="2979087" y="3239551"/>
            <a:ext cx="71035" cy="127419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/>
          <p:nvPr/>
        </p:nvSpPr>
        <p:spPr>
          <a:xfrm>
            <a:off x="3046766" y="3913340"/>
            <a:ext cx="0" cy="125730"/>
          </a:xfrm>
          <a:custGeom>
            <a:avLst/>
            <a:gdLst/>
            <a:ahLst/>
            <a:cxnLst/>
            <a:rect l="l" t="t" r="r" b="b"/>
            <a:pathLst>
              <a:path w="0" h="125729">
                <a:moveTo>
                  <a:pt x="0" y="0"/>
                </a:moveTo>
                <a:lnTo>
                  <a:pt x="0" y="125310"/>
                </a:lnTo>
              </a:path>
            </a:pathLst>
          </a:custGeom>
          <a:ln w="170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/>
          <p:nvPr/>
        </p:nvSpPr>
        <p:spPr>
          <a:xfrm>
            <a:off x="2802954" y="4259769"/>
            <a:ext cx="0" cy="513080"/>
          </a:xfrm>
          <a:custGeom>
            <a:avLst/>
            <a:gdLst/>
            <a:ahLst/>
            <a:cxnLst/>
            <a:rect l="l" t="t" r="r" b="b"/>
            <a:pathLst>
              <a:path w="0" h="513079">
                <a:moveTo>
                  <a:pt x="0" y="0"/>
                </a:moveTo>
                <a:lnTo>
                  <a:pt x="0" y="512466"/>
                </a:lnTo>
              </a:path>
            </a:pathLst>
          </a:custGeom>
          <a:ln w="14357">
            <a:solidFill>
              <a:srgbClr val="000000"/>
            </a:solidFill>
            <a:prstDash val="lgDash"/>
          </a:ln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/>
          <p:nvPr/>
        </p:nvSpPr>
        <p:spPr>
          <a:xfrm>
            <a:off x="2147678" y="4259769"/>
            <a:ext cx="0" cy="513080"/>
          </a:xfrm>
          <a:custGeom>
            <a:avLst/>
            <a:gdLst/>
            <a:ahLst/>
            <a:cxnLst/>
            <a:rect l="l" t="t" r="r" b="b"/>
            <a:pathLst>
              <a:path w="0" h="513079">
                <a:moveTo>
                  <a:pt x="0" y="0"/>
                </a:moveTo>
                <a:lnTo>
                  <a:pt x="0" y="512466"/>
                </a:lnTo>
              </a:path>
            </a:pathLst>
          </a:custGeom>
          <a:ln w="14357">
            <a:solidFill>
              <a:srgbClr val="000000"/>
            </a:solidFill>
            <a:prstDash val="lgDash"/>
          </a:ln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/>
          <p:nvPr/>
        </p:nvSpPr>
        <p:spPr>
          <a:xfrm>
            <a:off x="1492402" y="4259769"/>
            <a:ext cx="0" cy="513080"/>
          </a:xfrm>
          <a:custGeom>
            <a:avLst/>
            <a:gdLst/>
            <a:ahLst/>
            <a:cxnLst/>
            <a:rect l="l" t="t" r="r" b="b"/>
            <a:pathLst>
              <a:path w="0" h="513079">
                <a:moveTo>
                  <a:pt x="0" y="0"/>
                </a:moveTo>
                <a:lnTo>
                  <a:pt x="0" y="512466"/>
                </a:lnTo>
              </a:path>
            </a:pathLst>
          </a:custGeom>
          <a:ln w="14357">
            <a:solidFill>
              <a:srgbClr val="000000"/>
            </a:solidFill>
            <a:prstDash val="lgDash"/>
          </a:ln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/>
          <p:nvPr/>
        </p:nvSpPr>
        <p:spPr>
          <a:xfrm>
            <a:off x="694675" y="4259769"/>
            <a:ext cx="0" cy="513080"/>
          </a:xfrm>
          <a:custGeom>
            <a:avLst/>
            <a:gdLst/>
            <a:ahLst/>
            <a:cxnLst/>
            <a:rect l="l" t="t" r="r" b="b"/>
            <a:pathLst>
              <a:path w="0" h="513079">
                <a:moveTo>
                  <a:pt x="0" y="0"/>
                </a:moveTo>
                <a:lnTo>
                  <a:pt x="0" y="512466"/>
                </a:lnTo>
              </a:path>
            </a:pathLst>
          </a:custGeom>
          <a:ln w="14357">
            <a:solidFill>
              <a:srgbClr val="000000"/>
            </a:solidFill>
            <a:prstDash val="lgDash"/>
          </a:ln>
        </p:spPr>
        <p:txBody>
          <a:bodyPr wrap="square" lIns="0" tIns="0" rIns="0" bIns="0" rtlCol="0"/>
          <a:lstStyle/>
          <a:p/>
        </p:txBody>
      </p:sp>
      <p:sp>
        <p:nvSpPr>
          <p:cNvPr id="44" name="object 44"/>
          <p:cNvSpPr/>
          <p:nvPr/>
        </p:nvSpPr>
        <p:spPr>
          <a:xfrm>
            <a:off x="694675" y="4506510"/>
            <a:ext cx="2089785" cy="0"/>
          </a:xfrm>
          <a:custGeom>
            <a:avLst/>
            <a:gdLst/>
            <a:ahLst/>
            <a:cxnLst/>
            <a:rect l="l" t="t" r="r" b="b"/>
            <a:pathLst>
              <a:path w="2089785" h="0">
                <a:moveTo>
                  <a:pt x="0" y="0"/>
                </a:moveTo>
                <a:lnTo>
                  <a:pt x="2089285" y="0"/>
                </a:lnTo>
              </a:path>
            </a:pathLst>
          </a:custGeom>
          <a:ln w="14347">
            <a:solidFill>
              <a:srgbClr val="000000"/>
            </a:solidFill>
            <a:prstDash val="lgDash"/>
          </a:ln>
        </p:spPr>
        <p:txBody>
          <a:bodyPr wrap="square" lIns="0" tIns="0" rIns="0" bIns="0" rtlCol="0"/>
          <a:lstStyle/>
          <a:p/>
        </p:txBody>
      </p:sp>
      <p:sp>
        <p:nvSpPr>
          <p:cNvPr id="45" name="object 45"/>
          <p:cNvSpPr/>
          <p:nvPr/>
        </p:nvSpPr>
        <p:spPr>
          <a:xfrm>
            <a:off x="2396873" y="4549164"/>
            <a:ext cx="89269" cy="125315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6" name="object 46"/>
          <p:cNvSpPr/>
          <p:nvPr/>
        </p:nvSpPr>
        <p:spPr>
          <a:xfrm>
            <a:off x="2510960" y="4581645"/>
            <a:ext cx="126749" cy="92834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7" name="object 47"/>
          <p:cNvSpPr/>
          <p:nvPr/>
        </p:nvSpPr>
        <p:spPr>
          <a:xfrm>
            <a:off x="1665597" y="4568144"/>
            <a:ext cx="89294" cy="125315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8" name="object 48"/>
          <p:cNvSpPr/>
          <p:nvPr/>
        </p:nvSpPr>
        <p:spPr>
          <a:xfrm>
            <a:off x="1779710" y="4600626"/>
            <a:ext cx="126749" cy="92834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9" name="object 49"/>
          <p:cNvSpPr/>
          <p:nvPr/>
        </p:nvSpPr>
        <p:spPr>
          <a:xfrm>
            <a:off x="953341" y="4568144"/>
            <a:ext cx="89345" cy="125315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0" name="object 50"/>
          <p:cNvSpPr/>
          <p:nvPr/>
        </p:nvSpPr>
        <p:spPr>
          <a:xfrm>
            <a:off x="1067416" y="4600626"/>
            <a:ext cx="126775" cy="92834"/>
          </a:xfrm>
          <a:prstGeom prst="rect">
            <a:avLst/>
          </a:prstGeom>
          <a:blipFill>
            <a:blip r:embed="rId1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1" name="object 51"/>
          <p:cNvSpPr/>
          <p:nvPr/>
        </p:nvSpPr>
        <p:spPr>
          <a:xfrm>
            <a:off x="3220811" y="3301300"/>
            <a:ext cx="304165" cy="0"/>
          </a:xfrm>
          <a:custGeom>
            <a:avLst/>
            <a:gdLst/>
            <a:ahLst/>
            <a:cxnLst/>
            <a:rect l="l" t="t" r="r" b="b"/>
            <a:pathLst>
              <a:path w="304164" h="0">
                <a:moveTo>
                  <a:pt x="0" y="0"/>
                </a:moveTo>
                <a:lnTo>
                  <a:pt x="303896" y="0"/>
                </a:lnTo>
              </a:path>
            </a:pathLst>
          </a:custGeom>
          <a:ln w="14347">
            <a:solidFill>
              <a:srgbClr val="000000"/>
            </a:solidFill>
            <a:prstDash val="lgDash"/>
          </a:ln>
        </p:spPr>
        <p:txBody>
          <a:bodyPr wrap="square" lIns="0" tIns="0" rIns="0" bIns="0" rtlCol="0"/>
          <a:lstStyle/>
          <a:p/>
        </p:txBody>
      </p:sp>
      <p:sp>
        <p:nvSpPr>
          <p:cNvPr id="52" name="object 52"/>
          <p:cNvSpPr/>
          <p:nvPr/>
        </p:nvSpPr>
        <p:spPr>
          <a:xfrm>
            <a:off x="3220811" y="4041497"/>
            <a:ext cx="275590" cy="0"/>
          </a:xfrm>
          <a:custGeom>
            <a:avLst/>
            <a:gdLst/>
            <a:ahLst/>
            <a:cxnLst/>
            <a:rect l="l" t="t" r="r" b="b"/>
            <a:pathLst>
              <a:path w="275589" h="0">
                <a:moveTo>
                  <a:pt x="0" y="0"/>
                </a:moveTo>
                <a:lnTo>
                  <a:pt x="275405" y="0"/>
                </a:lnTo>
              </a:path>
            </a:pathLst>
          </a:custGeom>
          <a:ln w="14347">
            <a:solidFill>
              <a:srgbClr val="000000"/>
            </a:solidFill>
            <a:prstDash val="lgDash"/>
          </a:ln>
        </p:spPr>
        <p:txBody>
          <a:bodyPr wrap="square" lIns="0" tIns="0" rIns="0" bIns="0" rtlCol="0"/>
          <a:lstStyle/>
          <a:p/>
        </p:txBody>
      </p:sp>
      <p:sp>
        <p:nvSpPr>
          <p:cNvPr id="53" name="object 53"/>
          <p:cNvSpPr/>
          <p:nvPr/>
        </p:nvSpPr>
        <p:spPr>
          <a:xfrm>
            <a:off x="3325275" y="3310790"/>
            <a:ext cx="0" cy="730885"/>
          </a:xfrm>
          <a:custGeom>
            <a:avLst/>
            <a:gdLst/>
            <a:ahLst/>
            <a:cxnLst/>
            <a:rect l="l" t="t" r="r" b="b"/>
            <a:pathLst>
              <a:path w="0" h="730885">
                <a:moveTo>
                  <a:pt x="0" y="0"/>
                </a:moveTo>
                <a:lnTo>
                  <a:pt x="0" y="730707"/>
                </a:lnTo>
              </a:path>
            </a:pathLst>
          </a:custGeom>
          <a:ln w="14357">
            <a:solidFill>
              <a:srgbClr val="000000"/>
            </a:solidFill>
            <a:prstDash val="lgDash"/>
          </a:ln>
        </p:spPr>
        <p:txBody>
          <a:bodyPr wrap="square" lIns="0" tIns="0" rIns="0" bIns="0" rtlCol="0"/>
          <a:lstStyle/>
          <a:p/>
        </p:txBody>
      </p:sp>
      <p:sp>
        <p:nvSpPr>
          <p:cNvPr id="54" name="object 54"/>
          <p:cNvSpPr/>
          <p:nvPr/>
        </p:nvSpPr>
        <p:spPr>
          <a:xfrm>
            <a:off x="3365541" y="3590670"/>
            <a:ext cx="89269" cy="125319"/>
          </a:xfrm>
          <a:prstGeom prst="rect">
            <a:avLst/>
          </a:prstGeom>
          <a:blipFill>
            <a:blip r:embed="rId1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5" name="object 55"/>
          <p:cNvSpPr/>
          <p:nvPr/>
        </p:nvSpPr>
        <p:spPr>
          <a:xfrm>
            <a:off x="3479629" y="3623151"/>
            <a:ext cx="126749" cy="92837"/>
          </a:xfrm>
          <a:prstGeom prst="rect">
            <a:avLst/>
          </a:prstGeom>
          <a:blipFill>
            <a:blip r:embed="rId1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6" name="object 56"/>
          <p:cNvSpPr/>
          <p:nvPr/>
        </p:nvSpPr>
        <p:spPr>
          <a:xfrm>
            <a:off x="3173327" y="2580056"/>
            <a:ext cx="304165" cy="0"/>
          </a:xfrm>
          <a:custGeom>
            <a:avLst/>
            <a:gdLst/>
            <a:ahLst/>
            <a:cxnLst/>
            <a:rect l="l" t="t" r="r" b="b"/>
            <a:pathLst>
              <a:path w="304164" h="0">
                <a:moveTo>
                  <a:pt x="0" y="0"/>
                </a:moveTo>
                <a:lnTo>
                  <a:pt x="303896" y="0"/>
                </a:lnTo>
              </a:path>
            </a:pathLst>
          </a:custGeom>
          <a:ln w="14347">
            <a:solidFill>
              <a:srgbClr val="000000"/>
            </a:solidFill>
            <a:prstDash val="lgDash"/>
          </a:ln>
        </p:spPr>
        <p:txBody>
          <a:bodyPr wrap="square" lIns="0" tIns="0" rIns="0" bIns="0" rtlCol="0"/>
          <a:lstStyle/>
          <a:p/>
        </p:txBody>
      </p:sp>
      <p:sp>
        <p:nvSpPr>
          <p:cNvPr id="57" name="object 57"/>
          <p:cNvSpPr/>
          <p:nvPr/>
        </p:nvSpPr>
        <p:spPr>
          <a:xfrm>
            <a:off x="3325275" y="2580056"/>
            <a:ext cx="0" cy="730885"/>
          </a:xfrm>
          <a:custGeom>
            <a:avLst/>
            <a:gdLst/>
            <a:ahLst/>
            <a:cxnLst/>
            <a:rect l="l" t="t" r="r" b="b"/>
            <a:pathLst>
              <a:path w="0" h="730885">
                <a:moveTo>
                  <a:pt x="0" y="0"/>
                </a:moveTo>
                <a:lnTo>
                  <a:pt x="0" y="730733"/>
                </a:lnTo>
              </a:path>
            </a:pathLst>
          </a:custGeom>
          <a:ln w="14357">
            <a:solidFill>
              <a:srgbClr val="000000"/>
            </a:solidFill>
            <a:prstDash val="lgDash"/>
          </a:ln>
        </p:spPr>
        <p:txBody>
          <a:bodyPr wrap="square" lIns="0" tIns="0" rIns="0" bIns="0" rtlCol="0"/>
          <a:lstStyle/>
          <a:p/>
        </p:txBody>
      </p:sp>
      <p:sp>
        <p:nvSpPr>
          <p:cNvPr id="58" name="object 58"/>
          <p:cNvSpPr/>
          <p:nvPr/>
        </p:nvSpPr>
        <p:spPr>
          <a:xfrm>
            <a:off x="3418343" y="2859443"/>
            <a:ext cx="84584" cy="128052"/>
          </a:xfrm>
          <a:prstGeom prst="rect">
            <a:avLst/>
          </a:prstGeom>
          <a:blipFill>
            <a:blip r:embed="rId2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9" name="object 59"/>
          <p:cNvSpPr/>
          <p:nvPr/>
        </p:nvSpPr>
        <p:spPr>
          <a:xfrm>
            <a:off x="3527113" y="2892468"/>
            <a:ext cx="126749" cy="92749"/>
          </a:xfrm>
          <a:prstGeom prst="rect">
            <a:avLst/>
          </a:prstGeom>
          <a:blipFill>
            <a:blip r:embed="rId2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0" name="object 60"/>
          <p:cNvSpPr/>
          <p:nvPr/>
        </p:nvSpPr>
        <p:spPr>
          <a:xfrm>
            <a:off x="2109691" y="2523116"/>
            <a:ext cx="75974" cy="75920"/>
          </a:xfrm>
          <a:prstGeom prst="rect">
            <a:avLst/>
          </a:prstGeom>
          <a:blipFill>
            <a:blip r:embed="rId2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1" name="object 61"/>
          <p:cNvSpPr/>
          <p:nvPr/>
        </p:nvSpPr>
        <p:spPr>
          <a:xfrm>
            <a:off x="2147678" y="2314335"/>
            <a:ext cx="0" cy="285115"/>
          </a:xfrm>
          <a:custGeom>
            <a:avLst/>
            <a:gdLst/>
            <a:ahLst/>
            <a:cxnLst/>
            <a:rect l="l" t="t" r="r" b="b"/>
            <a:pathLst>
              <a:path w="0" h="285114">
                <a:moveTo>
                  <a:pt x="0" y="0"/>
                </a:moveTo>
                <a:lnTo>
                  <a:pt x="0" y="284701"/>
                </a:lnTo>
              </a:path>
            </a:pathLst>
          </a:custGeom>
          <a:ln w="1435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2" name="object 62"/>
          <p:cNvSpPr/>
          <p:nvPr/>
        </p:nvSpPr>
        <p:spPr>
          <a:xfrm>
            <a:off x="2157808" y="2271060"/>
            <a:ext cx="47625" cy="126364"/>
          </a:xfrm>
          <a:custGeom>
            <a:avLst/>
            <a:gdLst/>
            <a:ahLst/>
            <a:cxnLst/>
            <a:rect l="l" t="t" r="r" b="b"/>
            <a:pathLst>
              <a:path w="47625" h="126364">
                <a:moveTo>
                  <a:pt x="47610" y="27710"/>
                </a:moveTo>
                <a:lnTo>
                  <a:pt x="31655" y="27710"/>
                </a:lnTo>
                <a:lnTo>
                  <a:pt x="31655" y="125774"/>
                </a:lnTo>
                <a:lnTo>
                  <a:pt x="47610" y="125774"/>
                </a:lnTo>
                <a:lnTo>
                  <a:pt x="47610" y="27710"/>
                </a:lnTo>
                <a:close/>
              </a:path>
              <a:path w="47625" h="126364">
                <a:moveTo>
                  <a:pt x="47610" y="0"/>
                </a:moveTo>
                <a:lnTo>
                  <a:pt x="37353" y="0"/>
                </a:lnTo>
                <a:lnTo>
                  <a:pt x="34568" y="5440"/>
                </a:lnTo>
                <a:lnTo>
                  <a:pt x="29883" y="11008"/>
                </a:lnTo>
                <a:lnTo>
                  <a:pt x="0" y="31380"/>
                </a:lnTo>
                <a:lnTo>
                  <a:pt x="0" y="46311"/>
                </a:lnTo>
                <a:lnTo>
                  <a:pt x="31655" y="27710"/>
                </a:lnTo>
                <a:lnTo>
                  <a:pt x="47610" y="27710"/>
                </a:lnTo>
                <a:lnTo>
                  <a:pt x="4761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3" name="object 63"/>
          <p:cNvSpPr/>
          <p:nvPr/>
        </p:nvSpPr>
        <p:spPr>
          <a:xfrm>
            <a:off x="2250116" y="2271060"/>
            <a:ext cx="288448" cy="127925"/>
          </a:xfrm>
          <a:prstGeom prst="rect">
            <a:avLst/>
          </a:prstGeom>
          <a:blipFill>
            <a:blip r:embed="rId2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4" name="object 64"/>
          <p:cNvSpPr/>
          <p:nvPr/>
        </p:nvSpPr>
        <p:spPr>
          <a:xfrm>
            <a:off x="1084738" y="5436637"/>
            <a:ext cx="1454785" cy="0"/>
          </a:xfrm>
          <a:custGeom>
            <a:avLst/>
            <a:gdLst/>
            <a:ahLst/>
            <a:cxnLst/>
            <a:rect l="l" t="t" r="r" b="b"/>
            <a:pathLst>
              <a:path w="1454785" h="0">
                <a:moveTo>
                  <a:pt x="0" y="0"/>
                </a:moveTo>
                <a:lnTo>
                  <a:pt x="1454747" y="0"/>
                </a:lnTo>
              </a:path>
            </a:pathLst>
          </a:custGeom>
          <a:ln w="1433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5" name="object 65"/>
          <p:cNvSpPr/>
          <p:nvPr/>
        </p:nvSpPr>
        <p:spPr>
          <a:xfrm>
            <a:off x="1084738" y="6147973"/>
            <a:ext cx="1454785" cy="0"/>
          </a:xfrm>
          <a:custGeom>
            <a:avLst/>
            <a:gdLst/>
            <a:ahLst/>
            <a:cxnLst/>
            <a:rect l="l" t="t" r="r" b="b"/>
            <a:pathLst>
              <a:path w="1454785" h="0">
                <a:moveTo>
                  <a:pt x="0" y="0"/>
                </a:moveTo>
                <a:lnTo>
                  <a:pt x="1454747" y="0"/>
                </a:lnTo>
              </a:path>
            </a:pathLst>
          </a:custGeom>
          <a:ln w="1433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6" name="object 66"/>
          <p:cNvSpPr/>
          <p:nvPr/>
        </p:nvSpPr>
        <p:spPr>
          <a:xfrm>
            <a:off x="2539485" y="5436637"/>
            <a:ext cx="0" cy="711835"/>
          </a:xfrm>
          <a:custGeom>
            <a:avLst/>
            <a:gdLst/>
            <a:ahLst/>
            <a:cxnLst/>
            <a:rect l="l" t="t" r="r" b="b"/>
            <a:pathLst>
              <a:path w="0" h="711835">
                <a:moveTo>
                  <a:pt x="0" y="0"/>
                </a:moveTo>
                <a:lnTo>
                  <a:pt x="0" y="711335"/>
                </a:lnTo>
              </a:path>
            </a:pathLst>
          </a:custGeom>
          <a:ln w="143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7" name="object 67"/>
          <p:cNvSpPr/>
          <p:nvPr/>
        </p:nvSpPr>
        <p:spPr>
          <a:xfrm>
            <a:off x="1084738" y="5436637"/>
            <a:ext cx="0" cy="711835"/>
          </a:xfrm>
          <a:custGeom>
            <a:avLst/>
            <a:gdLst/>
            <a:ahLst/>
            <a:cxnLst/>
            <a:rect l="l" t="t" r="r" b="b"/>
            <a:pathLst>
              <a:path w="0" h="711835">
                <a:moveTo>
                  <a:pt x="0" y="0"/>
                </a:moveTo>
                <a:lnTo>
                  <a:pt x="0" y="711335"/>
                </a:lnTo>
              </a:path>
            </a:pathLst>
          </a:custGeom>
          <a:ln w="143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8" name="object 68"/>
          <p:cNvSpPr/>
          <p:nvPr/>
        </p:nvSpPr>
        <p:spPr>
          <a:xfrm>
            <a:off x="1816865" y="5436637"/>
            <a:ext cx="0" cy="711835"/>
          </a:xfrm>
          <a:custGeom>
            <a:avLst/>
            <a:gdLst/>
            <a:ahLst/>
            <a:cxnLst/>
            <a:rect l="l" t="t" r="r" b="b"/>
            <a:pathLst>
              <a:path w="0" h="711835">
                <a:moveTo>
                  <a:pt x="0" y="0"/>
                </a:moveTo>
                <a:lnTo>
                  <a:pt x="0" y="711335"/>
                </a:lnTo>
              </a:path>
            </a:pathLst>
          </a:custGeom>
          <a:ln w="143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9" name="object 69"/>
          <p:cNvSpPr/>
          <p:nvPr/>
        </p:nvSpPr>
        <p:spPr>
          <a:xfrm>
            <a:off x="1816865" y="5436637"/>
            <a:ext cx="722630" cy="711835"/>
          </a:xfrm>
          <a:custGeom>
            <a:avLst/>
            <a:gdLst/>
            <a:ahLst/>
            <a:cxnLst/>
            <a:rect l="l" t="t" r="r" b="b"/>
            <a:pathLst>
              <a:path w="722630" h="711835">
                <a:moveTo>
                  <a:pt x="722619" y="0"/>
                </a:moveTo>
                <a:lnTo>
                  <a:pt x="0" y="711335"/>
                </a:lnTo>
              </a:path>
            </a:pathLst>
          </a:custGeom>
          <a:ln w="1435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0" name="object 70"/>
          <p:cNvSpPr/>
          <p:nvPr/>
        </p:nvSpPr>
        <p:spPr>
          <a:xfrm>
            <a:off x="1084738" y="5436637"/>
            <a:ext cx="732155" cy="711835"/>
          </a:xfrm>
          <a:custGeom>
            <a:avLst/>
            <a:gdLst/>
            <a:ahLst/>
            <a:cxnLst/>
            <a:rect l="l" t="t" r="r" b="b"/>
            <a:pathLst>
              <a:path w="732155" h="711835">
                <a:moveTo>
                  <a:pt x="0" y="0"/>
                </a:moveTo>
                <a:lnTo>
                  <a:pt x="732127" y="711335"/>
                </a:lnTo>
              </a:path>
            </a:pathLst>
          </a:custGeom>
          <a:ln w="1435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1" name="object 71"/>
          <p:cNvSpPr/>
          <p:nvPr/>
        </p:nvSpPr>
        <p:spPr>
          <a:xfrm>
            <a:off x="999164" y="6147973"/>
            <a:ext cx="180975" cy="199390"/>
          </a:xfrm>
          <a:custGeom>
            <a:avLst/>
            <a:gdLst/>
            <a:ahLst/>
            <a:cxnLst/>
            <a:rect l="l" t="t" r="r" b="b"/>
            <a:pathLst>
              <a:path w="180975" h="199389">
                <a:moveTo>
                  <a:pt x="0" y="199166"/>
                </a:moveTo>
                <a:lnTo>
                  <a:pt x="85573" y="0"/>
                </a:lnTo>
                <a:lnTo>
                  <a:pt x="180654" y="199166"/>
                </a:lnTo>
                <a:lnTo>
                  <a:pt x="0" y="199166"/>
                </a:lnTo>
              </a:path>
            </a:pathLst>
          </a:custGeom>
          <a:ln w="3589">
            <a:solidFill>
              <a:srgbClr val="7C7C7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2" name="object 72"/>
          <p:cNvSpPr/>
          <p:nvPr/>
        </p:nvSpPr>
        <p:spPr>
          <a:xfrm>
            <a:off x="866050" y="6347140"/>
            <a:ext cx="437375" cy="10432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3" name="object 73"/>
          <p:cNvSpPr/>
          <p:nvPr/>
        </p:nvSpPr>
        <p:spPr>
          <a:xfrm>
            <a:off x="866050" y="6347140"/>
            <a:ext cx="437515" cy="104775"/>
          </a:xfrm>
          <a:custGeom>
            <a:avLst/>
            <a:gdLst/>
            <a:ahLst/>
            <a:cxnLst/>
            <a:rect l="l" t="t" r="r" b="b"/>
            <a:pathLst>
              <a:path w="437515" h="104775">
                <a:moveTo>
                  <a:pt x="0" y="0"/>
                </a:moveTo>
                <a:lnTo>
                  <a:pt x="0" y="104325"/>
                </a:lnTo>
                <a:lnTo>
                  <a:pt x="437375" y="104325"/>
                </a:lnTo>
                <a:lnTo>
                  <a:pt x="437375" y="0"/>
                </a:lnTo>
                <a:lnTo>
                  <a:pt x="0" y="0"/>
                </a:lnTo>
              </a:path>
            </a:pathLst>
          </a:custGeom>
          <a:ln w="3584">
            <a:solidFill>
              <a:srgbClr val="7C7C7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4" name="object 74"/>
          <p:cNvSpPr/>
          <p:nvPr/>
        </p:nvSpPr>
        <p:spPr>
          <a:xfrm>
            <a:off x="2482436" y="6110036"/>
            <a:ext cx="95250" cy="95250"/>
          </a:xfrm>
          <a:custGeom>
            <a:avLst/>
            <a:gdLst/>
            <a:ahLst/>
            <a:cxnLst/>
            <a:rect l="l" t="t" r="r" b="b"/>
            <a:pathLst>
              <a:path w="95250" h="95250">
                <a:moveTo>
                  <a:pt x="47540" y="0"/>
                </a:moveTo>
                <a:lnTo>
                  <a:pt x="9508" y="18968"/>
                </a:lnTo>
                <a:lnTo>
                  <a:pt x="8022" y="26081"/>
                </a:lnTo>
                <a:lnTo>
                  <a:pt x="1485" y="40307"/>
                </a:lnTo>
                <a:lnTo>
                  <a:pt x="0" y="47420"/>
                </a:lnTo>
                <a:lnTo>
                  <a:pt x="1485" y="55867"/>
                </a:lnTo>
                <a:lnTo>
                  <a:pt x="4754" y="65203"/>
                </a:lnTo>
                <a:lnTo>
                  <a:pt x="38924" y="93211"/>
                </a:lnTo>
                <a:lnTo>
                  <a:pt x="47540" y="94841"/>
                </a:lnTo>
                <a:lnTo>
                  <a:pt x="54671" y="93211"/>
                </a:lnTo>
                <a:lnTo>
                  <a:pt x="61802" y="88913"/>
                </a:lnTo>
                <a:lnTo>
                  <a:pt x="68934" y="82838"/>
                </a:lnTo>
                <a:lnTo>
                  <a:pt x="76065" y="75873"/>
                </a:lnTo>
                <a:lnTo>
                  <a:pt x="83047" y="72761"/>
                </a:lnTo>
                <a:lnTo>
                  <a:pt x="89138" y="65203"/>
                </a:lnTo>
                <a:lnTo>
                  <a:pt x="93447" y="55867"/>
                </a:lnTo>
                <a:lnTo>
                  <a:pt x="95081" y="47420"/>
                </a:lnTo>
                <a:lnTo>
                  <a:pt x="93447" y="40307"/>
                </a:lnTo>
                <a:lnTo>
                  <a:pt x="61802" y="5927"/>
                </a:lnTo>
                <a:lnTo>
                  <a:pt x="54671" y="1630"/>
                </a:lnTo>
                <a:lnTo>
                  <a:pt x="4754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5" name="object 75"/>
          <p:cNvSpPr/>
          <p:nvPr/>
        </p:nvSpPr>
        <p:spPr>
          <a:xfrm>
            <a:off x="2482436" y="6110036"/>
            <a:ext cx="95250" cy="95250"/>
          </a:xfrm>
          <a:custGeom>
            <a:avLst/>
            <a:gdLst/>
            <a:ahLst/>
            <a:cxnLst/>
            <a:rect l="l" t="t" r="r" b="b"/>
            <a:pathLst>
              <a:path w="95250" h="95250">
                <a:moveTo>
                  <a:pt x="0" y="47420"/>
                </a:moveTo>
                <a:lnTo>
                  <a:pt x="1485" y="40307"/>
                </a:lnTo>
                <a:lnTo>
                  <a:pt x="4754" y="33194"/>
                </a:lnTo>
                <a:lnTo>
                  <a:pt x="8022" y="26081"/>
                </a:lnTo>
                <a:lnTo>
                  <a:pt x="38924" y="1630"/>
                </a:lnTo>
                <a:lnTo>
                  <a:pt x="47540" y="0"/>
                </a:lnTo>
                <a:lnTo>
                  <a:pt x="54671" y="1630"/>
                </a:lnTo>
                <a:lnTo>
                  <a:pt x="89138" y="33194"/>
                </a:lnTo>
                <a:lnTo>
                  <a:pt x="95081" y="47420"/>
                </a:lnTo>
                <a:lnTo>
                  <a:pt x="93447" y="55867"/>
                </a:lnTo>
                <a:lnTo>
                  <a:pt x="89138" y="65203"/>
                </a:lnTo>
                <a:lnTo>
                  <a:pt x="83047" y="72761"/>
                </a:lnTo>
                <a:lnTo>
                  <a:pt x="76065" y="75873"/>
                </a:lnTo>
                <a:lnTo>
                  <a:pt x="68934" y="82838"/>
                </a:lnTo>
                <a:lnTo>
                  <a:pt x="61802" y="88913"/>
                </a:lnTo>
                <a:lnTo>
                  <a:pt x="54671" y="93211"/>
                </a:lnTo>
                <a:lnTo>
                  <a:pt x="47540" y="94841"/>
                </a:lnTo>
                <a:lnTo>
                  <a:pt x="38924" y="93211"/>
                </a:lnTo>
                <a:lnTo>
                  <a:pt x="4754" y="65203"/>
                </a:lnTo>
                <a:lnTo>
                  <a:pt x="1485" y="55867"/>
                </a:lnTo>
                <a:lnTo>
                  <a:pt x="0" y="47420"/>
                </a:lnTo>
              </a:path>
            </a:pathLst>
          </a:custGeom>
          <a:ln w="3589">
            <a:solidFill>
              <a:srgbClr val="7C7C7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6" name="object 76"/>
          <p:cNvSpPr/>
          <p:nvPr/>
        </p:nvSpPr>
        <p:spPr>
          <a:xfrm>
            <a:off x="1767530" y="6108242"/>
            <a:ext cx="98670" cy="88945"/>
          </a:xfrm>
          <a:prstGeom prst="rect">
            <a:avLst/>
          </a:prstGeom>
          <a:blipFill>
            <a:blip r:embed="rId2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7" name="object 77"/>
          <p:cNvSpPr/>
          <p:nvPr/>
        </p:nvSpPr>
        <p:spPr>
          <a:xfrm>
            <a:off x="1037197" y="6110036"/>
            <a:ext cx="85725" cy="95250"/>
          </a:xfrm>
          <a:custGeom>
            <a:avLst/>
            <a:gdLst/>
            <a:ahLst/>
            <a:cxnLst/>
            <a:rect l="l" t="t" r="r" b="b"/>
            <a:pathLst>
              <a:path w="85725" h="95250">
                <a:moveTo>
                  <a:pt x="38032" y="0"/>
                </a:moveTo>
                <a:lnTo>
                  <a:pt x="4011" y="26081"/>
                </a:lnTo>
                <a:lnTo>
                  <a:pt x="0" y="47420"/>
                </a:lnTo>
                <a:lnTo>
                  <a:pt x="148" y="55867"/>
                </a:lnTo>
                <a:lnTo>
                  <a:pt x="1188" y="65203"/>
                </a:lnTo>
                <a:lnTo>
                  <a:pt x="4011" y="72761"/>
                </a:lnTo>
                <a:lnTo>
                  <a:pt x="9508" y="75873"/>
                </a:lnTo>
                <a:lnTo>
                  <a:pt x="16639" y="82838"/>
                </a:lnTo>
                <a:lnTo>
                  <a:pt x="23770" y="88913"/>
                </a:lnTo>
                <a:lnTo>
                  <a:pt x="30901" y="93211"/>
                </a:lnTo>
                <a:lnTo>
                  <a:pt x="38032" y="94841"/>
                </a:lnTo>
                <a:lnTo>
                  <a:pt x="50660" y="93211"/>
                </a:lnTo>
                <a:lnTo>
                  <a:pt x="60614" y="88913"/>
                </a:lnTo>
                <a:lnTo>
                  <a:pt x="68785" y="82838"/>
                </a:lnTo>
                <a:lnTo>
                  <a:pt x="76065" y="75873"/>
                </a:lnTo>
                <a:lnTo>
                  <a:pt x="81562" y="72761"/>
                </a:lnTo>
                <a:lnTo>
                  <a:pt x="84384" y="65203"/>
                </a:lnTo>
                <a:lnTo>
                  <a:pt x="85424" y="55867"/>
                </a:lnTo>
                <a:lnTo>
                  <a:pt x="85573" y="47420"/>
                </a:lnTo>
                <a:lnTo>
                  <a:pt x="85424" y="40307"/>
                </a:lnTo>
                <a:lnTo>
                  <a:pt x="60614" y="5927"/>
                </a:lnTo>
                <a:lnTo>
                  <a:pt x="50660" y="1630"/>
                </a:lnTo>
                <a:lnTo>
                  <a:pt x="3803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8" name="object 78"/>
          <p:cNvSpPr/>
          <p:nvPr/>
        </p:nvSpPr>
        <p:spPr>
          <a:xfrm>
            <a:off x="1037197" y="6110036"/>
            <a:ext cx="85725" cy="95250"/>
          </a:xfrm>
          <a:custGeom>
            <a:avLst/>
            <a:gdLst/>
            <a:ahLst/>
            <a:cxnLst/>
            <a:rect l="l" t="t" r="r" b="b"/>
            <a:pathLst>
              <a:path w="85725" h="95250">
                <a:moveTo>
                  <a:pt x="0" y="47420"/>
                </a:moveTo>
                <a:lnTo>
                  <a:pt x="16639" y="12003"/>
                </a:lnTo>
                <a:lnTo>
                  <a:pt x="38032" y="0"/>
                </a:lnTo>
                <a:lnTo>
                  <a:pt x="50660" y="1630"/>
                </a:lnTo>
                <a:lnTo>
                  <a:pt x="81562" y="26081"/>
                </a:lnTo>
                <a:lnTo>
                  <a:pt x="85573" y="47420"/>
                </a:lnTo>
                <a:lnTo>
                  <a:pt x="85424" y="55867"/>
                </a:lnTo>
                <a:lnTo>
                  <a:pt x="84384" y="65203"/>
                </a:lnTo>
                <a:lnTo>
                  <a:pt x="81562" y="72761"/>
                </a:lnTo>
                <a:lnTo>
                  <a:pt x="76065" y="75873"/>
                </a:lnTo>
                <a:lnTo>
                  <a:pt x="68785" y="82838"/>
                </a:lnTo>
                <a:lnTo>
                  <a:pt x="60614" y="88913"/>
                </a:lnTo>
                <a:lnTo>
                  <a:pt x="50660" y="93211"/>
                </a:lnTo>
                <a:lnTo>
                  <a:pt x="38032" y="94841"/>
                </a:lnTo>
                <a:lnTo>
                  <a:pt x="30901" y="93211"/>
                </a:lnTo>
                <a:lnTo>
                  <a:pt x="23770" y="88913"/>
                </a:lnTo>
                <a:lnTo>
                  <a:pt x="16639" y="82838"/>
                </a:lnTo>
                <a:lnTo>
                  <a:pt x="9508" y="75873"/>
                </a:lnTo>
                <a:lnTo>
                  <a:pt x="4011" y="72761"/>
                </a:lnTo>
                <a:lnTo>
                  <a:pt x="1188" y="65203"/>
                </a:lnTo>
                <a:lnTo>
                  <a:pt x="148" y="55867"/>
                </a:lnTo>
                <a:lnTo>
                  <a:pt x="0" y="47420"/>
                </a:lnTo>
              </a:path>
            </a:pathLst>
          </a:custGeom>
          <a:ln w="3589">
            <a:solidFill>
              <a:srgbClr val="7C7C7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9" name="object 79"/>
          <p:cNvSpPr/>
          <p:nvPr/>
        </p:nvSpPr>
        <p:spPr>
          <a:xfrm>
            <a:off x="2491944" y="5389217"/>
            <a:ext cx="95250" cy="95250"/>
          </a:xfrm>
          <a:custGeom>
            <a:avLst/>
            <a:gdLst/>
            <a:ahLst/>
            <a:cxnLst/>
            <a:rect l="l" t="t" r="r" b="b"/>
            <a:pathLst>
              <a:path w="95250" h="95250">
                <a:moveTo>
                  <a:pt x="47540" y="0"/>
                </a:moveTo>
                <a:lnTo>
                  <a:pt x="9508" y="18968"/>
                </a:lnTo>
                <a:lnTo>
                  <a:pt x="8022" y="26081"/>
                </a:lnTo>
                <a:lnTo>
                  <a:pt x="1485" y="40307"/>
                </a:lnTo>
                <a:lnTo>
                  <a:pt x="0" y="47420"/>
                </a:lnTo>
                <a:lnTo>
                  <a:pt x="1485" y="55867"/>
                </a:lnTo>
                <a:lnTo>
                  <a:pt x="4754" y="65203"/>
                </a:lnTo>
                <a:lnTo>
                  <a:pt x="38924" y="93211"/>
                </a:lnTo>
                <a:lnTo>
                  <a:pt x="47540" y="94841"/>
                </a:lnTo>
                <a:lnTo>
                  <a:pt x="54671" y="93211"/>
                </a:lnTo>
                <a:lnTo>
                  <a:pt x="61802" y="88913"/>
                </a:lnTo>
                <a:lnTo>
                  <a:pt x="68934" y="82838"/>
                </a:lnTo>
                <a:lnTo>
                  <a:pt x="76065" y="75873"/>
                </a:lnTo>
                <a:lnTo>
                  <a:pt x="83047" y="72761"/>
                </a:lnTo>
                <a:lnTo>
                  <a:pt x="89138" y="65203"/>
                </a:lnTo>
                <a:lnTo>
                  <a:pt x="93447" y="55867"/>
                </a:lnTo>
                <a:lnTo>
                  <a:pt x="95081" y="47420"/>
                </a:lnTo>
                <a:lnTo>
                  <a:pt x="93447" y="40307"/>
                </a:lnTo>
                <a:lnTo>
                  <a:pt x="61802" y="5927"/>
                </a:lnTo>
                <a:lnTo>
                  <a:pt x="54671" y="1630"/>
                </a:lnTo>
                <a:lnTo>
                  <a:pt x="4754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0" name="object 80"/>
          <p:cNvSpPr/>
          <p:nvPr/>
        </p:nvSpPr>
        <p:spPr>
          <a:xfrm>
            <a:off x="2491944" y="5389217"/>
            <a:ext cx="95250" cy="95250"/>
          </a:xfrm>
          <a:custGeom>
            <a:avLst/>
            <a:gdLst/>
            <a:ahLst/>
            <a:cxnLst/>
            <a:rect l="l" t="t" r="r" b="b"/>
            <a:pathLst>
              <a:path w="95250" h="95250">
                <a:moveTo>
                  <a:pt x="0" y="47420"/>
                </a:moveTo>
                <a:lnTo>
                  <a:pt x="1485" y="40307"/>
                </a:lnTo>
                <a:lnTo>
                  <a:pt x="4754" y="33194"/>
                </a:lnTo>
                <a:lnTo>
                  <a:pt x="8022" y="26081"/>
                </a:lnTo>
                <a:lnTo>
                  <a:pt x="38924" y="1630"/>
                </a:lnTo>
                <a:lnTo>
                  <a:pt x="47540" y="0"/>
                </a:lnTo>
                <a:lnTo>
                  <a:pt x="54671" y="1630"/>
                </a:lnTo>
                <a:lnTo>
                  <a:pt x="89138" y="33194"/>
                </a:lnTo>
                <a:lnTo>
                  <a:pt x="95081" y="47420"/>
                </a:lnTo>
                <a:lnTo>
                  <a:pt x="93447" y="55867"/>
                </a:lnTo>
                <a:lnTo>
                  <a:pt x="89138" y="65203"/>
                </a:lnTo>
                <a:lnTo>
                  <a:pt x="83047" y="72761"/>
                </a:lnTo>
                <a:lnTo>
                  <a:pt x="76065" y="75873"/>
                </a:lnTo>
                <a:lnTo>
                  <a:pt x="68934" y="82838"/>
                </a:lnTo>
                <a:lnTo>
                  <a:pt x="61802" y="88913"/>
                </a:lnTo>
                <a:lnTo>
                  <a:pt x="54671" y="93211"/>
                </a:lnTo>
                <a:lnTo>
                  <a:pt x="47540" y="94841"/>
                </a:lnTo>
                <a:lnTo>
                  <a:pt x="38924" y="93211"/>
                </a:lnTo>
                <a:lnTo>
                  <a:pt x="4754" y="65203"/>
                </a:lnTo>
                <a:lnTo>
                  <a:pt x="1485" y="55867"/>
                </a:lnTo>
                <a:lnTo>
                  <a:pt x="0" y="47420"/>
                </a:lnTo>
              </a:path>
            </a:pathLst>
          </a:custGeom>
          <a:ln w="3589">
            <a:solidFill>
              <a:srgbClr val="7C7C7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1" name="object 81"/>
          <p:cNvSpPr/>
          <p:nvPr/>
        </p:nvSpPr>
        <p:spPr>
          <a:xfrm>
            <a:off x="1767530" y="5387422"/>
            <a:ext cx="89162" cy="88946"/>
          </a:xfrm>
          <a:prstGeom prst="rect">
            <a:avLst/>
          </a:prstGeom>
          <a:blipFill>
            <a:blip r:embed="rId2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2" name="object 82"/>
          <p:cNvSpPr/>
          <p:nvPr/>
        </p:nvSpPr>
        <p:spPr>
          <a:xfrm>
            <a:off x="1065721" y="5398701"/>
            <a:ext cx="95250" cy="95250"/>
          </a:xfrm>
          <a:custGeom>
            <a:avLst/>
            <a:gdLst/>
            <a:ahLst/>
            <a:cxnLst/>
            <a:rect l="l" t="t" r="r" b="b"/>
            <a:pathLst>
              <a:path w="95250" h="95250">
                <a:moveTo>
                  <a:pt x="47540" y="0"/>
                </a:moveTo>
                <a:lnTo>
                  <a:pt x="9508" y="18968"/>
                </a:lnTo>
                <a:lnTo>
                  <a:pt x="8022" y="26081"/>
                </a:lnTo>
                <a:lnTo>
                  <a:pt x="1485" y="40307"/>
                </a:lnTo>
                <a:lnTo>
                  <a:pt x="0" y="47420"/>
                </a:lnTo>
                <a:lnTo>
                  <a:pt x="1485" y="55867"/>
                </a:lnTo>
                <a:lnTo>
                  <a:pt x="4754" y="65203"/>
                </a:lnTo>
                <a:lnTo>
                  <a:pt x="38924" y="93211"/>
                </a:lnTo>
                <a:lnTo>
                  <a:pt x="47540" y="94841"/>
                </a:lnTo>
                <a:lnTo>
                  <a:pt x="54671" y="93211"/>
                </a:lnTo>
                <a:lnTo>
                  <a:pt x="61802" y="88913"/>
                </a:lnTo>
                <a:lnTo>
                  <a:pt x="68934" y="82838"/>
                </a:lnTo>
                <a:lnTo>
                  <a:pt x="76065" y="75873"/>
                </a:lnTo>
                <a:lnTo>
                  <a:pt x="83047" y="72761"/>
                </a:lnTo>
                <a:lnTo>
                  <a:pt x="89138" y="65203"/>
                </a:lnTo>
                <a:lnTo>
                  <a:pt x="93447" y="55867"/>
                </a:lnTo>
                <a:lnTo>
                  <a:pt x="95081" y="47420"/>
                </a:lnTo>
                <a:lnTo>
                  <a:pt x="93447" y="40307"/>
                </a:lnTo>
                <a:lnTo>
                  <a:pt x="61802" y="5927"/>
                </a:lnTo>
                <a:lnTo>
                  <a:pt x="54671" y="1630"/>
                </a:lnTo>
                <a:lnTo>
                  <a:pt x="4754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3" name="object 83"/>
          <p:cNvSpPr/>
          <p:nvPr/>
        </p:nvSpPr>
        <p:spPr>
          <a:xfrm>
            <a:off x="1065721" y="5398701"/>
            <a:ext cx="95250" cy="95250"/>
          </a:xfrm>
          <a:custGeom>
            <a:avLst/>
            <a:gdLst/>
            <a:ahLst/>
            <a:cxnLst/>
            <a:rect l="l" t="t" r="r" b="b"/>
            <a:pathLst>
              <a:path w="95250" h="95250">
                <a:moveTo>
                  <a:pt x="0" y="47420"/>
                </a:moveTo>
                <a:lnTo>
                  <a:pt x="1485" y="40307"/>
                </a:lnTo>
                <a:lnTo>
                  <a:pt x="4754" y="33194"/>
                </a:lnTo>
                <a:lnTo>
                  <a:pt x="8022" y="26081"/>
                </a:lnTo>
                <a:lnTo>
                  <a:pt x="38924" y="1630"/>
                </a:lnTo>
                <a:lnTo>
                  <a:pt x="47540" y="0"/>
                </a:lnTo>
                <a:lnTo>
                  <a:pt x="54671" y="1630"/>
                </a:lnTo>
                <a:lnTo>
                  <a:pt x="89138" y="33194"/>
                </a:lnTo>
                <a:lnTo>
                  <a:pt x="95081" y="47420"/>
                </a:lnTo>
                <a:lnTo>
                  <a:pt x="93447" y="55867"/>
                </a:lnTo>
                <a:lnTo>
                  <a:pt x="89138" y="65203"/>
                </a:lnTo>
                <a:lnTo>
                  <a:pt x="83047" y="72761"/>
                </a:lnTo>
                <a:lnTo>
                  <a:pt x="76065" y="75873"/>
                </a:lnTo>
                <a:lnTo>
                  <a:pt x="68934" y="82838"/>
                </a:lnTo>
                <a:lnTo>
                  <a:pt x="61802" y="88913"/>
                </a:lnTo>
                <a:lnTo>
                  <a:pt x="54671" y="93211"/>
                </a:lnTo>
                <a:lnTo>
                  <a:pt x="47540" y="94841"/>
                </a:lnTo>
                <a:lnTo>
                  <a:pt x="38924" y="93211"/>
                </a:lnTo>
                <a:lnTo>
                  <a:pt x="4754" y="65203"/>
                </a:lnTo>
                <a:lnTo>
                  <a:pt x="1485" y="55867"/>
                </a:lnTo>
                <a:lnTo>
                  <a:pt x="0" y="47420"/>
                </a:lnTo>
              </a:path>
            </a:pathLst>
          </a:custGeom>
          <a:ln w="3589">
            <a:solidFill>
              <a:srgbClr val="7C7C7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4" name="object 84"/>
          <p:cNvSpPr/>
          <p:nvPr/>
        </p:nvSpPr>
        <p:spPr>
          <a:xfrm>
            <a:off x="941824" y="6086275"/>
            <a:ext cx="121285" cy="125730"/>
          </a:xfrm>
          <a:custGeom>
            <a:avLst/>
            <a:gdLst/>
            <a:ahLst/>
            <a:cxnLst/>
            <a:rect l="l" t="t" r="r" b="b"/>
            <a:pathLst>
              <a:path w="121284" h="125729">
                <a:moveTo>
                  <a:pt x="68091" y="0"/>
                </a:moveTo>
                <a:lnTo>
                  <a:pt x="49657" y="0"/>
                </a:lnTo>
                <a:lnTo>
                  <a:pt x="0" y="125228"/>
                </a:lnTo>
                <a:lnTo>
                  <a:pt x="18166" y="125228"/>
                </a:lnTo>
                <a:lnTo>
                  <a:pt x="32365" y="87304"/>
                </a:lnTo>
                <a:lnTo>
                  <a:pt x="104990" y="87304"/>
                </a:lnTo>
                <a:lnTo>
                  <a:pt x="99282" y="73799"/>
                </a:lnTo>
                <a:lnTo>
                  <a:pt x="37309" y="73799"/>
                </a:lnTo>
                <a:lnTo>
                  <a:pt x="51508" y="37076"/>
                </a:lnTo>
                <a:lnTo>
                  <a:pt x="54513" y="29160"/>
                </a:lnTo>
                <a:lnTo>
                  <a:pt x="56833" y="21181"/>
                </a:lnTo>
                <a:lnTo>
                  <a:pt x="58481" y="13151"/>
                </a:lnTo>
                <a:lnTo>
                  <a:pt x="73649" y="13151"/>
                </a:lnTo>
                <a:lnTo>
                  <a:pt x="68091" y="0"/>
                </a:lnTo>
                <a:close/>
              </a:path>
              <a:path w="121284" h="125729">
                <a:moveTo>
                  <a:pt x="104990" y="87304"/>
                </a:moveTo>
                <a:lnTo>
                  <a:pt x="86448" y="87304"/>
                </a:lnTo>
                <a:lnTo>
                  <a:pt x="101534" y="125228"/>
                </a:lnTo>
                <a:lnTo>
                  <a:pt x="121019" y="125228"/>
                </a:lnTo>
                <a:lnTo>
                  <a:pt x="104990" y="87304"/>
                </a:lnTo>
                <a:close/>
              </a:path>
              <a:path w="121284" h="125729">
                <a:moveTo>
                  <a:pt x="73649" y="13151"/>
                </a:moveTo>
                <a:lnTo>
                  <a:pt x="58481" y="13151"/>
                </a:lnTo>
                <a:lnTo>
                  <a:pt x="60181" y="18587"/>
                </a:lnTo>
                <a:lnTo>
                  <a:pt x="62275" y="24729"/>
                </a:lnTo>
                <a:lnTo>
                  <a:pt x="64763" y="31576"/>
                </a:lnTo>
                <a:lnTo>
                  <a:pt x="67647" y="39125"/>
                </a:lnTo>
                <a:lnTo>
                  <a:pt x="81148" y="73799"/>
                </a:lnTo>
                <a:lnTo>
                  <a:pt x="99282" y="73799"/>
                </a:lnTo>
                <a:lnTo>
                  <a:pt x="73649" y="1315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5" name="object 85"/>
          <p:cNvSpPr/>
          <p:nvPr/>
        </p:nvSpPr>
        <p:spPr>
          <a:xfrm>
            <a:off x="1592359" y="6019886"/>
            <a:ext cx="97655" cy="125228"/>
          </a:xfrm>
          <a:prstGeom prst="rect">
            <a:avLst/>
          </a:prstGeom>
          <a:blipFill>
            <a:blip r:embed="rId2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6" name="object 86"/>
          <p:cNvSpPr/>
          <p:nvPr/>
        </p:nvSpPr>
        <p:spPr>
          <a:xfrm>
            <a:off x="2358323" y="5970328"/>
            <a:ext cx="114935" cy="129539"/>
          </a:xfrm>
          <a:custGeom>
            <a:avLst/>
            <a:gdLst/>
            <a:ahLst/>
            <a:cxnLst/>
            <a:rect l="l" t="t" r="r" b="b"/>
            <a:pathLst>
              <a:path w="114935" h="129539">
                <a:moveTo>
                  <a:pt x="60978" y="0"/>
                </a:moveTo>
                <a:lnTo>
                  <a:pt x="22940" y="11782"/>
                </a:lnTo>
                <a:lnTo>
                  <a:pt x="1917" y="45503"/>
                </a:lnTo>
                <a:lnTo>
                  <a:pt x="0" y="63809"/>
                </a:lnTo>
                <a:lnTo>
                  <a:pt x="427" y="72636"/>
                </a:lnTo>
                <a:lnTo>
                  <a:pt x="15228" y="111169"/>
                </a:lnTo>
                <a:lnTo>
                  <a:pt x="50763" y="128988"/>
                </a:lnTo>
                <a:lnTo>
                  <a:pt x="60725" y="129502"/>
                </a:lnTo>
                <a:lnTo>
                  <a:pt x="70423" y="128833"/>
                </a:lnTo>
                <a:lnTo>
                  <a:pt x="79361" y="126826"/>
                </a:lnTo>
                <a:lnTo>
                  <a:pt x="87538" y="123479"/>
                </a:lnTo>
                <a:lnTo>
                  <a:pt x="94954" y="118791"/>
                </a:lnTo>
                <a:lnTo>
                  <a:pt x="98681" y="115327"/>
                </a:lnTo>
                <a:lnTo>
                  <a:pt x="51470" y="115327"/>
                </a:lnTo>
                <a:lnTo>
                  <a:pt x="44117" y="113367"/>
                </a:lnTo>
                <a:lnTo>
                  <a:pt x="37398" y="109434"/>
                </a:lnTo>
                <a:lnTo>
                  <a:pt x="30552" y="105501"/>
                </a:lnTo>
                <a:lnTo>
                  <a:pt x="25608" y="99570"/>
                </a:lnTo>
                <a:lnTo>
                  <a:pt x="17621" y="55475"/>
                </a:lnTo>
                <a:lnTo>
                  <a:pt x="19016" y="47458"/>
                </a:lnTo>
                <a:lnTo>
                  <a:pt x="46986" y="15914"/>
                </a:lnTo>
                <a:lnTo>
                  <a:pt x="60598" y="14175"/>
                </a:lnTo>
                <a:lnTo>
                  <a:pt x="99000" y="14175"/>
                </a:lnTo>
                <a:lnTo>
                  <a:pt x="93687" y="9572"/>
                </a:lnTo>
                <a:lnTo>
                  <a:pt x="86650" y="5388"/>
                </a:lnTo>
                <a:lnTo>
                  <a:pt x="78854" y="2396"/>
                </a:lnTo>
                <a:lnTo>
                  <a:pt x="70296" y="599"/>
                </a:lnTo>
                <a:lnTo>
                  <a:pt x="60978" y="0"/>
                </a:lnTo>
                <a:close/>
              </a:path>
              <a:path w="114935" h="129539">
                <a:moveTo>
                  <a:pt x="97236" y="83460"/>
                </a:moveTo>
                <a:lnTo>
                  <a:pt x="72642" y="113318"/>
                </a:lnTo>
                <a:lnTo>
                  <a:pt x="59330" y="115327"/>
                </a:lnTo>
                <a:lnTo>
                  <a:pt x="98681" y="115327"/>
                </a:lnTo>
                <a:lnTo>
                  <a:pt x="101372" y="112824"/>
                </a:lnTo>
                <a:lnTo>
                  <a:pt x="106744" y="105642"/>
                </a:lnTo>
                <a:lnTo>
                  <a:pt x="111071" y="97248"/>
                </a:lnTo>
                <a:lnTo>
                  <a:pt x="114351" y="87646"/>
                </a:lnTo>
                <a:lnTo>
                  <a:pt x="97236" y="83460"/>
                </a:lnTo>
                <a:close/>
              </a:path>
              <a:path w="114935" h="129539">
                <a:moveTo>
                  <a:pt x="99000" y="14175"/>
                </a:moveTo>
                <a:lnTo>
                  <a:pt x="60598" y="14175"/>
                </a:lnTo>
                <a:lnTo>
                  <a:pt x="69346" y="14188"/>
                </a:lnTo>
                <a:lnTo>
                  <a:pt x="76445" y="16262"/>
                </a:lnTo>
                <a:lnTo>
                  <a:pt x="87855" y="24582"/>
                </a:lnTo>
                <a:lnTo>
                  <a:pt x="92292" y="31209"/>
                </a:lnTo>
                <a:lnTo>
                  <a:pt x="95208" y="40313"/>
                </a:lnTo>
                <a:lnTo>
                  <a:pt x="112069" y="36469"/>
                </a:lnTo>
                <a:lnTo>
                  <a:pt x="108983" y="28292"/>
                </a:lnTo>
                <a:lnTo>
                  <a:pt x="104874" y="21081"/>
                </a:lnTo>
                <a:lnTo>
                  <a:pt x="99768" y="14840"/>
                </a:lnTo>
                <a:lnTo>
                  <a:pt x="99000" y="1417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7" name="object 87"/>
          <p:cNvSpPr/>
          <p:nvPr/>
        </p:nvSpPr>
        <p:spPr>
          <a:xfrm>
            <a:off x="2629496" y="5365443"/>
            <a:ext cx="106871" cy="125317"/>
          </a:xfrm>
          <a:prstGeom prst="rect">
            <a:avLst/>
          </a:prstGeom>
          <a:blipFill>
            <a:blip r:embed="rId2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8" name="object 88"/>
          <p:cNvSpPr/>
          <p:nvPr/>
        </p:nvSpPr>
        <p:spPr>
          <a:xfrm>
            <a:off x="1907129" y="5378736"/>
            <a:ext cx="97155" cy="0"/>
          </a:xfrm>
          <a:custGeom>
            <a:avLst/>
            <a:gdLst/>
            <a:ahLst/>
            <a:cxnLst/>
            <a:rect l="l" t="t" r="r" b="b"/>
            <a:pathLst>
              <a:path w="97155" h="0">
                <a:moveTo>
                  <a:pt x="0" y="0"/>
                </a:moveTo>
                <a:lnTo>
                  <a:pt x="96602" y="0"/>
                </a:lnTo>
              </a:path>
            </a:pathLst>
          </a:custGeom>
          <a:ln w="1522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9" name="object 89"/>
          <p:cNvSpPr/>
          <p:nvPr/>
        </p:nvSpPr>
        <p:spPr>
          <a:xfrm>
            <a:off x="1907129" y="5329269"/>
            <a:ext cx="17145" cy="41910"/>
          </a:xfrm>
          <a:custGeom>
            <a:avLst/>
            <a:gdLst/>
            <a:ahLst/>
            <a:cxnLst/>
            <a:rect l="l" t="t" r="r" b="b"/>
            <a:pathLst>
              <a:path w="17144" h="41910">
                <a:moveTo>
                  <a:pt x="0" y="41857"/>
                </a:moveTo>
                <a:lnTo>
                  <a:pt x="17114" y="41857"/>
                </a:lnTo>
                <a:lnTo>
                  <a:pt x="17114" y="0"/>
                </a:lnTo>
                <a:lnTo>
                  <a:pt x="0" y="0"/>
                </a:lnTo>
                <a:lnTo>
                  <a:pt x="0" y="4185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0" name="object 90"/>
          <p:cNvSpPr/>
          <p:nvPr/>
        </p:nvSpPr>
        <p:spPr>
          <a:xfrm>
            <a:off x="1907129" y="5321659"/>
            <a:ext cx="88900" cy="0"/>
          </a:xfrm>
          <a:custGeom>
            <a:avLst/>
            <a:gdLst/>
            <a:ahLst/>
            <a:cxnLst/>
            <a:rect l="l" t="t" r="r" b="b"/>
            <a:pathLst>
              <a:path w="88900" h="0">
                <a:moveTo>
                  <a:pt x="0" y="0"/>
                </a:moveTo>
                <a:lnTo>
                  <a:pt x="88742" y="0"/>
                </a:lnTo>
              </a:path>
            </a:pathLst>
          </a:custGeom>
          <a:ln w="1522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1" name="object 91"/>
          <p:cNvSpPr/>
          <p:nvPr/>
        </p:nvSpPr>
        <p:spPr>
          <a:xfrm>
            <a:off x="1907129" y="5275996"/>
            <a:ext cx="17145" cy="38100"/>
          </a:xfrm>
          <a:custGeom>
            <a:avLst/>
            <a:gdLst/>
            <a:ahLst/>
            <a:cxnLst/>
            <a:rect l="l" t="t" r="r" b="b"/>
            <a:pathLst>
              <a:path w="17144" h="38100">
                <a:moveTo>
                  <a:pt x="0" y="38051"/>
                </a:moveTo>
                <a:lnTo>
                  <a:pt x="17114" y="38051"/>
                </a:lnTo>
                <a:lnTo>
                  <a:pt x="17114" y="0"/>
                </a:lnTo>
                <a:lnTo>
                  <a:pt x="0" y="0"/>
                </a:lnTo>
                <a:lnTo>
                  <a:pt x="0" y="3805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2" name="object 92"/>
          <p:cNvSpPr/>
          <p:nvPr/>
        </p:nvSpPr>
        <p:spPr>
          <a:xfrm>
            <a:off x="1907129" y="5268386"/>
            <a:ext cx="93980" cy="0"/>
          </a:xfrm>
          <a:custGeom>
            <a:avLst/>
            <a:gdLst/>
            <a:ahLst/>
            <a:cxnLst/>
            <a:rect l="l" t="t" r="r" b="b"/>
            <a:pathLst>
              <a:path w="93980" h="0">
                <a:moveTo>
                  <a:pt x="0" y="0"/>
                </a:moveTo>
                <a:lnTo>
                  <a:pt x="93560" y="0"/>
                </a:lnTo>
              </a:path>
            </a:pathLst>
          </a:custGeom>
          <a:ln w="1522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3" name="object 93"/>
          <p:cNvSpPr/>
          <p:nvPr/>
        </p:nvSpPr>
        <p:spPr>
          <a:xfrm>
            <a:off x="1051979" y="5261118"/>
            <a:ext cx="87630" cy="125730"/>
          </a:xfrm>
          <a:custGeom>
            <a:avLst/>
            <a:gdLst/>
            <a:ahLst/>
            <a:cxnLst/>
            <a:rect l="l" t="t" r="r" b="b"/>
            <a:pathLst>
              <a:path w="87630" h="125729">
                <a:moveTo>
                  <a:pt x="87246" y="0"/>
                </a:moveTo>
                <a:lnTo>
                  <a:pt x="0" y="0"/>
                </a:lnTo>
                <a:lnTo>
                  <a:pt x="0" y="125317"/>
                </a:lnTo>
                <a:lnTo>
                  <a:pt x="17114" y="125317"/>
                </a:lnTo>
                <a:lnTo>
                  <a:pt x="17114" y="68412"/>
                </a:lnTo>
                <a:lnTo>
                  <a:pt x="77814" y="68412"/>
                </a:lnTo>
                <a:lnTo>
                  <a:pt x="77814" y="53616"/>
                </a:lnTo>
                <a:lnTo>
                  <a:pt x="17114" y="53616"/>
                </a:lnTo>
                <a:lnTo>
                  <a:pt x="17114" y="14795"/>
                </a:lnTo>
                <a:lnTo>
                  <a:pt x="87246" y="14795"/>
                </a:lnTo>
                <a:lnTo>
                  <a:pt x="8724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4" name="object 94"/>
          <p:cNvSpPr/>
          <p:nvPr/>
        </p:nvSpPr>
        <p:spPr>
          <a:xfrm>
            <a:off x="2501452" y="5360764"/>
            <a:ext cx="76200" cy="66675"/>
          </a:xfrm>
          <a:custGeom>
            <a:avLst/>
            <a:gdLst/>
            <a:ahLst/>
            <a:cxnLst/>
            <a:rect l="l" t="t" r="r" b="b"/>
            <a:pathLst>
              <a:path w="76200" h="66675">
                <a:moveTo>
                  <a:pt x="0" y="0"/>
                </a:moveTo>
                <a:lnTo>
                  <a:pt x="38032" y="66388"/>
                </a:lnTo>
                <a:lnTo>
                  <a:pt x="70631" y="9484"/>
                </a:lnTo>
                <a:lnTo>
                  <a:pt x="38032" y="9484"/>
                </a:lnTo>
                <a:lnTo>
                  <a:pt x="0" y="0"/>
                </a:lnTo>
                <a:close/>
              </a:path>
              <a:path w="76200" h="66675">
                <a:moveTo>
                  <a:pt x="76065" y="0"/>
                </a:moveTo>
                <a:lnTo>
                  <a:pt x="38032" y="9484"/>
                </a:lnTo>
                <a:lnTo>
                  <a:pt x="70631" y="9484"/>
                </a:lnTo>
                <a:lnTo>
                  <a:pt x="7606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5" name="object 95"/>
          <p:cNvSpPr/>
          <p:nvPr/>
        </p:nvSpPr>
        <p:spPr>
          <a:xfrm>
            <a:off x="2539485" y="5142629"/>
            <a:ext cx="0" cy="285115"/>
          </a:xfrm>
          <a:custGeom>
            <a:avLst/>
            <a:gdLst/>
            <a:ahLst/>
            <a:cxnLst/>
            <a:rect l="l" t="t" r="r" b="b"/>
            <a:pathLst>
              <a:path w="0" h="285114">
                <a:moveTo>
                  <a:pt x="0" y="0"/>
                </a:moveTo>
                <a:lnTo>
                  <a:pt x="0" y="284524"/>
                </a:lnTo>
              </a:path>
            </a:pathLst>
          </a:custGeom>
          <a:ln w="143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6" name="object 96"/>
          <p:cNvSpPr/>
          <p:nvPr/>
        </p:nvSpPr>
        <p:spPr>
          <a:xfrm>
            <a:off x="2559135" y="5118350"/>
            <a:ext cx="48260" cy="126364"/>
          </a:xfrm>
          <a:custGeom>
            <a:avLst/>
            <a:gdLst/>
            <a:ahLst/>
            <a:cxnLst/>
            <a:rect l="l" t="t" r="r" b="b"/>
            <a:pathLst>
              <a:path w="48260" h="126364">
                <a:moveTo>
                  <a:pt x="47667" y="27820"/>
                </a:moveTo>
                <a:lnTo>
                  <a:pt x="31693" y="27820"/>
                </a:lnTo>
                <a:lnTo>
                  <a:pt x="31693" y="125822"/>
                </a:lnTo>
                <a:lnTo>
                  <a:pt x="47667" y="125822"/>
                </a:lnTo>
                <a:lnTo>
                  <a:pt x="47667" y="27820"/>
                </a:lnTo>
                <a:close/>
              </a:path>
              <a:path w="48260" h="126364">
                <a:moveTo>
                  <a:pt x="47667" y="0"/>
                </a:moveTo>
                <a:lnTo>
                  <a:pt x="37398" y="0"/>
                </a:lnTo>
                <a:lnTo>
                  <a:pt x="34609" y="5437"/>
                </a:lnTo>
                <a:lnTo>
                  <a:pt x="29918" y="11001"/>
                </a:lnTo>
                <a:lnTo>
                  <a:pt x="0" y="31487"/>
                </a:lnTo>
                <a:lnTo>
                  <a:pt x="0" y="46282"/>
                </a:lnTo>
                <a:lnTo>
                  <a:pt x="31693" y="27820"/>
                </a:lnTo>
                <a:lnTo>
                  <a:pt x="47667" y="27820"/>
                </a:lnTo>
                <a:lnTo>
                  <a:pt x="4766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7" name="object 97"/>
          <p:cNvSpPr/>
          <p:nvPr/>
        </p:nvSpPr>
        <p:spPr>
          <a:xfrm>
            <a:off x="2642046" y="5118350"/>
            <a:ext cx="177231" cy="127846"/>
          </a:xfrm>
          <a:prstGeom prst="rect">
            <a:avLst/>
          </a:prstGeom>
          <a:blipFill>
            <a:blip r:embed="rId2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8" name="object 98"/>
          <p:cNvSpPr/>
          <p:nvPr/>
        </p:nvSpPr>
        <p:spPr>
          <a:xfrm>
            <a:off x="2838421" y="5118856"/>
            <a:ext cx="101927" cy="125317"/>
          </a:xfrm>
          <a:prstGeom prst="rect">
            <a:avLst/>
          </a:prstGeom>
          <a:blipFill>
            <a:blip r:embed="rId2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9" name="object 99"/>
          <p:cNvSpPr/>
          <p:nvPr/>
        </p:nvSpPr>
        <p:spPr>
          <a:xfrm>
            <a:off x="2577518" y="6119521"/>
            <a:ext cx="66675" cy="76200"/>
          </a:xfrm>
          <a:custGeom>
            <a:avLst/>
            <a:gdLst/>
            <a:ahLst/>
            <a:cxnLst/>
            <a:rect l="l" t="t" r="r" b="b"/>
            <a:pathLst>
              <a:path w="66675" h="76200">
                <a:moveTo>
                  <a:pt x="66557" y="0"/>
                </a:moveTo>
                <a:lnTo>
                  <a:pt x="0" y="37936"/>
                </a:lnTo>
                <a:lnTo>
                  <a:pt x="66557" y="75873"/>
                </a:lnTo>
                <a:lnTo>
                  <a:pt x="57048" y="37936"/>
                </a:lnTo>
                <a:lnTo>
                  <a:pt x="6655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0" name="object 100"/>
          <p:cNvSpPr/>
          <p:nvPr/>
        </p:nvSpPr>
        <p:spPr>
          <a:xfrm>
            <a:off x="2577518" y="6157457"/>
            <a:ext cx="408940" cy="0"/>
          </a:xfrm>
          <a:custGeom>
            <a:avLst/>
            <a:gdLst/>
            <a:ahLst/>
            <a:cxnLst/>
            <a:rect l="l" t="t" r="r" b="b"/>
            <a:pathLst>
              <a:path w="408939" h="0">
                <a:moveTo>
                  <a:pt x="0" y="0"/>
                </a:moveTo>
                <a:lnTo>
                  <a:pt x="408850" y="0"/>
                </a:lnTo>
              </a:path>
            </a:pathLst>
          </a:custGeom>
          <a:ln w="1433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1" name="object 101"/>
          <p:cNvSpPr/>
          <p:nvPr/>
        </p:nvSpPr>
        <p:spPr>
          <a:xfrm>
            <a:off x="2491944" y="6157457"/>
            <a:ext cx="76065" cy="75873"/>
          </a:xfrm>
          <a:prstGeom prst="rect">
            <a:avLst/>
          </a:prstGeom>
          <a:blipFill>
            <a:blip r:embed="rId3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2" name="object 102"/>
          <p:cNvSpPr/>
          <p:nvPr/>
        </p:nvSpPr>
        <p:spPr>
          <a:xfrm>
            <a:off x="2529977" y="6157457"/>
            <a:ext cx="0" cy="493395"/>
          </a:xfrm>
          <a:custGeom>
            <a:avLst/>
            <a:gdLst/>
            <a:ahLst/>
            <a:cxnLst/>
            <a:rect l="l" t="t" r="r" b="b"/>
            <a:pathLst>
              <a:path w="0" h="493395">
                <a:moveTo>
                  <a:pt x="0" y="0"/>
                </a:moveTo>
                <a:lnTo>
                  <a:pt x="0" y="493175"/>
                </a:lnTo>
              </a:path>
            </a:pathLst>
          </a:custGeom>
          <a:ln w="143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3" name="object 103"/>
          <p:cNvSpPr/>
          <p:nvPr/>
        </p:nvSpPr>
        <p:spPr>
          <a:xfrm>
            <a:off x="2308754" y="6697269"/>
            <a:ext cx="269144" cy="129591"/>
          </a:xfrm>
          <a:prstGeom prst="rect">
            <a:avLst/>
          </a:prstGeom>
          <a:blipFill>
            <a:blip r:embed="rId3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4" name="object 104"/>
          <p:cNvSpPr/>
          <p:nvPr/>
        </p:nvSpPr>
        <p:spPr>
          <a:xfrm>
            <a:off x="2606676" y="6664290"/>
            <a:ext cx="48260" cy="126364"/>
          </a:xfrm>
          <a:custGeom>
            <a:avLst/>
            <a:gdLst/>
            <a:ahLst/>
            <a:cxnLst/>
            <a:rect l="l" t="t" r="r" b="b"/>
            <a:pathLst>
              <a:path w="48260" h="126365">
                <a:moveTo>
                  <a:pt x="47667" y="27769"/>
                </a:moveTo>
                <a:lnTo>
                  <a:pt x="31693" y="27769"/>
                </a:lnTo>
                <a:lnTo>
                  <a:pt x="31693" y="125747"/>
                </a:lnTo>
                <a:lnTo>
                  <a:pt x="47667" y="125747"/>
                </a:lnTo>
                <a:lnTo>
                  <a:pt x="47667" y="27769"/>
                </a:lnTo>
                <a:close/>
              </a:path>
              <a:path w="48260" h="126365">
                <a:moveTo>
                  <a:pt x="47667" y="0"/>
                </a:moveTo>
                <a:lnTo>
                  <a:pt x="37398" y="0"/>
                </a:lnTo>
                <a:lnTo>
                  <a:pt x="34609" y="5412"/>
                </a:lnTo>
                <a:lnTo>
                  <a:pt x="29918" y="11001"/>
                </a:lnTo>
                <a:lnTo>
                  <a:pt x="0" y="31436"/>
                </a:lnTo>
                <a:lnTo>
                  <a:pt x="0" y="46307"/>
                </a:lnTo>
                <a:lnTo>
                  <a:pt x="31693" y="27769"/>
                </a:lnTo>
                <a:lnTo>
                  <a:pt x="47667" y="27769"/>
                </a:lnTo>
                <a:lnTo>
                  <a:pt x="4766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5" name="object 105"/>
          <p:cNvSpPr/>
          <p:nvPr/>
        </p:nvSpPr>
        <p:spPr>
          <a:xfrm>
            <a:off x="2689587" y="6664302"/>
            <a:ext cx="84305" cy="127871"/>
          </a:xfrm>
          <a:prstGeom prst="rect">
            <a:avLst/>
          </a:prstGeom>
          <a:blipFill>
            <a:blip r:embed="rId3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6" name="object 106"/>
          <p:cNvSpPr/>
          <p:nvPr/>
        </p:nvSpPr>
        <p:spPr>
          <a:xfrm>
            <a:off x="2670064" y="6023895"/>
            <a:ext cx="269144" cy="94816"/>
          </a:xfrm>
          <a:prstGeom prst="rect">
            <a:avLst/>
          </a:prstGeom>
          <a:blipFill>
            <a:blip r:embed="rId3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7" name="object 107"/>
          <p:cNvSpPr/>
          <p:nvPr/>
        </p:nvSpPr>
        <p:spPr>
          <a:xfrm>
            <a:off x="2967986" y="5990916"/>
            <a:ext cx="48260" cy="126364"/>
          </a:xfrm>
          <a:custGeom>
            <a:avLst/>
            <a:gdLst/>
            <a:ahLst/>
            <a:cxnLst/>
            <a:rect l="l" t="t" r="r" b="b"/>
            <a:pathLst>
              <a:path w="48260" h="126364">
                <a:moveTo>
                  <a:pt x="47667" y="27769"/>
                </a:moveTo>
                <a:lnTo>
                  <a:pt x="31693" y="27769"/>
                </a:lnTo>
                <a:lnTo>
                  <a:pt x="31693" y="125747"/>
                </a:lnTo>
                <a:lnTo>
                  <a:pt x="47667" y="125747"/>
                </a:lnTo>
                <a:lnTo>
                  <a:pt x="47667" y="27769"/>
                </a:lnTo>
                <a:close/>
              </a:path>
              <a:path w="48260" h="126364">
                <a:moveTo>
                  <a:pt x="47667" y="0"/>
                </a:moveTo>
                <a:lnTo>
                  <a:pt x="37398" y="0"/>
                </a:lnTo>
                <a:lnTo>
                  <a:pt x="34609" y="5412"/>
                </a:lnTo>
                <a:lnTo>
                  <a:pt x="29918" y="11001"/>
                </a:lnTo>
                <a:lnTo>
                  <a:pt x="0" y="31436"/>
                </a:lnTo>
                <a:lnTo>
                  <a:pt x="0" y="46307"/>
                </a:lnTo>
                <a:lnTo>
                  <a:pt x="31693" y="27769"/>
                </a:lnTo>
                <a:lnTo>
                  <a:pt x="47667" y="27769"/>
                </a:lnTo>
                <a:lnTo>
                  <a:pt x="4766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8" name="object 108"/>
          <p:cNvSpPr/>
          <p:nvPr/>
        </p:nvSpPr>
        <p:spPr>
          <a:xfrm>
            <a:off x="3050897" y="5990928"/>
            <a:ext cx="84305" cy="127871"/>
          </a:xfrm>
          <a:prstGeom prst="rect">
            <a:avLst/>
          </a:prstGeom>
          <a:blipFill>
            <a:blip r:embed="rId3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9" name="object 109"/>
          <p:cNvSpPr/>
          <p:nvPr/>
        </p:nvSpPr>
        <p:spPr>
          <a:xfrm>
            <a:off x="1046705" y="6451465"/>
            <a:ext cx="76065" cy="75873"/>
          </a:xfrm>
          <a:prstGeom prst="rect">
            <a:avLst/>
          </a:prstGeom>
          <a:blipFill>
            <a:blip r:embed="rId3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0" name="object 110"/>
          <p:cNvSpPr/>
          <p:nvPr/>
        </p:nvSpPr>
        <p:spPr>
          <a:xfrm>
            <a:off x="1084738" y="6451465"/>
            <a:ext cx="0" cy="493395"/>
          </a:xfrm>
          <a:custGeom>
            <a:avLst/>
            <a:gdLst/>
            <a:ahLst/>
            <a:cxnLst/>
            <a:rect l="l" t="t" r="r" b="b"/>
            <a:pathLst>
              <a:path w="0" h="493395">
                <a:moveTo>
                  <a:pt x="0" y="0"/>
                </a:moveTo>
                <a:lnTo>
                  <a:pt x="0" y="493175"/>
                </a:lnTo>
              </a:path>
            </a:pathLst>
          </a:custGeom>
          <a:ln w="143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1" name="object 111"/>
          <p:cNvSpPr/>
          <p:nvPr/>
        </p:nvSpPr>
        <p:spPr>
          <a:xfrm>
            <a:off x="1101713" y="6730691"/>
            <a:ext cx="84330" cy="127871"/>
          </a:xfrm>
          <a:prstGeom prst="rect">
            <a:avLst/>
          </a:prstGeom>
          <a:blipFill>
            <a:blip r:embed="rId3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2" name="object 112"/>
          <p:cNvSpPr/>
          <p:nvPr/>
        </p:nvSpPr>
        <p:spPr>
          <a:xfrm>
            <a:off x="2554698" y="5798012"/>
            <a:ext cx="48895" cy="15875"/>
          </a:xfrm>
          <a:custGeom>
            <a:avLst/>
            <a:gdLst/>
            <a:ahLst/>
            <a:cxnLst/>
            <a:rect l="l" t="t" r="r" b="b"/>
            <a:pathLst>
              <a:path w="48894" h="15875">
                <a:moveTo>
                  <a:pt x="0" y="15461"/>
                </a:moveTo>
                <a:lnTo>
                  <a:pt x="48778" y="15461"/>
                </a:lnTo>
                <a:lnTo>
                  <a:pt x="48778" y="0"/>
                </a:lnTo>
                <a:lnTo>
                  <a:pt x="0" y="0"/>
                </a:lnTo>
                <a:lnTo>
                  <a:pt x="0" y="1546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3" name="object 113"/>
          <p:cNvSpPr/>
          <p:nvPr/>
        </p:nvSpPr>
        <p:spPr>
          <a:xfrm>
            <a:off x="2625692" y="5725335"/>
            <a:ext cx="48260" cy="126364"/>
          </a:xfrm>
          <a:custGeom>
            <a:avLst/>
            <a:gdLst/>
            <a:ahLst/>
            <a:cxnLst/>
            <a:rect l="l" t="t" r="r" b="b"/>
            <a:pathLst>
              <a:path w="48260" h="126364">
                <a:moveTo>
                  <a:pt x="47667" y="27820"/>
                </a:moveTo>
                <a:lnTo>
                  <a:pt x="31693" y="27820"/>
                </a:lnTo>
                <a:lnTo>
                  <a:pt x="31693" y="125822"/>
                </a:lnTo>
                <a:lnTo>
                  <a:pt x="47667" y="125822"/>
                </a:lnTo>
                <a:lnTo>
                  <a:pt x="47667" y="27820"/>
                </a:lnTo>
                <a:close/>
              </a:path>
              <a:path w="48260" h="126364">
                <a:moveTo>
                  <a:pt x="47667" y="0"/>
                </a:moveTo>
                <a:lnTo>
                  <a:pt x="37398" y="0"/>
                </a:lnTo>
                <a:lnTo>
                  <a:pt x="34609" y="5437"/>
                </a:lnTo>
                <a:lnTo>
                  <a:pt x="29918" y="11001"/>
                </a:lnTo>
                <a:lnTo>
                  <a:pt x="0" y="31487"/>
                </a:lnTo>
                <a:lnTo>
                  <a:pt x="0" y="46282"/>
                </a:lnTo>
                <a:lnTo>
                  <a:pt x="31693" y="27820"/>
                </a:lnTo>
                <a:lnTo>
                  <a:pt x="47667" y="27820"/>
                </a:lnTo>
                <a:lnTo>
                  <a:pt x="4766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4" name="object 114"/>
          <p:cNvSpPr/>
          <p:nvPr/>
        </p:nvSpPr>
        <p:spPr>
          <a:xfrm>
            <a:off x="2718111" y="5725335"/>
            <a:ext cx="84305" cy="127846"/>
          </a:xfrm>
          <a:prstGeom prst="rect">
            <a:avLst/>
          </a:prstGeom>
          <a:blipFill>
            <a:blip r:embed="rId3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5" name="object 115"/>
          <p:cNvSpPr/>
          <p:nvPr/>
        </p:nvSpPr>
        <p:spPr>
          <a:xfrm>
            <a:off x="1738772" y="5611525"/>
            <a:ext cx="84305" cy="127846"/>
          </a:xfrm>
          <a:prstGeom prst="rect">
            <a:avLst/>
          </a:prstGeom>
          <a:blipFill>
            <a:blip r:embed="rId3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6" name="object 116"/>
          <p:cNvSpPr/>
          <p:nvPr/>
        </p:nvSpPr>
        <p:spPr>
          <a:xfrm>
            <a:off x="2176147" y="5611525"/>
            <a:ext cx="84305" cy="127846"/>
          </a:xfrm>
          <a:prstGeom prst="rect">
            <a:avLst/>
          </a:prstGeom>
          <a:blipFill>
            <a:blip r:embed="rId3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7" name="object 117"/>
          <p:cNvSpPr/>
          <p:nvPr/>
        </p:nvSpPr>
        <p:spPr>
          <a:xfrm>
            <a:off x="2138114" y="5327001"/>
            <a:ext cx="84305" cy="127846"/>
          </a:xfrm>
          <a:prstGeom prst="rect">
            <a:avLst/>
          </a:prstGeom>
          <a:blipFill>
            <a:blip r:embed="rId3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8" name="object 118"/>
          <p:cNvSpPr/>
          <p:nvPr/>
        </p:nvSpPr>
        <p:spPr>
          <a:xfrm>
            <a:off x="1405974" y="5279580"/>
            <a:ext cx="84330" cy="127846"/>
          </a:xfrm>
          <a:prstGeom prst="rect">
            <a:avLst/>
          </a:prstGeom>
          <a:blipFill>
            <a:blip r:embed="rId3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9" name="object 119"/>
          <p:cNvSpPr/>
          <p:nvPr/>
        </p:nvSpPr>
        <p:spPr>
          <a:xfrm>
            <a:off x="959091" y="5725335"/>
            <a:ext cx="84330" cy="127846"/>
          </a:xfrm>
          <a:prstGeom prst="rect">
            <a:avLst/>
          </a:prstGeom>
          <a:blipFill>
            <a:blip r:embed="rId4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0" name="object 120"/>
          <p:cNvSpPr/>
          <p:nvPr/>
        </p:nvSpPr>
        <p:spPr>
          <a:xfrm>
            <a:off x="1501055" y="5725335"/>
            <a:ext cx="84330" cy="127846"/>
          </a:xfrm>
          <a:prstGeom prst="rect">
            <a:avLst/>
          </a:prstGeom>
          <a:blipFill>
            <a:blip r:embed="rId4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1" name="object 121"/>
          <p:cNvSpPr/>
          <p:nvPr/>
        </p:nvSpPr>
        <p:spPr>
          <a:xfrm>
            <a:off x="1965193" y="6253301"/>
            <a:ext cx="48895" cy="15875"/>
          </a:xfrm>
          <a:custGeom>
            <a:avLst/>
            <a:gdLst/>
            <a:ahLst/>
            <a:cxnLst/>
            <a:rect l="l" t="t" r="r" b="b"/>
            <a:pathLst>
              <a:path w="48894" h="15875">
                <a:moveTo>
                  <a:pt x="0" y="15461"/>
                </a:moveTo>
                <a:lnTo>
                  <a:pt x="48778" y="15461"/>
                </a:lnTo>
                <a:lnTo>
                  <a:pt x="48778" y="0"/>
                </a:lnTo>
                <a:lnTo>
                  <a:pt x="0" y="0"/>
                </a:lnTo>
                <a:lnTo>
                  <a:pt x="0" y="1546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2" name="object 122"/>
          <p:cNvSpPr/>
          <p:nvPr/>
        </p:nvSpPr>
        <p:spPr>
          <a:xfrm>
            <a:off x="2036187" y="6180598"/>
            <a:ext cx="48260" cy="126364"/>
          </a:xfrm>
          <a:custGeom>
            <a:avLst/>
            <a:gdLst/>
            <a:ahLst/>
            <a:cxnLst/>
            <a:rect l="l" t="t" r="r" b="b"/>
            <a:pathLst>
              <a:path w="48260" h="126364">
                <a:moveTo>
                  <a:pt x="47667" y="27769"/>
                </a:moveTo>
                <a:lnTo>
                  <a:pt x="31693" y="27769"/>
                </a:lnTo>
                <a:lnTo>
                  <a:pt x="31693" y="125747"/>
                </a:lnTo>
                <a:lnTo>
                  <a:pt x="47667" y="125747"/>
                </a:lnTo>
                <a:lnTo>
                  <a:pt x="47667" y="27769"/>
                </a:lnTo>
                <a:close/>
              </a:path>
              <a:path w="48260" h="126364">
                <a:moveTo>
                  <a:pt x="47667" y="0"/>
                </a:moveTo>
                <a:lnTo>
                  <a:pt x="37398" y="0"/>
                </a:lnTo>
                <a:lnTo>
                  <a:pt x="34609" y="5412"/>
                </a:lnTo>
                <a:lnTo>
                  <a:pt x="29918" y="11001"/>
                </a:lnTo>
                <a:lnTo>
                  <a:pt x="0" y="31436"/>
                </a:lnTo>
                <a:lnTo>
                  <a:pt x="0" y="46307"/>
                </a:lnTo>
                <a:lnTo>
                  <a:pt x="31693" y="27769"/>
                </a:lnTo>
                <a:lnTo>
                  <a:pt x="47667" y="27769"/>
                </a:lnTo>
                <a:lnTo>
                  <a:pt x="4766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3" name="object 123"/>
          <p:cNvSpPr/>
          <p:nvPr/>
        </p:nvSpPr>
        <p:spPr>
          <a:xfrm>
            <a:off x="2128606" y="6180611"/>
            <a:ext cx="84305" cy="127871"/>
          </a:xfrm>
          <a:prstGeom prst="rect">
            <a:avLst/>
          </a:prstGeom>
          <a:blipFill>
            <a:blip r:embed="rId4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4" name="object 124"/>
          <p:cNvSpPr/>
          <p:nvPr/>
        </p:nvSpPr>
        <p:spPr>
          <a:xfrm>
            <a:off x="1328146" y="6253301"/>
            <a:ext cx="48895" cy="15875"/>
          </a:xfrm>
          <a:custGeom>
            <a:avLst/>
            <a:gdLst/>
            <a:ahLst/>
            <a:cxnLst/>
            <a:rect l="l" t="t" r="r" b="b"/>
            <a:pathLst>
              <a:path w="48894" h="15875">
                <a:moveTo>
                  <a:pt x="0" y="15461"/>
                </a:moveTo>
                <a:lnTo>
                  <a:pt x="48778" y="15461"/>
                </a:lnTo>
                <a:lnTo>
                  <a:pt x="48778" y="0"/>
                </a:lnTo>
                <a:lnTo>
                  <a:pt x="0" y="0"/>
                </a:lnTo>
                <a:lnTo>
                  <a:pt x="0" y="1546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5" name="object 125"/>
          <p:cNvSpPr/>
          <p:nvPr/>
        </p:nvSpPr>
        <p:spPr>
          <a:xfrm>
            <a:off x="1399128" y="6180598"/>
            <a:ext cx="48260" cy="126364"/>
          </a:xfrm>
          <a:custGeom>
            <a:avLst/>
            <a:gdLst/>
            <a:ahLst/>
            <a:cxnLst/>
            <a:rect l="l" t="t" r="r" b="b"/>
            <a:pathLst>
              <a:path w="48259" h="126364">
                <a:moveTo>
                  <a:pt x="47642" y="27769"/>
                </a:moveTo>
                <a:lnTo>
                  <a:pt x="31757" y="27769"/>
                </a:lnTo>
                <a:lnTo>
                  <a:pt x="31757" y="125747"/>
                </a:lnTo>
                <a:lnTo>
                  <a:pt x="47642" y="125747"/>
                </a:lnTo>
                <a:lnTo>
                  <a:pt x="47642" y="27769"/>
                </a:lnTo>
                <a:close/>
              </a:path>
              <a:path w="48259" h="126364">
                <a:moveTo>
                  <a:pt x="47642" y="0"/>
                </a:moveTo>
                <a:lnTo>
                  <a:pt x="37398" y="0"/>
                </a:lnTo>
                <a:lnTo>
                  <a:pt x="34635" y="5412"/>
                </a:lnTo>
                <a:lnTo>
                  <a:pt x="29944" y="11001"/>
                </a:lnTo>
                <a:lnTo>
                  <a:pt x="0" y="31436"/>
                </a:lnTo>
                <a:lnTo>
                  <a:pt x="0" y="46307"/>
                </a:lnTo>
                <a:lnTo>
                  <a:pt x="31757" y="27769"/>
                </a:lnTo>
                <a:lnTo>
                  <a:pt x="47642" y="27769"/>
                </a:lnTo>
                <a:lnTo>
                  <a:pt x="4764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6" name="object 126"/>
          <p:cNvSpPr/>
          <p:nvPr/>
        </p:nvSpPr>
        <p:spPr>
          <a:xfrm>
            <a:off x="1491547" y="6180611"/>
            <a:ext cx="84330" cy="127871"/>
          </a:xfrm>
          <a:prstGeom prst="rect">
            <a:avLst/>
          </a:prstGeom>
          <a:blipFill>
            <a:blip r:embed="rId4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7" name="object 127"/>
          <p:cNvSpPr/>
          <p:nvPr/>
        </p:nvSpPr>
        <p:spPr>
          <a:xfrm>
            <a:off x="866050" y="6119521"/>
            <a:ext cx="66675" cy="76200"/>
          </a:xfrm>
          <a:custGeom>
            <a:avLst/>
            <a:gdLst/>
            <a:ahLst/>
            <a:cxnLst/>
            <a:rect l="l" t="t" r="r" b="b"/>
            <a:pathLst>
              <a:path w="66675" h="76200">
                <a:moveTo>
                  <a:pt x="0" y="0"/>
                </a:moveTo>
                <a:lnTo>
                  <a:pt x="9508" y="37936"/>
                </a:lnTo>
                <a:lnTo>
                  <a:pt x="0" y="75873"/>
                </a:lnTo>
                <a:lnTo>
                  <a:pt x="66557" y="37936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8" name="object 128"/>
          <p:cNvSpPr/>
          <p:nvPr/>
        </p:nvSpPr>
        <p:spPr>
          <a:xfrm>
            <a:off x="523757" y="6157457"/>
            <a:ext cx="408940" cy="0"/>
          </a:xfrm>
          <a:custGeom>
            <a:avLst/>
            <a:gdLst/>
            <a:ahLst/>
            <a:cxnLst/>
            <a:rect l="l" t="t" r="r" b="b"/>
            <a:pathLst>
              <a:path w="408940" h="0">
                <a:moveTo>
                  <a:pt x="408850" y="0"/>
                </a:moveTo>
                <a:lnTo>
                  <a:pt x="0" y="0"/>
                </a:lnTo>
              </a:path>
            </a:pathLst>
          </a:custGeom>
          <a:ln w="1433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9" name="object 129"/>
          <p:cNvSpPr/>
          <p:nvPr/>
        </p:nvSpPr>
        <p:spPr>
          <a:xfrm>
            <a:off x="657492" y="5990916"/>
            <a:ext cx="48260" cy="126364"/>
          </a:xfrm>
          <a:custGeom>
            <a:avLst/>
            <a:gdLst/>
            <a:ahLst/>
            <a:cxnLst/>
            <a:rect l="l" t="t" r="r" b="b"/>
            <a:pathLst>
              <a:path w="48259" h="126364">
                <a:moveTo>
                  <a:pt x="47642" y="27769"/>
                </a:moveTo>
                <a:lnTo>
                  <a:pt x="31757" y="27769"/>
                </a:lnTo>
                <a:lnTo>
                  <a:pt x="31757" y="125747"/>
                </a:lnTo>
                <a:lnTo>
                  <a:pt x="47642" y="125747"/>
                </a:lnTo>
                <a:lnTo>
                  <a:pt x="47642" y="27769"/>
                </a:lnTo>
                <a:close/>
              </a:path>
              <a:path w="48259" h="126364">
                <a:moveTo>
                  <a:pt x="47642" y="0"/>
                </a:moveTo>
                <a:lnTo>
                  <a:pt x="37398" y="0"/>
                </a:lnTo>
                <a:lnTo>
                  <a:pt x="34635" y="5412"/>
                </a:lnTo>
                <a:lnTo>
                  <a:pt x="29944" y="11001"/>
                </a:lnTo>
                <a:lnTo>
                  <a:pt x="0" y="31436"/>
                </a:lnTo>
                <a:lnTo>
                  <a:pt x="0" y="46307"/>
                </a:lnTo>
                <a:lnTo>
                  <a:pt x="31757" y="27769"/>
                </a:lnTo>
                <a:lnTo>
                  <a:pt x="47642" y="27769"/>
                </a:lnTo>
                <a:lnTo>
                  <a:pt x="4764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0" name="object 130"/>
          <p:cNvSpPr/>
          <p:nvPr/>
        </p:nvSpPr>
        <p:spPr>
          <a:xfrm>
            <a:off x="740403" y="5990928"/>
            <a:ext cx="84330" cy="127871"/>
          </a:xfrm>
          <a:prstGeom prst="rect">
            <a:avLst/>
          </a:prstGeom>
          <a:blipFill>
            <a:blip r:embed="rId3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31" name="object 131"/>
          <p:cNvSpPr/>
          <p:nvPr/>
        </p:nvSpPr>
        <p:spPr>
          <a:xfrm>
            <a:off x="3785053" y="5484058"/>
            <a:ext cx="608965" cy="104775"/>
          </a:xfrm>
          <a:custGeom>
            <a:avLst/>
            <a:gdLst/>
            <a:ahLst/>
            <a:cxnLst/>
            <a:rect l="l" t="t" r="r" b="b"/>
            <a:pathLst>
              <a:path w="608964" h="104775">
                <a:moveTo>
                  <a:pt x="0" y="104325"/>
                </a:moveTo>
                <a:lnTo>
                  <a:pt x="608521" y="104325"/>
                </a:lnTo>
                <a:lnTo>
                  <a:pt x="608521" y="0"/>
                </a:lnTo>
                <a:lnTo>
                  <a:pt x="0" y="0"/>
                </a:lnTo>
                <a:lnTo>
                  <a:pt x="0" y="104325"/>
                </a:lnTo>
                <a:close/>
              </a:path>
            </a:pathLst>
          </a:custGeom>
          <a:solidFill>
            <a:srgbClr val="99046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2" name="object 132"/>
          <p:cNvSpPr/>
          <p:nvPr/>
        </p:nvSpPr>
        <p:spPr>
          <a:xfrm>
            <a:off x="4393575" y="5484083"/>
            <a:ext cx="123825" cy="692785"/>
          </a:xfrm>
          <a:custGeom>
            <a:avLst/>
            <a:gdLst/>
            <a:ahLst/>
            <a:cxnLst/>
            <a:rect l="l" t="t" r="r" b="b"/>
            <a:pathLst>
              <a:path w="123825" h="692785">
                <a:moveTo>
                  <a:pt x="0" y="692341"/>
                </a:moveTo>
                <a:lnTo>
                  <a:pt x="123605" y="692341"/>
                </a:lnTo>
                <a:lnTo>
                  <a:pt x="123605" y="0"/>
                </a:lnTo>
                <a:lnTo>
                  <a:pt x="0" y="0"/>
                </a:lnTo>
                <a:lnTo>
                  <a:pt x="0" y="692341"/>
                </a:lnTo>
                <a:close/>
              </a:path>
            </a:pathLst>
          </a:custGeom>
          <a:solidFill>
            <a:srgbClr val="99046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3" name="object 133"/>
          <p:cNvSpPr/>
          <p:nvPr/>
        </p:nvSpPr>
        <p:spPr>
          <a:xfrm>
            <a:off x="4365051" y="6176425"/>
            <a:ext cx="180975" cy="199390"/>
          </a:xfrm>
          <a:custGeom>
            <a:avLst/>
            <a:gdLst/>
            <a:ahLst/>
            <a:cxnLst/>
            <a:rect l="l" t="t" r="r" b="b"/>
            <a:pathLst>
              <a:path w="180975" h="199389">
                <a:moveTo>
                  <a:pt x="0" y="199166"/>
                </a:moveTo>
                <a:lnTo>
                  <a:pt x="95081" y="0"/>
                </a:lnTo>
                <a:lnTo>
                  <a:pt x="180654" y="199166"/>
                </a:lnTo>
                <a:lnTo>
                  <a:pt x="0" y="199166"/>
                </a:lnTo>
              </a:path>
            </a:pathLst>
          </a:custGeom>
          <a:ln w="3589">
            <a:solidFill>
              <a:srgbClr val="7C7C7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4" name="object 134"/>
          <p:cNvSpPr/>
          <p:nvPr/>
        </p:nvSpPr>
        <p:spPr>
          <a:xfrm>
            <a:off x="4231936" y="6375592"/>
            <a:ext cx="437375" cy="104325"/>
          </a:xfrm>
          <a:prstGeom prst="rect">
            <a:avLst/>
          </a:prstGeom>
          <a:blipFill>
            <a:blip r:embed="rId4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35" name="object 135"/>
          <p:cNvSpPr/>
          <p:nvPr/>
        </p:nvSpPr>
        <p:spPr>
          <a:xfrm>
            <a:off x="3088422" y="5032993"/>
            <a:ext cx="2465147" cy="2081640"/>
          </a:xfrm>
          <a:prstGeom prst="rect">
            <a:avLst/>
          </a:prstGeom>
          <a:blipFill>
            <a:blip r:embed="rId4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36" name="object 136"/>
          <p:cNvSpPr/>
          <p:nvPr/>
        </p:nvSpPr>
        <p:spPr>
          <a:xfrm>
            <a:off x="4617460" y="5412864"/>
            <a:ext cx="71120" cy="127340"/>
          </a:xfrm>
          <a:prstGeom prst="rect">
            <a:avLst/>
          </a:prstGeom>
          <a:blipFill>
            <a:blip r:embed="rId4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37" name="object 137"/>
          <p:cNvSpPr/>
          <p:nvPr/>
        </p:nvSpPr>
        <p:spPr>
          <a:xfrm>
            <a:off x="1295653" y="1344421"/>
            <a:ext cx="502920" cy="0"/>
          </a:xfrm>
          <a:custGeom>
            <a:avLst/>
            <a:gdLst/>
            <a:ahLst/>
            <a:cxnLst/>
            <a:rect l="l" t="t" r="r" b="b"/>
            <a:pathLst>
              <a:path w="502919" h="0">
                <a:moveTo>
                  <a:pt x="0" y="0"/>
                </a:moveTo>
                <a:lnTo>
                  <a:pt x="502920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8" name="object 138"/>
          <p:cNvSpPr/>
          <p:nvPr/>
        </p:nvSpPr>
        <p:spPr>
          <a:xfrm>
            <a:off x="2275585" y="1344421"/>
            <a:ext cx="331470" cy="0"/>
          </a:xfrm>
          <a:custGeom>
            <a:avLst/>
            <a:gdLst/>
            <a:ahLst/>
            <a:cxnLst/>
            <a:rect l="l" t="t" r="r" b="b"/>
            <a:pathLst>
              <a:path w="331469" h="0">
                <a:moveTo>
                  <a:pt x="0" y="0"/>
                </a:moveTo>
                <a:lnTo>
                  <a:pt x="331012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9" name="object 139"/>
          <p:cNvSpPr txBox="1"/>
          <p:nvPr/>
        </p:nvSpPr>
        <p:spPr>
          <a:xfrm>
            <a:off x="427736" y="368139"/>
            <a:ext cx="6709409" cy="1796414"/>
          </a:xfrm>
          <a:prstGeom prst="rect">
            <a:avLst/>
          </a:prstGeom>
        </p:spPr>
        <p:txBody>
          <a:bodyPr wrap="square" lIns="0" tIns="7175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565"/>
              </a:spcBef>
              <a:tabLst>
                <a:tab pos="434975" algn="l"/>
                <a:tab pos="6696075" algn="l"/>
              </a:tabLst>
            </a:pPr>
            <a:r>
              <a:rPr dirty="0" u="sng" sz="1600" spc="-5">
                <a:uFill>
                  <a:solidFill>
                    <a:srgbClr val="612322"/>
                  </a:solidFill>
                </a:uFill>
                <a:latin typeface="Cambria"/>
                <a:cs typeface="Cambria"/>
              </a:rPr>
              <a:t> </a:t>
            </a:r>
            <a:r>
              <a:rPr dirty="0" u="sng" sz="1600" spc="-5">
                <a:uFill>
                  <a:solidFill>
                    <a:srgbClr val="612322"/>
                  </a:solidFill>
                </a:uFill>
                <a:latin typeface="Cambria"/>
                <a:cs typeface="Cambria"/>
              </a:rPr>
              <a:t>	</a:t>
            </a:r>
            <a:r>
              <a:rPr dirty="0" u="sng" sz="1600" spc="-5">
                <a:uFill>
                  <a:solidFill>
                    <a:srgbClr val="612322"/>
                  </a:solidFill>
                </a:uFill>
                <a:latin typeface="Cambria"/>
                <a:cs typeface="Cambria"/>
              </a:rPr>
              <a:t>THEORY OF STRUCTURES -------------------- DR. WISSAM D.</a:t>
            </a:r>
            <a:r>
              <a:rPr dirty="0" u="sng" sz="1600" spc="80">
                <a:uFill>
                  <a:solidFill>
                    <a:srgbClr val="612322"/>
                  </a:solidFill>
                </a:uFill>
                <a:latin typeface="Cambria"/>
                <a:cs typeface="Cambria"/>
              </a:rPr>
              <a:t> </a:t>
            </a:r>
            <a:r>
              <a:rPr dirty="0" u="sng" sz="1600" spc="-5">
                <a:uFill>
                  <a:solidFill>
                    <a:srgbClr val="612322"/>
                  </a:solidFill>
                </a:uFill>
                <a:latin typeface="Cambria"/>
                <a:cs typeface="Cambria"/>
              </a:rPr>
              <a:t>SALMAN	</a:t>
            </a:r>
            <a:endParaRPr sz="1600">
              <a:latin typeface="Cambria"/>
              <a:cs typeface="Cambria"/>
            </a:endParaRPr>
          </a:p>
          <a:p>
            <a:pPr marL="257810">
              <a:lnSpc>
                <a:spcPct val="100000"/>
              </a:lnSpc>
              <a:spcBef>
                <a:spcPts val="415"/>
              </a:spcBef>
            </a:pPr>
            <a:r>
              <a:rPr dirty="0" u="heavy" sz="1400" spc="-5">
                <a:uFill>
                  <a:solidFill>
                    <a:srgbClr val="000000"/>
                  </a:solidFill>
                </a:uFill>
                <a:latin typeface="Copperplate Gothic Bold"/>
                <a:cs typeface="Copperplate Gothic Bold"/>
              </a:rPr>
              <a:t>4-composite</a:t>
            </a:r>
            <a:r>
              <a:rPr dirty="0" u="heavy" sz="1400" spc="-10">
                <a:uFill>
                  <a:solidFill>
                    <a:srgbClr val="000000"/>
                  </a:solidFill>
                </a:uFill>
                <a:latin typeface="Copperplate Gothic Bold"/>
                <a:cs typeface="Copperplate Gothic Bold"/>
              </a:rPr>
              <a:t> </a:t>
            </a:r>
            <a:r>
              <a:rPr dirty="0" u="heavy" sz="1400" spc="-5">
                <a:uFill>
                  <a:solidFill>
                    <a:srgbClr val="000000"/>
                  </a:solidFill>
                </a:uFill>
                <a:latin typeface="Copperplate Gothic Bold"/>
                <a:cs typeface="Copperplate Gothic Bold"/>
              </a:rPr>
              <a:t>structure</a:t>
            </a:r>
            <a:endParaRPr sz="1400">
              <a:latin typeface="Copperplate Gothic Bold"/>
              <a:cs typeface="Copperplate Gothic Bold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800">
              <a:latin typeface="Times New Roman"/>
              <a:cs typeface="Times New Roman"/>
            </a:endParaRPr>
          </a:p>
          <a:p>
            <a:pPr marL="29209">
              <a:lnSpc>
                <a:spcPts val="1300"/>
              </a:lnSpc>
            </a:pPr>
            <a:r>
              <a:rPr dirty="0" sz="1400" spc="525">
                <a:latin typeface="Cambria Math"/>
                <a:cs typeface="Cambria Math"/>
              </a:rPr>
              <a:t> </a:t>
            </a:r>
            <a:r>
              <a:rPr dirty="0" sz="1400" spc="390">
                <a:latin typeface="Cambria Math"/>
                <a:cs typeface="Cambria Math"/>
              </a:rPr>
              <a:t> </a:t>
            </a:r>
            <a:r>
              <a:rPr dirty="0" sz="1400" spc="395">
                <a:latin typeface="Cambria Math"/>
                <a:cs typeface="Cambria Math"/>
              </a:rPr>
              <a:t> </a:t>
            </a:r>
            <a:r>
              <a:rPr dirty="0" sz="1400" spc="30">
                <a:latin typeface="Cambria Math"/>
                <a:cs typeface="Cambria Math"/>
              </a:rPr>
              <a:t> </a:t>
            </a:r>
            <a:r>
              <a:rPr dirty="0" sz="1400" spc="480">
                <a:latin typeface="Cambria Math"/>
                <a:cs typeface="Cambria Math"/>
              </a:rPr>
              <a:t> </a:t>
            </a:r>
            <a:r>
              <a:rPr dirty="0" sz="1400" spc="114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sz="1400" spc="310">
                <a:latin typeface="Cambria Math"/>
                <a:cs typeface="Cambria Math"/>
              </a:rPr>
              <a:t>∫</a:t>
            </a:r>
            <a:r>
              <a:rPr dirty="0" sz="1400" spc="310">
                <a:latin typeface="Cambria Math"/>
                <a:cs typeface="Cambria Math"/>
              </a:rPr>
              <a:t> </a:t>
            </a:r>
            <a:r>
              <a:rPr dirty="0" sz="1400" spc="865">
                <a:latin typeface="Cambria Math"/>
                <a:cs typeface="Cambria Math"/>
              </a:rPr>
              <a:t>∑</a:t>
            </a:r>
            <a:r>
              <a:rPr dirty="0" sz="1400" spc="865">
                <a:latin typeface="Cambria Math"/>
                <a:cs typeface="Cambria Math"/>
              </a:rPr>
              <a:t> ∑</a:t>
            </a:r>
            <a:r>
              <a:rPr dirty="0" sz="1400" spc="1315">
                <a:latin typeface="Cambria Math"/>
                <a:cs typeface="Cambria Math"/>
              </a:rPr>
              <a:t> </a:t>
            </a:r>
            <a:r>
              <a:rPr dirty="0" sz="1400" spc="865">
                <a:latin typeface="Cambria Math"/>
                <a:cs typeface="Cambria Math"/>
              </a:rPr>
              <a:t>∑</a:t>
            </a:r>
            <a:r>
              <a:rPr dirty="0" sz="1400" spc="-70">
                <a:latin typeface="Cambria Math"/>
                <a:cs typeface="Cambria Math"/>
              </a:rPr>
              <a:t> </a:t>
            </a:r>
            <a:r>
              <a:rPr dirty="0" sz="1400" spc="495">
                <a:latin typeface="Cambria Math"/>
                <a:cs typeface="Cambria Math"/>
              </a:rPr>
              <a:t> </a:t>
            </a:r>
            <a:r>
              <a:rPr dirty="0" sz="1400" spc="10">
                <a:latin typeface="Cambria Math"/>
                <a:cs typeface="Cambria Math"/>
              </a:rPr>
              <a:t> </a:t>
            </a:r>
            <a:r>
              <a:rPr dirty="0" sz="1400" spc="525">
                <a:latin typeface="Cambria Math"/>
                <a:cs typeface="Cambria Math"/>
              </a:rPr>
              <a:t> </a:t>
            </a:r>
            <a:r>
              <a:rPr dirty="0" sz="1400" spc="434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  <a:p>
            <a:pPr marL="1026160">
              <a:lnSpc>
                <a:spcPts val="1300"/>
              </a:lnSpc>
              <a:tabLst>
                <a:tab pos="1899285" algn="l"/>
              </a:tabLst>
            </a:pPr>
            <a:r>
              <a:rPr dirty="0" sz="1400" spc="390">
                <a:latin typeface="Cambria Math"/>
                <a:cs typeface="Cambria Math"/>
              </a:rPr>
              <a:t> </a:t>
            </a:r>
            <a:r>
              <a:rPr dirty="0" sz="1400" spc="39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	</a:t>
            </a:r>
            <a:r>
              <a:rPr dirty="0" sz="1400" spc="565">
                <a:latin typeface="Cambria Math"/>
                <a:cs typeface="Cambria Math"/>
              </a:rPr>
              <a:t>  </a:t>
            </a:r>
            <a:endParaRPr sz="1400">
              <a:latin typeface="Cambria Math"/>
              <a:cs typeface="Cambria Math"/>
            </a:endParaRPr>
          </a:p>
          <a:p>
            <a:pPr marL="29209" marR="694055">
              <a:lnSpc>
                <a:spcPct val="117100"/>
              </a:lnSpc>
              <a:spcBef>
                <a:spcPts val="805"/>
              </a:spcBef>
            </a:pPr>
            <a:r>
              <a:rPr dirty="0" sz="1400" spc="-5">
                <a:latin typeface="Candara"/>
                <a:cs typeface="Candara"/>
              </a:rPr>
              <a:t>Example:-using unit load </a:t>
            </a:r>
            <a:r>
              <a:rPr dirty="0" sz="1400">
                <a:latin typeface="Candara"/>
                <a:cs typeface="Candara"/>
              </a:rPr>
              <a:t>method </a:t>
            </a:r>
            <a:r>
              <a:rPr dirty="0" sz="1400" spc="-5">
                <a:latin typeface="Candara"/>
                <a:cs typeface="Candara"/>
              </a:rPr>
              <a:t>determine vertical deflection at </a:t>
            </a:r>
            <a:r>
              <a:rPr dirty="0" sz="1400">
                <a:latin typeface="Candara"/>
                <a:cs typeface="Candara"/>
              </a:rPr>
              <a:t>D , EA for </a:t>
            </a:r>
            <a:r>
              <a:rPr dirty="0" sz="1400" spc="-5">
                <a:latin typeface="Candara"/>
                <a:cs typeface="Candara"/>
              </a:rPr>
              <a:t>axial  </a:t>
            </a:r>
            <a:r>
              <a:rPr dirty="0" sz="1400">
                <a:latin typeface="Candara"/>
                <a:cs typeface="Candara"/>
              </a:rPr>
              <a:t>members </a:t>
            </a:r>
            <a:r>
              <a:rPr dirty="0" sz="1400" spc="-5">
                <a:latin typeface="Candara"/>
                <a:cs typeface="Candara"/>
              </a:rPr>
              <a:t>is 10</a:t>
            </a:r>
            <a:r>
              <a:rPr dirty="0" baseline="40123" sz="1350" spc="-7">
                <a:latin typeface="Candara"/>
                <a:cs typeface="Candara"/>
              </a:rPr>
              <a:t>5 </a:t>
            </a:r>
            <a:r>
              <a:rPr dirty="0" sz="1400" spc="-5">
                <a:latin typeface="Candara"/>
                <a:cs typeface="Candara"/>
              </a:rPr>
              <a:t>kN,and </a:t>
            </a:r>
            <a:r>
              <a:rPr dirty="0" sz="1400">
                <a:latin typeface="Candara"/>
                <a:cs typeface="Candara"/>
              </a:rPr>
              <a:t>EI for </a:t>
            </a:r>
            <a:r>
              <a:rPr dirty="0" sz="1400" spc="-5">
                <a:latin typeface="Candara"/>
                <a:cs typeface="Candara"/>
              </a:rPr>
              <a:t>flexural </a:t>
            </a:r>
            <a:r>
              <a:rPr dirty="0" sz="1400">
                <a:latin typeface="Candara"/>
                <a:cs typeface="Candara"/>
              </a:rPr>
              <a:t>members </a:t>
            </a:r>
            <a:r>
              <a:rPr dirty="0" sz="1400" spc="-5">
                <a:latin typeface="Candara"/>
                <a:cs typeface="Candara"/>
              </a:rPr>
              <a:t>is</a:t>
            </a:r>
            <a:r>
              <a:rPr dirty="0" sz="1400" spc="-120">
                <a:latin typeface="Candara"/>
                <a:cs typeface="Candara"/>
              </a:rPr>
              <a:t> </a:t>
            </a:r>
            <a:r>
              <a:rPr dirty="0" sz="1400">
                <a:latin typeface="Candara"/>
                <a:cs typeface="Candara"/>
              </a:rPr>
              <a:t>10</a:t>
            </a:r>
            <a:r>
              <a:rPr dirty="0" baseline="40123" sz="1350">
                <a:latin typeface="Candara"/>
                <a:cs typeface="Candara"/>
              </a:rPr>
              <a:t>4</a:t>
            </a:r>
            <a:r>
              <a:rPr dirty="0" sz="1400">
                <a:latin typeface="Candara"/>
                <a:cs typeface="Candara"/>
              </a:rPr>
              <a:t>kN.m</a:t>
            </a:r>
            <a:r>
              <a:rPr dirty="0" baseline="40123" sz="1350">
                <a:latin typeface="Candara"/>
                <a:cs typeface="Candara"/>
              </a:rPr>
              <a:t>2</a:t>
            </a:r>
            <a:r>
              <a:rPr dirty="0" sz="1400">
                <a:latin typeface="Candara"/>
                <a:cs typeface="Candara"/>
              </a:rPr>
              <a:t>.</a:t>
            </a:r>
            <a:endParaRPr sz="1400">
              <a:latin typeface="Candara"/>
              <a:cs typeface="Candara"/>
            </a:endParaRPr>
          </a:p>
        </p:txBody>
      </p:sp>
      <p:sp>
        <p:nvSpPr>
          <p:cNvPr id="141" name="object 141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150"/>
              </a:lnSpc>
            </a:pPr>
            <a:r>
              <a:rPr dirty="0" spc="-5"/>
              <a:t>DYIALA UNIVERSITY </a:t>
            </a:r>
            <a:r>
              <a:rPr dirty="0"/>
              <a:t>– </a:t>
            </a:r>
            <a:r>
              <a:rPr dirty="0" spc="-5"/>
              <a:t>ENGINEERING COLLEGE- CIVIL ENGINEERING</a:t>
            </a:r>
            <a:r>
              <a:rPr dirty="0" spc="45"/>
              <a:t> </a:t>
            </a:r>
            <a:r>
              <a:rPr dirty="0" spc="-5"/>
              <a:t>DEPARTMENT</a:t>
            </a:r>
          </a:p>
        </p:txBody>
      </p:sp>
      <p:sp>
        <p:nvSpPr>
          <p:cNvPr id="142" name="object 142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1614"/>
              </a:lnSpc>
            </a:pPr>
            <a:fld id="{81D60167-4931-47E6-BA6A-407CBD079E47}" type="slidenum">
              <a:rPr dirty="0" spc="-5"/>
              <a:t>10</a:t>
            </a:fld>
          </a:p>
        </p:txBody>
      </p:sp>
      <p:sp>
        <p:nvSpPr>
          <p:cNvPr id="140" name="object 140"/>
          <p:cNvSpPr txBox="1"/>
          <p:nvPr/>
        </p:nvSpPr>
        <p:spPr>
          <a:xfrm>
            <a:off x="444500" y="7575041"/>
            <a:ext cx="1537335" cy="21234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>
                <a:latin typeface="Candara"/>
                <a:cs typeface="Candara"/>
              </a:rPr>
              <a:t>From F.B.D of</a:t>
            </a:r>
            <a:r>
              <a:rPr dirty="0" sz="1400" spc="-30">
                <a:latin typeface="Candara"/>
                <a:cs typeface="Candara"/>
              </a:rPr>
              <a:t> </a:t>
            </a:r>
            <a:r>
              <a:rPr dirty="0" sz="1400" spc="-5">
                <a:latin typeface="Candara"/>
                <a:cs typeface="Candara"/>
              </a:rPr>
              <a:t>truss</a:t>
            </a:r>
            <a:endParaRPr sz="1400">
              <a:latin typeface="Candara"/>
              <a:cs typeface="Candara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400">
                <a:latin typeface="Times New Roman"/>
                <a:cs typeface="Times New Roman"/>
              </a:rPr>
              <a:t>∑</a:t>
            </a:r>
            <a:r>
              <a:rPr dirty="0" sz="1400">
                <a:latin typeface="Candara"/>
                <a:cs typeface="Candara"/>
              </a:rPr>
              <a:t>MA=0</a:t>
            </a:r>
            <a:endParaRPr sz="1400">
              <a:latin typeface="Candara"/>
              <a:cs typeface="Candara"/>
            </a:endParaRPr>
          </a:p>
          <a:p>
            <a:pPr marL="12700">
              <a:lnSpc>
                <a:spcPct val="100000"/>
              </a:lnSpc>
              <a:spcBef>
                <a:spcPts val="1285"/>
              </a:spcBef>
            </a:pPr>
            <a:r>
              <a:rPr dirty="0" sz="1400" spc="-5">
                <a:latin typeface="Candara"/>
                <a:cs typeface="Candara"/>
              </a:rPr>
              <a:t>Cy=10</a:t>
            </a:r>
            <a:r>
              <a:rPr dirty="0" sz="1400" spc="-15">
                <a:latin typeface="Candara"/>
                <a:cs typeface="Candara"/>
              </a:rPr>
              <a:t> </a:t>
            </a:r>
            <a:r>
              <a:rPr dirty="0" sz="1400" spc="-5">
                <a:latin typeface="Candara"/>
                <a:cs typeface="Candara"/>
              </a:rPr>
              <a:t>upward</a:t>
            </a:r>
            <a:endParaRPr sz="1400">
              <a:latin typeface="Candara"/>
              <a:cs typeface="Candara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400" spc="-5">
                <a:latin typeface="Candara"/>
                <a:cs typeface="Candara"/>
              </a:rPr>
              <a:t>From F.B.D of</a:t>
            </a:r>
            <a:r>
              <a:rPr dirty="0" sz="1400" spc="-65">
                <a:latin typeface="Candara"/>
                <a:cs typeface="Candara"/>
              </a:rPr>
              <a:t> </a:t>
            </a:r>
            <a:r>
              <a:rPr dirty="0" sz="1400">
                <a:latin typeface="Candara"/>
                <a:cs typeface="Candara"/>
              </a:rPr>
              <a:t>frame</a:t>
            </a:r>
            <a:endParaRPr sz="1400">
              <a:latin typeface="Candara"/>
              <a:cs typeface="Candara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400">
                <a:latin typeface="Times New Roman"/>
                <a:cs typeface="Times New Roman"/>
              </a:rPr>
              <a:t>∑</a:t>
            </a:r>
            <a:r>
              <a:rPr dirty="0" sz="1400">
                <a:latin typeface="Candara"/>
                <a:cs typeface="Candara"/>
              </a:rPr>
              <a:t>MI=0</a:t>
            </a:r>
            <a:endParaRPr sz="1400">
              <a:latin typeface="Candara"/>
              <a:cs typeface="Candara"/>
            </a:endParaRPr>
          </a:p>
          <a:p>
            <a:pPr marL="12700">
              <a:lnSpc>
                <a:spcPct val="100000"/>
              </a:lnSpc>
              <a:spcBef>
                <a:spcPts val="1285"/>
              </a:spcBef>
            </a:pPr>
            <a:r>
              <a:rPr dirty="0" sz="1400" spc="-5">
                <a:latin typeface="Candara"/>
                <a:cs typeface="Candara"/>
              </a:rPr>
              <a:t>Cx=10 </a:t>
            </a:r>
            <a:r>
              <a:rPr dirty="0" sz="1400">
                <a:latin typeface="Candara"/>
                <a:cs typeface="Candara"/>
              </a:rPr>
              <a:t>to</a:t>
            </a:r>
            <a:r>
              <a:rPr dirty="0" sz="1400" spc="-30">
                <a:latin typeface="Candara"/>
                <a:cs typeface="Candara"/>
              </a:rPr>
              <a:t> </a:t>
            </a:r>
            <a:r>
              <a:rPr dirty="0" sz="1400">
                <a:latin typeface="Candara"/>
                <a:cs typeface="Candara"/>
              </a:rPr>
              <a:t>left</a:t>
            </a:r>
            <a:endParaRPr sz="1400">
              <a:latin typeface="Candara"/>
              <a:cs typeface="Candara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88620" y="9763962"/>
            <a:ext cx="689610" cy="0"/>
          </a:xfrm>
          <a:custGeom>
            <a:avLst/>
            <a:gdLst/>
            <a:ahLst/>
            <a:cxnLst/>
            <a:rect l="l" t="t" r="r" b="b"/>
            <a:pathLst>
              <a:path w="689610" h="0">
                <a:moveTo>
                  <a:pt x="0" y="0"/>
                </a:moveTo>
                <a:lnTo>
                  <a:pt x="689152" y="0"/>
                </a:lnTo>
              </a:path>
            </a:pathLst>
          </a:custGeom>
          <a:ln w="27431">
            <a:solidFill>
              <a:srgbClr val="80808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1105204" y="9763962"/>
            <a:ext cx="6068695" cy="0"/>
          </a:xfrm>
          <a:custGeom>
            <a:avLst/>
            <a:gdLst/>
            <a:ahLst/>
            <a:cxnLst/>
            <a:rect l="l" t="t" r="r" b="b"/>
            <a:pathLst>
              <a:path w="6068695" h="0">
                <a:moveTo>
                  <a:pt x="0" y="0"/>
                </a:moveTo>
                <a:lnTo>
                  <a:pt x="6068314" y="0"/>
                </a:lnTo>
              </a:path>
            </a:pathLst>
          </a:custGeom>
          <a:ln w="27431">
            <a:solidFill>
              <a:srgbClr val="80808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1091488" y="9750246"/>
            <a:ext cx="0" cy="276225"/>
          </a:xfrm>
          <a:custGeom>
            <a:avLst/>
            <a:gdLst/>
            <a:ahLst/>
            <a:cxnLst/>
            <a:rect l="l" t="t" r="r" b="b"/>
            <a:pathLst>
              <a:path w="0" h="276225">
                <a:moveTo>
                  <a:pt x="0" y="0"/>
                </a:moveTo>
                <a:lnTo>
                  <a:pt x="0" y="276148"/>
                </a:lnTo>
              </a:path>
            </a:pathLst>
          </a:custGeom>
          <a:ln w="27431">
            <a:solidFill>
              <a:srgbClr val="80808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919276" y="2496565"/>
            <a:ext cx="502920" cy="0"/>
          </a:xfrm>
          <a:custGeom>
            <a:avLst/>
            <a:gdLst/>
            <a:ahLst/>
            <a:cxnLst/>
            <a:rect l="l" t="t" r="r" b="b"/>
            <a:pathLst>
              <a:path w="502919" h="0">
                <a:moveTo>
                  <a:pt x="0" y="0"/>
                </a:moveTo>
                <a:lnTo>
                  <a:pt x="502920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427736" y="352548"/>
            <a:ext cx="6709409" cy="2361565"/>
          </a:xfrm>
          <a:prstGeom prst="rect">
            <a:avLst/>
          </a:prstGeom>
        </p:spPr>
        <p:txBody>
          <a:bodyPr wrap="square" lIns="0" tIns="8699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685"/>
              </a:spcBef>
              <a:tabLst>
                <a:tab pos="434975" algn="l"/>
                <a:tab pos="6696075" algn="l"/>
              </a:tabLst>
            </a:pPr>
            <a:r>
              <a:rPr dirty="0" u="sng" sz="1600" spc="-5">
                <a:uFill>
                  <a:solidFill>
                    <a:srgbClr val="612322"/>
                  </a:solidFill>
                </a:uFill>
                <a:latin typeface="Cambria"/>
                <a:cs typeface="Cambria"/>
              </a:rPr>
              <a:t> </a:t>
            </a:r>
            <a:r>
              <a:rPr dirty="0" u="sng" sz="1600" spc="-5">
                <a:uFill>
                  <a:solidFill>
                    <a:srgbClr val="612322"/>
                  </a:solidFill>
                </a:uFill>
                <a:latin typeface="Cambria"/>
                <a:cs typeface="Cambria"/>
              </a:rPr>
              <a:t>	</a:t>
            </a:r>
            <a:r>
              <a:rPr dirty="0" u="sng" sz="1600" spc="-5">
                <a:uFill>
                  <a:solidFill>
                    <a:srgbClr val="612322"/>
                  </a:solidFill>
                </a:uFill>
                <a:latin typeface="Cambria"/>
                <a:cs typeface="Cambria"/>
              </a:rPr>
              <a:t>THEORY OF STRUCTURES -------------------- DR. WISSAM D.</a:t>
            </a:r>
            <a:r>
              <a:rPr dirty="0" u="sng" sz="1600" spc="80">
                <a:uFill>
                  <a:solidFill>
                    <a:srgbClr val="612322"/>
                  </a:solidFill>
                </a:uFill>
                <a:latin typeface="Cambria"/>
                <a:cs typeface="Cambria"/>
              </a:rPr>
              <a:t> </a:t>
            </a:r>
            <a:r>
              <a:rPr dirty="0" u="sng" sz="1600" spc="-5">
                <a:uFill>
                  <a:solidFill>
                    <a:srgbClr val="612322"/>
                  </a:solidFill>
                </a:uFill>
                <a:latin typeface="Cambria"/>
                <a:cs typeface="Cambria"/>
              </a:rPr>
              <a:t>SALMAN	</a:t>
            </a:r>
            <a:endParaRPr sz="1600">
              <a:latin typeface="Cambria"/>
              <a:cs typeface="Cambria"/>
            </a:endParaRPr>
          </a:p>
          <a:p>
            <a:pPr marL="29209">
              <a:lnSpc>
                <a:spcPct val="100000"/>
              </a:lnSpc>
              <a:spcBef>
                <a:spcPts val="525"/>
              </a:spcBef>
            </a:pPr>
            <a:r>
              <a:rPr dirty="0" sz="1400" spc="-5">
                <a:latin typeface="Candara"/>
                <a:cs typeface="Candara"/>
              </a:rPr>
              <a:t>Then all truss member </a:t>
            </a:r>
            <a:r>
              <a:rPr dirty="0" sz="1400">
                <a:latin typeface="Candara"/>
                <a:cs typeface="Candara"/>
              </a:rPr>
              <a:t>forces </a:t>
            </a:r>
            <a:r>
              <a:rPr dirty="0" sz="1400" spc="-5">
                <a:latin typeface="Candara"/>
                <a:cs typeface="Candara"/>
              </a:rPr>
              <a:t>can </a:t>
            </a:r>
            <a:r>
              <a:rPr dirty="0" sz="1400">
                <a:latin typeface="Candara"/>
                <a:cs typeface="Candara"/>
              </a:rPr>
              <a:t>be</a:t>
            </a:r>
            <a:r>
              <a:rPr dirty="0" sz="1400" spc="-15">
                <a:latin typeface="Candara"/>
                <a:cs typeface="Candara"/>
              </a:rPr>
              <a:t> </a:t>
            </a:r>
            <a:r>
              <a:rPr dirty="0" sz="1400" spc="-5">
                <a:latin typeface="Candara"/>
                <a:cs typeface="Candara"/>
              </a:rPr>
              <a:t>determined</a:t>
            </a:r>
            <a:endParaRPr sz="1400">
              <a:latin typeface="Candara"/>
              <a:cs typeface="Candara"/>
            </a:endParaRPr>
          </a:p>
          <a:p>
            <a:pPr marL="29209" marR="6075680">
              <a:lnSpc>
                <a:spcPct val="176400"/>
              </a:lnSpc>
              <a:spcBef>
                <a:spcPts val="5"/>
              </a:spcBef>
            </a:pPr>
            <a:r>
              <a:rPr dirty="0" sz="1400" spc="-5">
                <a:latin typeface="Candara"/>
                <a:cs typeface="Candara"/>
              </a:rPr>
              <a:t>Here  </a:t>
            </a:r>
            <a:r>
              <a:rPr dirty="0" sz="1400">
                <a:latin typeface="Candara"/>
                <a:cs typeface="Candara"/>
              </a:rPr>
              <a:t>m=M/10  </a:t>
            </a:r>
            <a:r>
              <a:rPr dirty="0" sz="1400" spc="-5">
                <a:latin typeface="Candara"/>
                <a:cs typeface="Candara"/>
              </a:rPr>
              <a:t>n=N/10</a:t>
            </a:r>
            <a:endParaRPr sz="1400">
              <a:latin typeface="Candara"/>
              <a:cs typeface="Candara"/>
            </a:endParaRPr>
          </a:p>
          <a:p>
            <a:pPr marL="29209">
              <a:lnSpc>
                <a:spcPct val="100000"/>
              </a:lnSpc>
              <a:spcBef>
                <a:spcPts val="1100"/>
              </a:spcBef>
            </a:pPr>
            <a:r>
              <a:rPr dirty="0" baseline="-41666" sz="2100" spc="787">
                <a:latin typeface="Cambria Math"/>
                <a:cs typeface="Cambria Math"/>
              </a:rPr>
              <a:t> </a:t>
            </a:r>
            <a:r>
              <a:rPr dirty="0" baseline="-41666" sz="2100" spc="1110">
                <a:latin typeface="Cambria Math"/>
                <a:cs typeface="Cambria Math"/>
              </a:rPr>
              <a:t> </a:t>
            </a:r>
            <a:r>
              <a:rPr dirty="0" baseline="-41666" sz="2100" spc="104">
                <a:latin typeface="Cambria Math"/>
                <a:cs typeface="Cambria Math"/>
              </a:rPr>
              <a:t> </a:t>
            </a:r>
            <a:r>
              <a:rPr dirty="0" baseline="-41666" sz="2100" spc="465">
                <a:latin typeface="Cambria Math"/>
                <a:cs typeface="Cambria Math"/>
              </a:rPr>
              <a:t>∫</a:t>
            </a:r>
            <a:r>
              <a:rPr dirty="0" baseline="-41666" sz="2100" spc="862">
                <a:latin typeface="Cambria Math"/>
                <a:cs typeface="Cambria Math"/>
              </a:rPr>
              <a:t> </a:t>
            </a:r>
            <a:r>
              <a:rPr dirty="0" baseline="-43650" sz="2100" spc="1297">
                <a:latin typeface="Cambria Math"/>
                <a:cs typeface="Cambria Math"/>
              </a:rPr>
              <a:t>∑</a:t>
            </a:r>
            <a:r>
              <a:rPr dirty="0" baseline="-43650" sz="2100" spc="-127">
                <a:latin typeface="Cambria Math"/>
                <a:cs typeface="Cambria Math"/>
              </a:rPr>
              <a:t> </a:t>
            </a:r>
            <a:r>
              <a:rPr dirty="0" sz="1400" spc="550">
                <a:latin typeface="Cambria Math"/>
                <a:cs typeface="Cambria Math"/>
              </a:rPr>
              <a:t>   </a:t>
            </a:r>
            <a:endParaRPr sz="1400">
              <a:latin typeface="Cambria Math"/>
              <a:cs typeface="Cambria Math"/>
            </a:endParaRPr>
          </a:p>
          <a:p>
            <a:pPr marL="649605">
              <a:lnSpc>
                <a:spcPct val="100000"/>
              </a:lnSpc>
              <a:spcBef>
                <a:spcPts val="325"/>
              </a:spcBef>
              <a:tabLst>
                <a:tab pos="1522730" algn="l"/>
              </a:tabLst>
            </a:pPr>
            <a:r>
              <a:rPr dirty="0" sz="1400" spc="390">
                <a:latin typeface="Cambria Math"/>
                <a:cs typeface="Cambria Math"/>
              </a:rPr>
              <a:t> </a:t>
            </a:r>
            <a:r>
              <a:rPr dirty="0" sz="1400" spc="39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	</a:t>
            </a:r>
            <a:r>
              <a:rPr dirty="0" sz="1400" spc="565">
                <a:latin typeface="Cambria Math"/>
                <a:cs typeface="Cambria Math"/>
              </a:rPr>
              <a:t> 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1899157" y="2496565"/>
            <a:ext cx="330835" cy="0"/>
          </a:xfrm>
          <a:custGeom>
            <a:avLst/>
            <a:gdLst/>
            <a:ahLst/>
            <a:cxnLst/>
            <a:rect l="l" t="t" r="r" b="b"/>
            <a:pathLst>
              <a:path w="330835" h="0">
                <a:moveTo>
                  <a:pt x="0" y="0"/>
                </a:moveTo>
                <a:lnTo>
                  <a:pt x="330707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919276" y="3479926"/>
            <a:ext cx="439420" cy="0"/>
          </a:xfrm>
          <a:custGeom>
            <a:avLst/>
            <a:gdLst/>
            <a:ahLst/>
            <a:cxnLst/>
            <a:rect l="l" t="t" r="r" b="b"/>
            <a:pathLst>
              <a:path w="439419" h="0">
                <a:moveTo>
                  <a:pt x="0" y="0"/>
                </a:moveTo>
                <a:lnTo>
                  <a:pt x="438912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1835150" y="3479926"/>
            <a:ext cx="422275" cy="0"/>
          </a:xfrm>
          <a:custGeom>
            <a:avLst/>
            <a:gdLst/>
            <a:ahLst/>
            <a:cxnLst/>
            <a:rect l="l" t="t" r="r" b="b"/>
            <a:pathLst>
              <a:path w="422275" h="0">
                <a:moveTo>
                  <a:pt x="0" y="0"/>
                </a:moveTo>
                <a:lnTo>
                  <a:pt x="422148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444500" y="3458082"/>
            <a:ext cx="283273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442210" algn="l"/>
              </a:tabLst>
            </a:pPr>
            <a:r>
              <a:rPr dirty="0" baseline="37698" sz="2100" spc="787">
                <a:latin typeface="Cambria Math"/>
                <a:cs typeface="Cambria Math"/>
              </a:rPr>
              <a:t> </a:t>
            </a:r>
            <a:r>
              <a:rPr dirty="0" baseline="37698" sz="2100" spc="1110">
                <a:latin typeface="Cambria Math"/>
                <a:cs typeface="Cambria Math"/>
              </a:rPr>
              <a:t> </a:t>
            </a:r>
            <a:r>
              <a:rPr dirty="0" baseline="37698" sz="2100" spc="104">
                <a:latin typeface="Cambria Math"/>
                <a:cs typeface="Cambria Math"/>
              </a:rPr>
              <a:t> </a:t>
            </a:r>
            <a:r>
              <a:rPr dirty="0" baseline="37698" sz="2100" spc="465">
                <a:latin typeface="Cambria Math"/>
                <a:cs typeface="Cambria Math"/>
              </a:rPr>
              <a:t>∫ </a:t>
            </a:r>
            <a:r>
              <a:rPr dirty="0" sz="1400" spc="310">
                <a:latin typeface="Cambria Math"/>
                <a:cs typeface="Cambria Math"/>
              </a:rPr>
              <a:t>      </a:t>
            </a:r>
            <a:r>
              <a:rPr dirty="0" baseline="37698" sz="2100" spc="465">
                <a:latin typeface="Cambria Math"/>
                <a:cs typeface="Cambria Math"/>
              </a:rPr>
              <a:t>  </a:t>
            </a:r>
            <a:r>
              <a:rPr dirty="0" baseline="35714" sz="2100" spc="1297">
                <a:latin typeface="Cambria Math"/>
                <a:cs typeface="Cambria Math"/>
              </a:rPr>
              <a:t>∑</a:t>
            </a:r>
            <a:r>
              <a:rPr dirty="0" sz="1400" spc="865">
                <a:latin typeface="Cambria Math"/>
                <a:cs typeface="Cambria Math"/>
              </a:rPr>
              <a:t>   </a:t>
            </a:r>
            <a:r>
              <a:rPr dirty="0" baseline="37698" sz="2100" spc="1822">
                <a:latin typeface="Cambria Math"/>
                <a:cs typeface="Cambria Math"/>
              </a:rPr>
              <a:t> </a:t>
            </a:r>
            <a:r>
              <a:rPr dirty="0" baseline="37698" sz="2100" spc="465">
                <a:latin typeface="Cambria Math"/>
                <a:cs typeface="Cambria Math"/>
              </a:rPr>
              <a:t>∫	</a:t>
            </a:r>
            <a:r>
              <a:rPr dirty="0" sz="1400" spc="775">
                <a:latin typeface="Cambria Math"/>
                <a:cs typeface="Cambria Math"/>
              </a:rPr>
              <a:t>  </a:t>
            </a:r>
            <a:r>
              <a:rPr dirty="0" sz="1400" spc="390">
                <a:latin typeface="Cambria Math"/>
                <a:cs typeface="Cambria Math"/>
              </a:rPr>
              <a:t> 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2736214" y="3479926"/>
            <a:ext cx="684530" cy="0"/>
          </a:xfrm>
          <a:custGeom>
            <a:avLst/>
            <a:gdLst/>
            <a:ahLst/>
            <a:cxnLst/>
            <a:rect l="l" t="t" r="r" b="b"/>
            <a:pathLst>
              <a:path w="684529" h="0">
                <a:moveTo>
                  <a:pt x="0" y="0"/>
                </a:moveTo>
                <a:lnTo>
                  <a:pt x="684276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 txBox="1"/>
          <p:nvPr/>
        </p:nvSpPr>
        <p:spPr>
          <a:xfrm>
            <a:off x="906576" y="3203574"/>
            <a:ext cx="252285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979805" algn="l"/>
                <a:tab pos="1725930" algn="l"/>
              </a:tabLst>
            </a:pPr>
            <a:r>
              <a:rPr dirty="0" sz="1400" spc="925">
                <a:latin typeface="Cambria Math"/>
                <a:cs typeface="Cambria Math"/>
              </a:rPr>
              <a:t> </a:t>
            </a:r>
            <a:r>
              <a:rPr dirty="0" baseline="27777" sz="1500" spc="615">
                <a:latin typeface="Cambria Math"/>
                <a:cs typeface="Cambria Math"/>
              </a:rPr>
              <a:t> </a:t>
            </a:r>
            <a:r>
              <a:rPr dirty="0" sz="1400" spc="459">
                <a:latin typeface="Cambria Math"/>
                <a:cs typeface="Cambria Math"/>
              </a:rPr>
              <a:t> </a:t>
            </a:r>
            <a:r>
              <a:rPr dirty="0" sz="1400" spc="47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	</a:t>
            </a:r>
            <a:r>
              <a:rPr dirty="0" sz="1400" spc="805">
                <a:latin typeface="Cambria Math"/>
                <a:cs typeface="Cambria Math"/>
              </a:rPr>
              <a:t> </a:t>
            </a:r>
            <a:r>
              <a:rPr dirty="0" baseline="27777" sz="1500" spc="615">
                <a:latin typeface="Cambria Math"/>
                <a:cs typeface="Cambria Math"/>
              </a:rPr>
              <a:t> </a:t>
            </a:r>
            <a:r>
              <a:rPr dirty="0" sz="1400" spc="434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	</a:t>
            </a:r>
            <a:r>
              <a:rPr dirty="0" baseline="30555" sz="1500" spc="532">
                <a:latin typeface="Cambria Math"/>
                <a:cs typeface="Cambria Math"/>
              </a:rPr>
              <a:t> </a:t>
            </a:r>
            <a:r>
              <a:rPr dirty="0" baseline="30555" sz="1500" spc="22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 </a:t>
            </a:r>
            <a:r>
              <a:rPr dirty="0" sz="1400" spc="500">
                <a:latin typeface="Cambria Math"/>
                <a:cs typeface="Cambria Math"/>
              </a:rPr>
              <a:t> </a:t>
            </a:r>
            <a:r>
              <a:rPr dirty="0" baseline="27777" sz="1500" spc="615">
                <a:latin typeface="Cambria Math"/>
                <a:cs typeface="Cambria Math"/>
              </a:rPr>
              <a:t> </a:t>
            </a:r>
            <a:r>
              <a:rPr dirty="0" sz="1400" spc="470">
                <a:latin typeface="Cambria Math"/>
                <a:cs typeface="Cambria Math"/>
              </a:rPr>
              <a:t> 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554351" y="3560190"/>
            <a:ext cx="9906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35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447415" y="3339210"/>
            <a:ext cx="33083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90">
                <a:latin typeface="Cambria Math"/>
                <a:cs typeface="Cambria Math"/>
              </a:rPr>
              <a:t> </a:t>
            </a:r>
            <a:r>
              <a:rPr dirty="0" sz="1400" spc="310">
                <a:latin typeface="Cambria Math"/>
                <a:cs typeface="Cambria Math"/>
              </a:rPr>
              <a:t>∫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3868546" y="3479926"/>
            <a:ext cx="685165" cy="0"/>
          </a:xfrm>
          <a:custGeom>
            <a:avLst/>
            <a:gdLst/>
            <a:ahLst/>
            <a:cxnLst/>
            <a:rect l="l" t="t" r="r" b="b"/>
            <a:pathLst>
              <a:path w="685164" h="0">
                <a:moveTo>
                  <a:pt x="0" y="0"/>
                </a:moveTo>
                <a:lnTo>
                  <a:pt x="684580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 txBox="1"/>
          <p:nvPr/>
        </p:nvSpPr>
        <p:spPr>
          <a:xfrm>
            <a:off x="3686683" y="3560190"/>
            <a:ext cx="9906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35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4754245" y="3479926"/>
            <a:ext cx="559435" cy="0"/>
          </a:xfrm>
          <a:custGeom>
            <a:avLst/>
            <a:gdLst/>
            <a:ahLst/>
            <a:cxnLst/>
            <a:rect l="l" t="t" r="r" b="b"/>
            <a:pathLst>
              <a:path w="559435" h="0">
                <a:moveTo>
                  <a:pt x="0" y="0"/>
                </a:moveTo>
                <a:lnTo>
                  <a:pt x="559308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5525389" y="3479926"/>
            <a:ext cx="560070" cy="0"/>
          </a:xfrm>
          <a:custGeom>
            <a:avLst/>
            <a:gdLst/>
            <a:ahLst/>
            <a:cxnLst/>
            <a:rect l="l" t="t" r="r" b="b"/>
            <a:pathLst>
              <a:path w="560070" h="0">
                <a:moveTo>
                  <a:pt x="0" y="0"/>
                </a:moveTo>
                <a:lnTo>
                  <a:pt x="559612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 txBox="1"/>
          <p:nvPr/>
        </p:nvSpPr>
        <p:spPr>
          <a:xfrm>
            <a:off x="3752215" y="3203574"/>
            <a:ext cx="311531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001394" algn="l"/>
                <a:tab pos="1772920" algn="l"/>
                <a:tab pos="2542540" algn="l"/>
              </a:tabLst>
            </a:pPr>
            <a:r>
              <a:rPr dirty="0" baseline="30555" sz="1500" spc="532">
                <a:latin typeface="Cambria Math"/>
                <a:cs typeface="Cambria Math"/>
              </a:rPr>
              <a:t> </a:t>
            </a:r>
            <a:r>
              <a:rPr dirty="0" baseline="30555" sz="1500" spc="22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 </a:t>
            </a:r>
            <a:r>
              <a:rPr dirty="0" sz="1400" spc="500">
                <a:latin typeface="Cambria Math"/>
                <a:cs typeface="Cambria Math"/>
              </a:rPr>
              <a:t> </a:t>
            </a:r>
            <a:r>
              <a:rPr dirty="0" baseline="27777" sz="1500" spc="615">
                <a:latin typeface="Cambria Math"/>
                <a:cs typeface="Cambria Math"/>
              </a:rPr>
              <a:t> </a:t>
            </a:r>
            <a:r>
              <a:rPr dirty="0" sz="1400" spc="470">
                <a:latin typeface="Cambria Math"/>
                <a:cs typeface="Cambria Math"/>
              </a:rPr>
              <a:t>  </a:t>
            </a:r>
            <a:r>
              <a:rPr dirty="0" sz="1400">
                <a:latin typeface="Cambria Math"/>
                <a:cs typeface="Cambria Math"/>
              </a:rPr>
              <a:t>	</a:t>
            </a:r>
            <a:r>
              <a:rPr dirty="0" sz="1400" spc="465">
                <a:latin typeface="Cambria Math"/>
                <a:cs typeface="Cambria Math"/>
              </a:rPr>
              <a:t>   </a:t>
            </a:r>
            <a:r>
              <a:rPr dirty="0" sz="1400" spc="-10">
                <a:latin typeface="Cambria Math"/>
                <a:cs typeface="Cambria Math"/>
              </a:rPr>
              <a:t> </a:t>
            </a:r>
            <a:r>
              <a:rPr dirty="0" sz="1400" spc="365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	</a:t>
            </a:r>
            <a:r>
              <a:rPr dirty="0" sz="1400" spc="465">
                <a:latin typeface="Cambria Math"/>
                <a:cs typeface="Cambria Math"/>
              </a:rPr>
              <a:t>   </a:t>
            </a:r>
            <a:r>
              <a:rPr dirty="0" sz="1400" spc="-15">
                <a:latin typeface="Cambria Math"/>
                <a:cs typeface="Cambria Math"/>
              </a:rPr>
              <a:t> </a:t>
            </a:r>
            <a:r>
              <a:rPr dirty="0" sz="1400" spc="365">
                <a:latin typeface="Cambria Math"/>
                <a:cs typeface="Cambria Math"/>
              </a:rPr>
              <a:t> </a:t>
            </a:r>
            <a:r>
              <a:rPr dirty="0" sz="1400" spc="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	</a:t>
            </a:r>
            <a:r>
              <a:rPr dirty="0" sz="1400" spc="465">
                <a:latin typeface="Cambria Math"/>
                <a:cs typeface="Cambria Math"/>
              </a:rPr>
              <a:t>   </a:t>
            </a:r>
            <a:r>
              <a:rPr dirty="0" sz="1400" spc="-10">
                <a:latin typeface="Cambria Math"/>
                <a:cs typeface="Cambria Math"/>
              </a:rPr>
              <a:t> </a:t>
            </a:r>
            <a:r>
              <a:rPr dirty="0" sz="1400" spc="365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4006977" y="3458082"/>
            <a:ext cx="279209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583565" algn="l"/>
              </a:tabLst>
            </a:pPr>
            <a:r>
              <a:rPr dirty="0" sz="1400" spc="465">
                <a:latin typeface="Cambria Math"/>
                <a:cs typeface="Cambria Math"/>
              </a:rPr>
              <a:t>  </a:t>
            </a:r>
            <a:r>
              <a:rPr dirty="0" sz="1400" spc="390">
                <a:latin typeface="Cambria Math"/>
                <a:cs typeface="Cambria Math"/>
              </a:rPr>
              <a:t> </a:t>
            </a:r>
            <a:r>
              <a:rPr dirty="0" sz="1400" spc="39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	</a:t>
            </a:r>
            <a:r>
              <a:rPr dirty="0" baseline="37698" sz="2100" spc="1110">
                <a:latin typeface="Cambria Math"/>
                <a:cs typeface="Cambria Math"/>
              </a:rPr>
              <a:t> </a:t>
            </a:r>
            <a:r>
              <a:rPr dirty="0" baseline="37698" sz="2100">
                <a:latin typeface="Cambria Math"/>
                <a:cs typeface="Cambria Math"/>
              </a:rPr>
              <a:t>  </a:t>
            </a:r>
            <a:r>
              <a:rPr dirty="0" baseline="37698" sz="2100" spc="-22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</a:t>
            </a:r>
            <a:r>
              <a:rPr dirty="0" sz="1400" spc="565">
                <a:latin typeface="Cambria Math"/>
                <a:cs typeface="Cambria Math"/>
              </a:rPr>
              <a:t> </a:t>
            </a:r>
            <a:r>
              <a:rPr dirty="0" sz="1400" spc="57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 </a:t>
            </a:r>
            <a:r>
              <a:rPr dirty="0" sz="1400" spc="-90">
                <a:latin typeface="Cambria Math"/>
                <a:cs typeface="Cambria Math"/>
              </a:rPr>
              <a:t> </a:t>
            </a:r>
            <a:r>
              <a:rPr dirty="0" baseline="37698" sz="2100" spc="1110">
                <a:latin typeface="Cambria Math"/>
                <a:cs typeface="Cambria Math"/>
              </a:rPr>
              <a:t> </a:t>
            </a:r>
            <a:r>
              <a:rPr dirty="0" baseline="37698" sz="2100">
                <a:latin typeface="Cambria Math"/>
                <a:cs typeface="Cambria Math"/>
              </a:rPr>
              <a:t>  </a:t>
            </a:r>
            <a:r>
              <a:rPr dirty="0" baseline="37698" sz="2100" spc="-97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</a:t>
            </a:r>
            <a:r>
              <a:rPr dirty="0" sz="1400" spc="555">
                <a:latin typeface="Cambria Math"/>
                <a:cs typeface="Cambria Math"/>
              </a:rPr>
              <a:t> </a:t>
            </a:r>
            <a:r>
              <a:rPr dirty="0" sz="1400" spc="57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 </a:t>
            </a:r>
            <a:r>
              <a:rPr dirty="0" sz="1400" spc="-75">
                <a:latin typeface="Cambria Math"/>
                <a:cs typeface="Cambria Math"/>
              </a:rPr>
              <a:t> </a:t>
            </a:r>
            <a:r>
              <a:rPr dirty="0" baseline="37698" sz="2100" spc="1110">
                <a:latin typeface="Cambria Math"/>
                <a:cs typeface="Cambria Math"/>
              </a:rPr>
              <a:t> </a:t>
            </a:r>
            <a:r>
              <a:rPr dirty="0" baseline="37698" sz="2100">
                <a:latin typeface="Cambria Math"/>
                <a:cs typeface="Cambria Math"/>
              </a:rPr>
              <a:t>  </a:t>
            </a:r>
            <a:r>
              <a:rPr dirty="0" baseline="37698" sz="2100" spc="-12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</a:t>
            </a:r>
            <a:r>
              <a:rPr dirty="0" sz="1400" spc="565">
                <a:latin typeface="Cambria Math"/>
                <a:cs typeface="Cambria Math"/>
              </a:rPr>
              <a:t> 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6295390" y="3479926"/>
            <a:ext cx="559435" cy="0"/>
          </a:xfrm>
          <a:custGeom>
            <a:avLst/>
            <a:gdLst/>
            <a:ahLst/>
            <a:cxnLst/>
            <a:rect l="l" t="t" r="r" b="b"/>
            <a:pathLst>
              <a:path w="559434" h="0">
                <a:moveTo>
                  <a:pt x="0" y="0"/>
                </a:moveTo>
                <a:lnTo>
                  <a:pt x="559308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1554733" y="3959986"/>
            <a:ext cx="429895" cy="0"/>
          </a:xfrm>
          <a:custGeom>
            <a:avLst/>
            <a:gdLst/>
            <a:ahLst/>
            <a:cxnLst/>
            <a:rect l="l" t="t" r="r" b="b"/>
            <a:pathLst>
              <a:path w="429894" h="0">
                <a:moveTo>
                  <a:pt x="0" y="0"/>
                </a:moveTo>
                <a:lnTo>
                  <a:pt x="429767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2196338" y="3959986"/>
            <a:ext cx="296545" cy="0"/>
          </a:xfrm>
          <a:custGeom>
            <a:avLst/>
            <a:gdLst/>
            <a:ahLst/>
            <a:cxnLst/>
            <a:rect l="l" t="t" r="r" b="b"/>
            <a:pathLst>
              <a:path w="296544" h="0">
                <a:moveTo>
                  <a:pt x="0" y="0"/>
                </a:moveTo>
                <a:lnTo>
                  <a:pt x="295960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 txBox="1"/>
          <p:nvPr/>
        </p:nvSpPr>
        <p:spPr>
          <a:xfrm>
            <a:off x="1359153" y="3819270"/>
            <a:ext cx="2191385" cy="3587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ts val="1310"/>
              </a:lnSpc>
              <a:spcBef>
                <a:spcPts val="100"/>
              </a:spcBef>
            </a:pP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baseline="41666" sz="2100" spc="697">
                <a:latin typeface="Cambria Math"/>
                <a:cs typeface="Cambria Math"/>
              </a:rPr>
              <a:t>  </a:t>
            </a:r>
            <a:r>
              <a:rPr dirty="0" baseline="41666" sz="2100" spc="682">
                <a:latin typeface="Cambria Math"/>
                <a:cs typeface="Cambria Math"/>
              </a:rPr>
              <a:t> </a:t>
            </a:r>
            <a:r>
              <a:rPr dirty="0" baseline="41666" sz="2100" spc="-37">
                <a:latin typeface="Cambria Math"/>
                <a:cs typeface="Cambria Math"/>
              </a:rPr>
              <a:t> </a:t>
            </a:r>
            <a:r>
              <a:rPr dirty="0" baseline="41666" sz="2100" spc="697">
                <a:latin typeface="Cambria Math"/>
                <a:cs typeface="Cambria Math"/>
              </a:rPr>
              <a:t> </a:t>
            </a:r>
            <a:r>
              <a:rPr dirty="0" baseline="41666" sz="2100" spc="-15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baseline="41666" sz="2100" spc="697">
                <a:latin typeface="Cambria Math"/>
                <a:cs typeface="Cambria Math"/>
              </a:rPr>
              <a:t>   </a:t>
            </a:r>
            <a:r>
              <a:rPr dirty="0" baseline="41666" sz="2100" spc="97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45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</a:t>
            </a:r>
            <a:r>
              <a:rPr dirty="0" sz="1400" spc="865">
                <a:latin typeface="Cambria Math"/>
                <a:cs typeface="Cambria Math"/>
              </a:rPr>
              <a:t> </a:t>
            </a:r>
            <a:r>
              <a:rPr dirty="0" sz="1400" spc="85">
                <a:latin typeface="Cambria Math"/>
                <a:cs typeface="Cambria Math"/>
              </a:rPr>
              <a:t> </a:t>
            </a:r>
            <a:r>
              <a:rPr dirty="0" sz="1400" spc="34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  <a:p>
            <a:pPr marL="317500">
              <a:lnSpc>
                <a:spcPts val="1310"/>
              </a:lnSpc>
              <a:tabLst>
                <a:tab pos="871855" algn="l"/>
              </a:tabLst>
            </a:pPr>
            <a:r>
              <a:rPr dirty="0" sz="1400" spc="390">
                <a:latin typeface="Cambria Math"/>
                <a:cs typeface="Cambria Math"/>
              </a:rPr>
              <a:t> </a:t>
            </a:r>
            <a:r>
              <a:rPr dirty="0" sz="1400" spc="39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	</a:t>
            </a:r>
            <a:r>
              <a:rPr dirty="0" sz="1400" spc="565">
                <a:latin typeface="Cambria Math"/>
                <a:cs typeface="Cambria Math"/>
              </a:rPr>
              <a:t> 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5" name="object 25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150"/>
              </a:lnSpc>
            </a:pPr>
            <a:r>
              <a:rPr dirty="0" spc="-5"/>
              <a:t>DYIALA UNIVERSITY </a:t>
            </a:r>
            <a:r>
              <a:rPr dirty="0"/>
              <a:t>– </a:t>
            </a:r>
            <a:r>
              <a:rPr dirty="0" spc="-5"/>
              <a:t>ENGINEERING COLLEGE- CIVIL ENGINEERING</a:t>
            </a:r>
            <a:r>
              <a:rPr dirty="0" spc="45"/>
              <a:t> </a:t>
            </a:r>
            <a:r>
              <a:rPr dirty="0" spc="-5"/>
              <a:t>DEPARTMENT</a:t>
            </a:r>
          </a:p>
        </p:txBody>
      </p:sp>
      <p:sp>
        <p:nvSpPr>
          <p:cNvPr id="26" name="object 26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1614"/>
              </a:lnSpc>
            </a:pPr>
            <a:fld id="{81D60167-4931-47E6-BA6A-407CBD079E47}" type="slidenum">
              <a:rPr dirty="0" spc="-5"/>
              <a:t>10</a:t>
            </a:fld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27736" y="427735"/>
            <a:ext cx="6709409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434975" algn="l"/>
                <a:tab pos="6696075" algn="l"/>
              </a:tabLst>
            </a:pPr>
            <a:r>
              <a:rPr dirty="0" u="sng" sz="1600" spc="-5">
                <a:uFill>
                  <a:solidFill>
                    <a:srgbClr val="612322"/>
                  </a:solidFill>
                </a:uFill>
                <a:latin typeface="Cambria"/>
                <a:cs typeface="Cambria"/>
              </a:rPr>
              <a:t> </a:t>
            </a:r>
            <a:r>
              <a:rPr dirty="0" u="sng" sz="1600" spc="-5">
                <a:uFill>
                  <a:solidFill>
                    <a:srgbClr val="612322"/>
                  </a:solidFill>
                </a:uFill>
                <a:latin typeface="Cambria"/>
                <a:cs typeface="Cambria"/>
              </a:rPr>
              <a:t>	</a:t>
            </a:r>
            <a:r>
              <a:rPr dirty="0" u="sng" sz="1600" spc="-5">
                <a:uFill>
                  <a:solidFill>
                    <a:srgbClr val="612322"/>
                  </a:solidFill>
                </a:uFill>
                <a:latin typeface="Cambria"/>
                <a:cs typeface="Cambria"/>
              </a:rPr>
              <a:t>THEORY OF STRUCTURES -------------------- DR. WISSAM D.</a:t>
            </a:r>
            <a:r>
              <a:rPr dirty="0" u="sng" sz="1600" spc="80">
                <a:uFill>
                  <a:solidFill>
                    <a:srgbClr val="612322"/>
                  </a:solidFill>
                </a:uFill>
                <a:latin typeface="Cambria"/>
                <a:cs typeface="Cambria"/>
              </a:rPr>
              <a:t> </a:t>
            </a:r>
            <a:r>
              <a:rPr dirty="0" u="sng" sz="1600" spc="-5">
                <a:uFill>
                  <a:solidFill>
                    <a:srgbClr val="612322"/>
                  </a:solidFill>
                </a:uFill>
                <a:latin typeface="Cambria"/>
                <a:cs typeface="Cambria"/>
              </a:rPr>
              <a:t>SALMAN	</a:t>
            </a:r>
            <a:endParaRPr sz="1600">
              <a:latin typeface="Cambria"/>
              <a:cs typeface="Cambri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88620" y="9763962"/>
            <a:ext cx="689610" cy="0"/>
          </a:xfrm>
          <a:custGeom>
            <a:avLst/>
            <a:gdLst/>
            <a:ahLst/>
            <a:cxnLst/>
            <a:rect l="l" t="t" r="r" b="b"/>
            <a:pathLst>
              <a:path w="689610" h="0">
                <a:moveTo>
                  <a:pt x="0" y="0"/>
                </a:moveTo>
                <a:lnTo>
                  <a:pt x="689152" y="0"/>
                </a:lnTo>
              </a:path>
            </a:pathLst>
          </a:custGeom>
          <a:ln w="27431">
            <a:solidFill>
              <a:srgbClr val="80808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1105204" y="9763962"/>
            <a:ext cx="6068695" cy="0"/>
          </a:xfrm>
          <a:custGeom>
            <a:avLst/>
            <a:gdLst/>
            <a:ahLst/>
            <a:cxnLst/>
            <a:rect l="l" t="t" r="r" b="b"/>
            <a:pathLst>
              <a:path w="6068695" h="0">
                <a:moveTo>
                  <a:pt x="0" y="0"/>
                </a:moveTo>
                <a:lnTo>
                  <a:pt x="6068314" y="0"/>
                </a:lnTo>
              </a:path>
            </a:pathLst>
          </a:custGeom>
          <a:ln w="27431">
            <a:solidFill>
              <a:srgbClr val="80808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1091488" y="9750246"/>
            <a:ext cx="0" cy="276225"/>
          </a:xfrm>
          <a:custGeom>
            <a:avLst/>
            <a:gdLst/>
            <a:ahLst/>
            <a:cxnLst/>
            <a:rect l="l" t="t" r="r" b="b"/>
            <a:pathLst>
              <a:path w="0" h="276225">
                <a:moveTo>
                  <a:pt x="0" y="0"/>
                </a:moveTo>
                <a:lnTo>
                  <a:pt x="0" y="276148"/>
                </a:lnTo>
              </a:path>
            </a:pathLst>
          </a:custGeom>
          <a:ln w="27431">
            <a:solidFill>
              <a:srgbClr val="80808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4760915" y="6774912"/>
            <a:ext cx="52705" cy="60325"/>
          </a:xfrm>
          <a:custGeom>
            <a:avLst/>
            <a:gdLst/>
            <a:ahLst/>
            <a:cxnLst/>
            <a:rect l="l" t="t" r="r" b="b"/>
            <a:pathLst>
              <a:path w="52704" h="60325">
                <a:moveTo>
                  <a:pt x="22407" y="0"/>
                </a:moveTo>
                <a:lnTo>
                  <a:pt x="0" y="59803"/>
                </a:lnTo>
                <a:lnTo>
                  <a:pt x="22407" y="52328"/>
                </a:lnTo>
                <a:lnTo>
                  <a:pt x="48549" y="52328"/>
                </a:lnTo>
                <a:lnTo>
                  <a:pt x="22407" y="0"/>
                </a:lnTo>
                <a:close/>
              </a:path>
              <a:path w="52704" h="60325">
                <a:moveTo>
                  <a:pt x="48549" y="52328"/>
                </a:moveTo>
                <a:lnTo>
                  <a:pt x="22407" y="52328"/>
                </a:lnTo>
                <a:lnTo>
                  <a:pt x="52283" y="59803"/>
                </a:lnTo>
                <a:lnTo>
                  <a:pt x="48549" y="5232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4783323" y="6774912"/>
            <a:ext cx="0" cy="1457960"/>
          </a:xfrm>
          <a:custGeom>
            <a:avLst/>
            <a:gdLst/>
            <a:ahLst/>
            <a:cxnLst/>
            <a:rect l="l" t="t" r="r" b="b"/>
            <a:pathLst>
              <a:path w="0" h="1457959">
                <a:moveTo>
                  <a:pt x="0" y="0"/>
                </a:moveTo>
                <a:lnTo>
                  <a:pt x="0" y="1457735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6620724" y="8195270"/>
            <a:ext cx="52705" cy="60325"/>
          </a:xfrm>
          <a:custGeom>
            <a:avLst/>
            <a:gdLst/>
            <a:ahLst/>
            <a:cxnLst/>
            <a:rect l="l" t="t" r="r" b="b"/>
            <a:pathLst>
              <a:path w="52704" h="60325">
                <a:moveTo>
                  <a:pt x="0" y="0"/>
                </a:moveTo>
                <a:lnTo>
                  <a:pt x="7469" y="29901"/>
                </a:lnTo>
                <a:lnTo>
                  <a:pt x="0" y="59803"/>
                </a:lnTo>
                <a:lnTo>
                  <a:pt x="52283" y="29901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4790792" y="8225172"/>
            <a:ext cx="1882775" cy="0"/>
          </a:xfrm>
          <a:custGeom>
            <a:avLst/>
            <a:gdLst/>
            <a:ahLst/>
            <a:cxnLst/>
            <a:rect l="l" t="t" r="r" b="b"/>
            <a:pathLst>
              <a:path w="1882775" h="0">
                <a:moveTo>
                  <a:pt x="0" y="0"/>
                </a:moveTo>
                <a:lnTo>
                  <a:pt x="1882216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790792" y="7014126"/>
            <a:ext cx="1725930" cy="1218565"/>
          </a:xfrm>
          <a:custGeom>
            <a:avLst/>
            <a:gdLst/>
            <a:ahLst/>
            <a:cxnLst/>
            <a:rect l="l" t="t" r="r" b="b"/>
            <a:pathLst>
              <a:path w="1725929" h="1218565">
                <a:moveTo>
                  <a:pt x="0" y="1218520"/>
                </a:moveTo>
                <a:lnTo>
                  <a:pt x="1725364" y="1218520"/>
                </a:lnTo>
                <a:lnTo>
                  <a:pt x="1725364" y="0"/>
                </a:lnTo>
                <a:lnTo>
                  <a:pt x="0" y="1218520"/>
                </a:lnTo>
              </a:path>
            </a:pathLst>
          </a:custGeom>
          <a:ln w="3175">
            <a:solidFill>
              <a:srgbClr val="7C7C7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4347444" y="7389395"/>
            <a:ext cx="403661" cy="10834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5684396" y="8316303"/>
            <a:ext cx="247576" cy="10843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5951392" y="8313851"/>
            <a:ext cx="95903" cy="10910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 txBox="1"/>
          <p:nvPr/>
        </p:nvSpPr>
        <p:spPr>
          <a:xfrm>
            <a:off x="444500" y="3288919"/>
            <a:ext cx="6351270" cy="12426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Candara"/>
                <a:cs typeface="Candara"/>
              </a:rPr>
              <a:t>The </a:t>
            </a:r>
            <a:r>
              <a:rPr dirty="0" sz="1400" spc="-5">
                <a:latin typeface="Candara"/>
                <a:cs typeface="Candara"/>
              </a:rPr>
              <a:t>work done </a:t>
            </a:r>
            <a:r>
              <a:rPr dirty="0" sz="1400">
                <a:latin typeface="Candara"/>
                <a:cs typeface="Candara"/>
              </a:rPr>
              <a:t>by P </a:t>
            </a:r>
            <a:r>
              <a:rPr dirty="0" sz="1400" spc="-5">
                <a:latin typeface="Candara"/>
                <a:cs typeface="Candara"/>
              </a:rPr>
              <a:t>not </a:t>
            </a:r>
            <a:r>
              <a:rPr dirty="0" sz="1400">
                <a:latin typeface="Candara"/>
                <a:cs typeface="Candara"/>
              </a:rPr>
              <a:t>N </a:t>
            </a:r>
            <a:r>
              <a:rPr dirty="0" sz="1400" spc="-5">
                <a:latin typeface="Candara"/>
                <a:cs typeface="Candara"/>
              </a:rPr>
              <a:t>when the bar undergoes the further deflection ∆' is</a:t>
            </a:r>
            <a:r>
              <a:rPr dirty="0" sz="1400" spc="35">
                <a:latin typeface="Candara"/>
                <a:cs typeface="Candara"/>
              </a:rPr>
              <a:t> </a:t>
            </a:r>
            <a:r>
              <a:rPr dirty="0" sz="1400">
                <a:latin typeface="Candara"/>
                <a:cs typeface="Candara"/>
              </a:rPr>
              <a:t>then</a:t>
            </a:r>
            <a:endParaRPr sz="1400">
              <a:latin typeface="Candara"/>
              <a:cs typeface="Candara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400" spc="-5">
                <a:latin typeface="Candara"/>
                <a:cs typeface="Candara"/>
              </a:rPr>
              <a:t>Ue=P∆'</a:t>
            </a:r>
            <a:endParaRPr sz="1400">
              <a:latin typeface="Candara"/>
              <a:cs typeface="Candara"/>
            </a:endParaRPr>
          </a:p>
          <a:p>
            <a:pPr marL="12700" marR="5080">
              <a:lnSpc>
                <a:spcPct val="117900"/>
              </a:lnSpc>
              <a:spcBef>
                <a:spcPts val="975"/>
              </a:spcBef>
            </a:pPr>
            <a:r>
              <a:rPr dirty="0" sz="1400" spc="-5">
                <a:latin typeface="Candara"/>
                <a:cs typeface="Candara"/>
              </a:rPr>
              <a:t>As in the </a:t>
            </a:r>
            <a:r>
              <a:rPr dirty="0" sz="1400">
                <a:latin typeface="Candara"/>
                <a:cs typeface="Candara"/>
              </a:rPr>
              <a:t>case </a:t>
            </a:r>
            <a:r>
              <a:rPr dirty="0" sz="1400" spc="-5">
                <a:latin typeface="Candara"/>
                <a:cs typeface="Candara"/>
              </a:rPr>
              <a:t>of </a:t>
            </a:r>
            <a:r>
              <a:rPr dirty="0" sz="1400">
                <a:latin typeface="Candara"/>
                <a:cs typeface="Candara"/>
              </a:rPr>
              <a:t>force, </a:t>
            </a:r>
            <a:r>
              <a:rPr dirty="0" sz="1400" spc="-5">
                <a:latin typeface="Candara"/>
                <a:cs typeface="Candara"/>
              </a:rPr>
              <a:t>if the </a:t>
            </a:r>
            <a:r>
              <a:rPr dirty="0" sz="1400">
                <a:latin typeface="Candara"/>
                <a:cs typeface="Candara"/>
              </a:rPr>
              <a:t>moment </a:t>
            </a:r>
            <a:r>
              <a:rPr dirty="0" sz="1400" spc="-5">
                <a:latin typeface="Candara"/>
                <a:cs typeface="Candara"/>
              </a:rPr>
              <a:t>is </a:t>
            </a:r>
            <a:r>
              <a:rPr dirty="0" sz="1400">
                <a:latin typeface="Candara"/>
                <a:cs typeface="Candara"/>
              </a:rPr>
              <a:t>applied </a:t>
            </a:r>
            <a:r>
              <a:rPr dirty="0" sz="1400" spc="-5">
                <a:latin typeface="Candara"/>
                <a:cs typeface="Candara"/>
              </a:rPr>
              <a:t>gradually </a:t>
            </a:r>
            <a:r>
              <a:rPr dirty="0" sz="1400">
                <a:latin typeface="Candara"/>
                <a:cs typeface="Candara"/>
              </a:rPr>
              <a:t>to a structure </a:t>
            </a:r>
            <a:r>
              <a:rPr dirty="0" sz="1400" spc="-5">
                <a:latin typeface="Candara"/>
                <a:cs typeface="Candara"/>
              </a:rPr>
              <a:t>having </a:t>
            </a:r>
            <a:r>
              <a:rPr dirty="0" sz="1400">
                <a:latin typeface="Candara"/>
                <a:cs typeface="Candara"/>
              </a:rPr>
              <a:t>linear  </a:t>
            </a:r>
            <a:r>
              <a:rPr dirty="0" sz="1400" spc="-5">
                <a:latin typeface="Candara"/>
                <a:cs typeface="Candara"/>
              </a:rPr>
              <a:t>elastic response from zero </a:t>
            </a:r>
            <a:r>
              <a:rPr dirty="0" sz="1400">
                <a:latin typeface="Candara"/>
                <a:cs typeface="Candara"/>
              </a:rPr>
              <a:t>to M, </a:t>
            </a:r>
            <a:r>
              <a:rPr dirty="0" sz="1400" spc="-5">
                <a:latin typeface="Candara"/>
                <a:cs typeface="Candara"/>
              </a:rPr>
              <a:t>the external work is</a:t>
            </a:r>
            <a:r>
              <a:rPr dirty="0" sz="1400" spc="-15">
                <a:latin typeface="Candara"/>
                <a:cs typeface="Candara"/>
              </a:rPr>
              <a:t> </a:t>
            </a:r>
            <a:r>
              <a:rPr dirty="0" sz="1400">
                <a:latin typeface="Candara"/>
                <a:cs typeface="Candara"/>
              </a:rPr>
              <a:t>then</a:t>
            </a:r>
            <a:endParaRPr sz="1400">
              <a:latin typeface="Candara"/>
              <a:cs typeface="Candara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891336" y="4639182"/>
            <a:ext cx="12446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46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904036" y="4915534"/>
            <a:ext cx="99060" cy="0"/>
          </a:xfrm>
          <a:custGeom>
            <a:avLst/>
            <a:gdLst/>
            <a:ahLst/>
            <a:cxnLst/>
            <a:rect l="l" t="t" r="r" b="b"/>
            <a:pathLst>
              <a:path w="99059" h="0">
                <a:moveTo>
                  <a:pt x="0" y="0"/>
                </a:moveTo>
                <a:lnTo>
                  <a:pt x="99059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 txBox="1"/>
          <p:nvPr/>
        </p:nvSpPr>
        <p:spPr>
          <a:xfrm>
            <a:off x="444500" y="4774818"/>
            <a:ext cx="6424930" cy="93916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520">
                <a:latin typeface="Cambria Math"/>
                <a:cs typeface="Cambria Math"/>
              </a:rPr>
              <a:t>  </a:t>
            </a:r>
            <a:r>
              <a:rPr dirty="0" sz="1400" spc="95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5">
                <a:latin typeface="Cambria Math"/>
                <a:cs typeface="Cambria Math"/>
              </a:rPr>
              <a:t> </a:t>
            </a:r>
            <a:r>
              <a:rPr dirty="0" baseline="-37698" sz="2100" spc="697">
                <a:latin typeface="Cambria Math"/>
                <a:cs typeface="Cambria Math"/>
              </a:rPr>
              <a:t> </a:t>
            </a:r>
            <a:r>
              <a:rPr dirty="0" baseline="-37698" sz="2100" spc="-120">
                <a:latin typeface="Cambria Math"/>
                <a:cs typeface="Cambria Math"/>
              </a:rPr>
              <a:t> </a:t>
            </a:r>
            <a:r>
              <a:rPr dirty="0" sz="1400" spc="685">
                <a:latin typeface="Cambria Math"/>
                <a:cs typeface="Cambria Math"/>
              </a:rPr>
              <a:t>  </a:t>
            </a:r>
            <a:endParaRPr sz="1400">
              <a:latin typeface="Cambria Math"/>
              <a:cs typeface="Cambria Math"/>
            </a:endParaRPr>
          </a:p>
          <a:p>
            <a:pPr marL="12700" marR="5080">
              <a:lnSpc>
                <a:spcPct val="117300"/>
              </a:lnSpc>
              <a:spcBef>
                <a:spcPts val="1565"/>
              </a:spcBef>
            </a:pPr>
            <a:r>
              <a:rPr dirty="0" sz="1400" spc="-5">
                <a:latin typeface="Candara"/>
                <a:cs typeface="Candara"/>
              </a:rPr>
              <a:t>However, if the </a:t>
            </a:r>
            <a:r>
              <a:rPr dirty="0" sz="1400">
                <a:latin typeface="Candara"/>
                <a:cs typeface="Candara"/>
              </a:rPr>
              <a:t>moment </a:t>
            </a:r>
            <a:r>
              <a:rPr dirty="0" sz="1400" spc="-5">
                <a:latin typeface="Candara"/>
                <a:cs typeface="Candara"/>
              </a:rPr>
              <a:t>is already </a:t>
            </a:r>
            <a:r>
              <a:rPr dirty="0" sz="1400">
                <a:latin typeface="Candara"/>
                <a:cs typeface="Candara"/>
              </a:rPr>
              <a:t>applied to </a:t>
            </a:r>
            <a:r>
              <a:rPr dirty="0" sz="1400" spc="-5">
                <a:latin typeface="Candara"/>
                <a:cs typeface="Candara"/>
              </a:rPr>
              <a:t>the </a:t>
            </a:r>
            <a:r>
              <a:rPr dirty="0" sz="1400">
                <a:latin typeface="Candara"/>
                <a:cs typeface="Candara"/>
              </a:rPr>
              <a:t>structure </a:t>
            </a:r>
            <a:r>
              <a:rPr dirty="0" sz="1400" spc="-5">
                <a:latin typeface="Candara"/>
                <a:cs typeface="Candara"/>
              </a:rPr>
              <a:t>and other loadings further  distort the </a:t>
            </a:r>
            <a:r>
              <a:rPr dirty="0" sz="1400">
                <a:latin typeface="Candara"/>
                <a:cs typeface="Candara"/>
              </a:rPr>
              <a:t>structure by </a:t>
            </a:r>
            <a:r>
              <a:rPr dirty="0" sz="1400" spc="-5">
                <a:latin typeface="Candara"/>
                <a:cs typeface="Candara"/>
              </a:rPr>
              <a:t>an amount </a:t>
            </a:r>
            <a:r>
              <a:rPr dirty="0" sz="1400">
                <a:latin typeface="Candara"/>
                <a:cs typeface="Candara"/>
              </a:rPr>
              <a:t>M </a:t>
            </a:r>
            <a:r>
              <a:rPr dirty="0" sz="1400" spc="-5">
                <a:latin typeface="Candara"/>
                <a:cs typeface="Candara"/>
              </a:rPr>
              <a:t>rotates </a:t>
            </a:r>
            <a:r>
              <a:rPr dirty="0" sz="1400">
                <a:latin typeface="Candara"/>
                <a:cs typeface="Candara"/>
              </a:rPr>
              <a:t>θ', </a:t>
            </a:r>
            <a:r>
              <a:rPr dirty="0" sz="1400" spc="-5">
                <a:latin typeface="Candara"/>
                <a:cs typeface="Candara"/>
              </a:rPr>
              <a:t>and the </a:t>
            </a:r>
            <a:r>
              <a:rPr dirty="0" sz="1400">
                <a:latin typeface="Candara"/>
                <a:cs typeface="Candara"/>
              </a:rPr>
              <a:t>work</a:t>
            </a:r>
            <a:r>
              <a:rPr dirty="0" sz="1400" spc="-20">
                <a:latin typeface="Candara"/>
                <a:cs typeface="Candara"/>
              </a:rPr>
              <a:t> </a:t>
            </a:r>
            <a:r>
              <a:rPr dirty="0" sz="1400" spc="-5">
                <a:latin typeface="Candara"/>
                <a:cs typeface="Candara"/>
              </a:rPr>
              <a:t>is</a:t>
            </a:r>
            <a:endParaRPr sz="1400">
              <a:latin typeface="Candara"/>
              <a:cs typeface="Candara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444500" y="5852540"/>
            <a:ext cx="6454140" cy="136461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-5">
                <a:latin typeface="Candara"/>
                <a:cs typeface="Candara"/>
              </a:rPr>
              <a:t>Ue'=Mθ'</a:t>
            </a:r>
            <a:endParaRPr sz="1400">
              <a:latin typeface="Candara"/>
              <a:cs typeface="Candara"/>
            </a:endParaRPr>
          </a:p>
          <a:p>
            <a:pPr marL="12700" marR="5080">
              <a:lnSpc>
                <a:spcPct val="116399"/>
              </a:lnSpc>
              <a:spcBef>
                <a:spcPts val="994"/>
              </a:spcBef>
            </a:pPr>
            <a:r>
              <a:rPr dirty="0" u="sng" sz="1400" spc="-5">
                <a:uFill>
                  <a:solidFill>
                    <a:srgbClr val="000000"/>
                  </a:solidFill>
                </a:uFill>
                <a:latin typeface="Candara"/>
                <a:cs typeface="Candara"/>
              </a:rPr>
              <a:t>Internal work(strain energy): </a:t>
            </a:r>
            <a:r>
              <a:rPr dirty="0" sz="1400" spc="-5">
                <a:latin typeface="Candara"/>
                <a:cs typeface="Candara"/>
              </a:rPr>
              <a:t>the area of stress-strain diagram multiplied </a:t>
            </a:r>
            <a:r>
              <a:rPr dirty="0" sz="1400">
                <a:latin typeface="Candara"/>
                <a:cs typeface="Candara"/>
              </a:rPr>
              <a:t>by </a:t>
            </a:r>
            <a:r>
              <a:rPr dirty="0" sz="1400" spc="-5">
                <a:latin typeface="Candara"/>
                <a:cs typeface="Candara"/>
              </a:rPr>
              <a:t>volume of  </a:t>
            </a:r>
            <a:r>
              <a:rPr dirty="0" sz="1400">
                <a:latin typeface="Candara"/>
                <a:cs typeface="Candara"/>
              </a:rPr>
              <a:t>structure </a:t>
            </a:r>
            <a:r>
              <a:rPr dirty="0" sz="1400" spc="-5">
                <a:latin typeface="Candara"/>
                <a:cs typeface="Candara"/>
              </a:rPr>
              <a:t>is </a:t>
            </a:r>
            <a:r>
              <a:rPr dirty="0" sz="1400">
                <a:latin typeface="Candara"/>
                <a:cs typeface="Candara"/>
              </a:rPr>
              <a:t>called </a:t>
            </a:r>
            <a:r>
              <a:rPr dirty="0" sz="1400" spc="-5">
                <a:latin typeface="Candara"/>
                <a:cs typeface="Candara"/>
              </a:rPr>
              <a:t>strain energy </a:t>
            </a:r>
            <a:r>
              <a:rPr dirty="0" sz="1400">
                <a:latin typeface="Candara"/>
                <a:cs typeface="Candara"/>
              </a:rPr>
              <a:t>, </a:t>
            </a:r>
            <a:r>
              <a:rPr dirty="0" sz="1400" spc="-5">
                <a:latin typeface="Candara"/>
                <a:cs typeface="Candara"/>
              </a:rPr>
              <a:t>if the</a:t>
            </a:r>
            <a:r>
              <a:rPr dirty="0" sz="1400" spc="-20">
                <a:latin typeface="Candara"/>
                <a:cs typeface="Candara"/>
              </a:rPr>
              <a:t> </a:t>
            </a:r>
            <a:r>
              <a:rPr dirty="0" sz="1400" spc="-5">
                <a:latin typeface="Candara"/>
                <a:cs typeface="Candara"/>
              </a:rPr>
              <a:t>material</a:t>
            </a:r>
            <a:endParaRPr sz="1400">
              <a:latin typeface="Candara"/>
              <a:cs typeface="Candara"/>
            </a:endParaRPr>
          </a:p>
          <a:p>
            <a:pPr marL="12700" marR="2740025">
              <a:lnSpc>
                <a:spcPts val="1980"/>
              </a:lnSpc>
              <a:spcBef>
                <a:spcPts val="105"/>
              </a:spcBef>
            </a:pPr>
            <a:r>
              <a:rPr dirty="0" sz="1400" spc="-5">
                <a:latin typeface="Candara"/>
                <a:cs typeface="Candara"/>
              </a:rPr>
              <a:t>within elastic limit </a:t>
            </a:r>
            <a:r>
              <a:rPr dirty="0" sz="1400">
                <a:latin typeface="Candara"/>
                <a:cs typeface="Candara"/>
              </a:rPr>
              <a:t>, the </a:t>
            </a:r>
            <a:r>
              <a:rPr dirty="0" sz="1400" spc="-5">
                <a:latin typeface="Candara"/>
                <a:cs typeface="Candara"/>
              </a:rPr>
              <a:t>relation </a:t>
            </a:r>
            <a:r>
              <a:rPr dirty="0" sz="1400">
                <a:latin typeface="Candara"/>
                <a:cs typeface="Candara"/>
              </a:rPr>
              <a:t>between </a:t>
            </a:r>
            <a:r>
              <a:rPr dirty="0" sz="1400" spc="-5">
                <a:latin typeface="Candara"/>
                <a:cs typeface="Candara"/>
              </a:rPr>
              <a:t>stress </a:t>
            </a:r>
            <a:r>
              <a:rPr dirty="0" sz="1400">
                <a:latin typeface="Candara"/>
                <a:cs typeface="Candara"/>
              </a:rPr>
              <a:t>&amp;  </a:t>
            </a:r>
            <a:r>
              <a:rPr dirty="0" sz="1400" spc="-5">
                <a:latin typeface="Candara"/>
                <a:cs typeface="Candara"/>
              </a:rPr>
              <a:t>strain is linear as</a:t>
            </a:r>
            <a:r>
              <a:rPr dirty="0" sz="1400" spc="-10">
                <a:latin typeface="Candara"/>
                <a:cs typeface="Candara"/>
              </a:rPr>
              <a:t> </a:t>
            </a:r>
            <a:r>
              <a:rPr dirty="0" sz="1400">
                <a:latin typeface="Candara"/>
                <a:cs typeface="Candara"/>
              </a:rPr>
              <a:t>shown</a:t>
            </a:r>
            <a:endParaRPr sz="1400">
              <a:latin typeface="Candara"/>
              <a:cs typeface="Candara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964488" y="7555229"/>
            <a:ext cx="9906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35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977188" y="7547736"/>
            <a:ext cx="73660" cy="12700"/>
          </a:xfrm>
          <a:custGeom>
            <a:avLst/>
            <a:gdLst/>
            <a:ahLst/>
            <a:cxnLst/>
            <a:rect l="l" t="t" r="r" b="b"/>
            <a:pathLst>
              <a:path w="73659" h="12700">
                <a:moveTo>
                  <a:pt x="0" y="12192"/>
                </a:moveTo>
                <a:lnTo>
                  <a:pt x="73152" y="12192"/>
                </a:lnTo>
                <a:lnTo>
                  <a:pt x="73152" y="0"/>
                </a:lnTo>
                <a:lnTo>
                  <a:pt x="0" y="0"/>
                </a:lnTo>
                <a:lnTo>
                  <a:pt x="0" y="1219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2937382" y="7553832"/>
            <a:ext cx="151130" cy="0"/>
          </a:xfrm>
          <a:custGeom>
            <a:avLst/>
            <a:gdLst/>
            <a:ahLst/>
            <a:cxnLst/>
            <a:rect l="l" t="t" r="r" b="b"/>
            <a:pathLst>
              <a:path w="151130" h="0">
                <a:moveTo>
                  <a:pt x="0" y="0"/>
                </a:moveTo>
                <a:lnTo>
                  <a:pt x="150875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 txBox="1"/>
          <p:nvPr/>
        </p:nvSpPr>
        <p:spPr>
          <a:xfrm>
            <a:off x="2699130" y="7539990"/>
            <a:ext cx="36258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280">
                <a:latin typeface="Cambria Math"/>
                <a:cs typeface="Cambria Math"/>
              </a:rPr>
              <a:t>   </a:t>
            </a:r>
            <a:r>
              <a:rPr dirty="0" sz="1000" spc="280">
                <a:latin typeface="Cambria Math"/>
                <a:cs typeface="Cambria Math"/>
              </a:rPr>
              <a:t>  </a:t>
            </a:r>
            <a:r>
              <a:rPr dirty="0" sz="1000" spc="-90">
                <a:latin typeface="Cambria Math"/>
                <a:cs typeface="Cambria Math"/>
              </a:rPr>
              <a:t> </a:t>
            </a:r>
            <a:r>
              <a:rPr dirty="0" baseline="-5555" sz="1500" spc="532">
                <a:latin typeface="Cambria Math"/>
                <a:cs typeface="Cambria Math"/>
              </a:rPr>
              <a:t> </a:t>
            </a:r>
            <a:endParaRPr baseline="-5555" sz="1500">
              <a:latin typeface="Cambria Math"/>
              <a:cs typeface="Cambria Math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444500" y="7423784"/>
            <a:ext cx="303784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1631314" algn="l"/>
                <a:tab pos="2492375" algn="l"/>
              </a:tabLst>
            </a:pPr>
            <a:r>
              <a:rPr dirty="0" baseline="3968" sz="2100" spc="869">
                <a:latin typeface="Cambria Math"/>
                <a:cs typeface="Cambria Math"/>
              </a:rPr>
              <a:t> </a:t>
            </a:r>
            <a:r>
              <a:rPr dirty="0" baseline="3968" sz="2100" spc="877">
                <a:latin typeface="Cambria Math"/>
                <a:cs typeface="Cambria Math"/>
              </a:rPr>
              <a:t> </a:t>
            </a:r>
            <a:r>
              <a:rPr dirty="0" baseline="3968" sz="2100" spc="202">
                <a:latin typeface="Cambria Math"/>
                <a:cs typeface="Cambria Math"/>
              </a:rPr>
              <a:t> </a:t>
            </a:r>
            <a:r>
              <a:rPr dirty="0" baseline="3968" sz="2100" spc="165">
                <a:latin typeface="Cambria Math"/>
                <a:cs typeface="Cambria Math"/>
              </a:rPr>
              <a:t> </a:t>
            </a:r>
            <a:r>
              <a:rPr dirty="0" baseline="3968" sz="2100" spc="1110">
                <a:latin typeface="Cambria Math"/>
                <a:cs typeface="Cambria Math"/>
              </a:rPr>
              <a:t> </a:t>
            </a:r>
            <a:r>
              <a:rPr dirty="0" baseline="3968" sz="2100" spc="120">
                <a:latin typeface="Cambria Math"/>
                <a:cs typeface="Cambria Math"/>
              </a:rPr>
              <a:t> </a:t>
            </a:r>
            <a:r>
              <a:rPr dirty="0" baseline="50000" sz="1500" spc="532">
                <a:latin typeface="Cambria Math"/>
                <a:cs typeface="Cambria Math"/>
              </a:rPr>
              <a:t> </a:t>
            </a:r>
            <a:r>
              <a:rPr dirty="0" baseline="50000" sz="1500" spc="7">
                <a:latin typeface="Cambria Math"/>
                <a:cs typeface="Cambria Math"/>
              </a:rPr>
              <a:t> </a:t>
            </a:r>
            <a:r>
              <a:rPr dirty="0" baseline="3968" sz="2100" spc="615">
                <a:latin typeface="Cambria Math"/>
                <a:cs typeface="Cambria Math"/>
              </a:rPr>
              <a:t> </a:t>
            </a:r>
            <a:r>
              <a:rPr dirty="0" baseline="3968" sz="2100" spc="630">
                <a:latin typeface="Cambria Math"/>
                <a:cs typeface="Cambria Math"/>
              </a:rPr>
              <a:t> </a:t>
            </a:r>
            <a:r>
              <a:rPr dirty="0" baseline="3968" sz="2100" spc="67">
                <a:latin typeface="Cambria Math"/>
                <a:cs typeface="Cambria Math"/>
              </a:rPr>
              <a:t> </a:t>
            </a:r>
            <a:r>
              <a:rPr dirty="0" baseline="3968" sz="2100" spc="547">
                <a:latin typeface="Cambria Math"/>
                <a:cs typeface="Cambria Math"/>
              </a:rPr>
              <a:t> </a:t>
            </a:r>
            <a:r>
              <a:rPr dirty="0" baseline="3968" sz="2100" spc="7">
                <a:latin typeface="Cambria Math"/>
                <a:cs typeface="Cambria Math"/>
              </a:rPr>
              <a:t> </a:t>
            </a:r>
            <a:r>
              <a:rPr dirty="0" baseline="3968" sz="2100" spc="719">
                <a:latin typeface="Cambria Math"/>
                <a:cs typeface="Cambria Math"/>
              </a:rPr>
              <a:t>  </a:t>
            </a:r>
            <a:r>
              <a:rPr dirty="0" baseline="3968" sz="2100" spc="644">
                <a:latin typeface="Cambria Math"/>
                <a:cs typeface="Cambria Math"/>
              </a:rPr>
              <a:t> </a:t>
            </a:r>
            <a:r>
              <a:rPr dirty="0" baseline="3968" sz="2100" spc="202">
                <a:latin typeface="Cambria Math"/>
                <a:cs typeface="Cambria Math"/>
              </a:rPr>
              <a:t> </a:t>
            </a:r>
            <a:r>
              <a:rPr dirty="0" baseline="3968" sz="2100">
                <a:latin typeface="Cambria Math"/>
                <a:cs typeface="Cambria Math"/>
              </a:rPr>
              <a:t>	</a:t>
            </a:r>
            <a:r>
              <a:rPr dirty="0" baseline="3968" sz="2100" spc="742">
                <a:latin typeface="Cambria Math"/>
                <a:cs typeface="Cambria Math"/>
              </a:rPr>
              <a:t> </a:t>
            </a:r>
            <a:r>
              <a:rPr dirty="0" baseline="3968" sz="2100" spc="104">
                <a:latin typeface="Cambria Math"/>
                <a:cs typeface="Cambria Math"/>
              </a:rPr>
              <a:t> </a:t>
            </a:r>
            <a:r>
              <a:rPr dirty="0" baseline="3968" sz="2100" spc="592">
                <a:latin typeface="Cambria Math"/>
                <a:cs typeface="Cambria Math"/>
              </a:rPr>
              <a:t>  </a:t>
            </a:r>
            <a:r>
              <a:rPr dirty="0" baseline="3968" sz="2100" spc="187">
                <a:latin typeface="Cambria Math"/>
                <a:cs typeface="Cambria Math"/>
              </a:rPr>
              <a:t> </a:t>
            </a:r>
            <a:r>
              <a:rPr dirty="0" baseline="3968" sz="2100" spc="1110">
                <a:latin typeface="Cambria Math"/>
                <a:cs typeface="Cambria Math"/>
              </a:rPr>
              <a:t> </a:t>
            </a:r>
            <a:r>
              <a:rPr dirty="0" baseline="3968" sz="2100" spc="104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∫	</a:t>
            </a:r>
            <a:r>
              <a:rPr dirty="0" baseline="50000" sz="1500" spc="525">
                <a:latin typeface="Cambria Math"/>
                <a:cs typeface="Cambria Math"/>
              </a:rPr>
              <a:t> </a:t>
            </a:r>
            <a:r>
              <a:rPr dirty="0" baseline="50000" sz="1500" spc="532">
                <a:latin typeface="Cambria Math"/>
                <a:cs typeface="Cambria Math"/>
              </a:rPr>
              <a:t> </a:t>
            </a:r>
            <a:r>
              <a:rPr dirty="0" baseline="50000" sz="1500" spc="67">
                <a:latin typeface="Cambria Math"/>
                <a:cs typeface="Cambria Math"/>
              </a:rPr>
              <a:t> </a:t>
            </a:r>
            <a:r>
              <a:rPr dirty="0" baseline="3968" sz="2100" spc="719">
                <a:latin typeface="Cambria Math"/>
                <a:cs typeface="Cambria Math"/>
              </a:rPr>
              <a:t>  </a:t>
            </a:r>
            <a:r>
              <a:rPr dirty="0" baseline="3968" sz="2100" spc="644">
                <a:latin typeface="Cambria Math"/>
                <a:cs typeface="Cambria Math"/>
              </a:rPr>
              <a:t> </a:t>
            </a:r>
            <a:r>
              <a:rPr dirty="0" baseline="3968" sz="2100" spc="202">
                <a:latin typeface="Cambria Math"/>
                <a:cs typeface="Cambria Math"/>
              </a:rPr>
              <a:t> </a:t>
            </a:r>
            <a:endParaRPr baseline="3968" sz="2100">
              <a:latin typeface="Cambria Math"/>
              <a:cs typeface="Cambria Math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444500" y="7795107"/>
            <a:ext cx="3204845" cy="90487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>
              <a:lnSpc>
                <a:spcPct val="117900"/>
              </a:lnSpc>
              <a:spcBef>
                <a:spcPts val="95"/>
              </a:spcBef>
            </a:pPr>
            <a:r>
              <a:rPr dirty="0" sz="1400" spc="-5">
                <a:latin typeface="Candara"/>
                <a:cs typeface="Candara"/>
              </a:rPr>
              <a:t>In </a:t>
            </a:r>
            <a:r>
              <a:rPr dirty="0" sz="1400">
                <a:latin typeface="Candara"/>
                <a:cs typeface="Candara"/>
              </a:rPr>
              <a:t>case </a:t>
            </a:r>
            <a:r>
              <a:rPr dirty="0" sz="1400" spc="-5">
                <a:latin typeface="Candara"/>
                <a:cs typeface="Candara"/>
              </a:rPr>
              <a:t>of axial </a:t>
            </a:r>
            <a:r>
              <a:rPr dirty="0" sz="1400">
                <a:latin typeface="Candara"/>
                <a:cs typeface="Candara"/>
              </a:rPr>
              <a:t>member such </a:t>
            </a:r>
            <a:r>
              <a:rPr dirty="0" sz="1400" spc="-5">
                <a:latin typeface="Candara"/>
                <a:cs typeface="Candara"/>
              </a:rPr>
              <a:t>as </a:t>
            </a:r>
            <a:r>
              <a:rPr dirty="0" sz="1400">
                <a:latin typeface="Candara"/>
                <a:cs typeface="Candara"/>
              </a:rPr>
              <a:t>(truss,</a:t>
            </a:r>
            <a:r>
              <a:rPr dirty="0" sz="1400" spc="-70">
                <a:latin typeface="Candara"/>
                <a:cs typeface="Candara"/>
              </a:rPr>
              <a:t> </a:t>
            </a:r>
            <a:r>
              <a:rPr dirty="0" sz="1400">
                <a:latin typeface="Candara"/>
                <a:cs typeface="Candara"/>
              </a:rPr>
              <a:t>any  member</a:t>
            </a:r>
            <a:endParaRPr sz="1400">
              <a:latin typeface="Candara"/>
              <a:cs typeface="Candara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400" spc="-5">
                <a:latin typeface="Candara"/>
                <a:cs typeface="Candara"/>
              </a:rPr>
              <a:t>Subjected </a:t>
            </a:r>
            <a:r>
              <a:rPr dirty="0" sz="1400">
                <a:latin typeface="Candara"/>
                <a:cs typeface="Candara"/>
              </a:rPr>
              <a:t>to </a:t>
            </a:r>
            <a:r>
              <a:rPr dirty="0" sz="1400" spc="-5">
                <a:latin typeface="Candara"/>
                <a:cs typeface="Candara"/>
              </a:rPr>
              <a:t>axial force</a:t>
            </a:r>
            <a:r>
              <a:rPr dirty="0" sz="1400" spc="-15">
                <a:latin typeface="Candara"/>
                <a:cs typeface="Candara"/>
              </a:rPr>
              <a:t> </a:t>
            </a:r>
            <a:r>
              <a:rPr dirty="0" sz="1400" spc="-5">
                <a:latin typeface="Candara"/>
                <a:cs typeface="Candara"/>
              </a:rPr>
              <a:t>only)</a:t>
            </a:r>
            <a:endParaRPr sz="1400">
              <a:latin typeface="Candara"/>
              <a:cs typeface="Candara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1682750" y="9084309"/>
            <a:ext cx="99060" cy="0"/>
          </a:xfrm>
          <a:custGeom>
            <a:avLst/>
            <a:gdLst/>
            <a:ahLst/>
            <a:cxnLst/>
            <a:rect l="l" t="t" r="r" b="b"/>
            <a:pathLst>
              <a:path w="99060" h="0">
                <a:moveTo>
                  <a:pt x="0" y="0"/>
                </a:moveTo>
                <a:lnTo>
                  <a:pt x="99060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 txBox="1"/>
          <p:nvPr/>
        </p:nvSpPr>
        <p:spPr>
          <a:xfrm>
            <a:off x="2006854" y="8929877"/>
            <a:ext cx="9906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35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1670050" y="8807957"/>
            <a:ext cx="1788795" cy="239395"/>
          </a:xfrm>
          <a:prstGeom prst="rect">
            <a:avLst/>
          </a:prstGeom>
        </p:spPr>
        <p:txBody>
          <a:bodyPr wrap="square" lIns="0" tIns="63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5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  <a:tabLst>
                <a:tab pos="1669414" algn="l"/>
              </a:tabLst>
            </a:pP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	</a:t>
            </a:r>
            <a:r>
              <a:rPr dirty="0" sz="1400" spc="52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3339719" y="9084309"/>
            <a:ext cx="105410" cy="0"/>
          </a:xfrm>
          <a:custGeom>
            <a:avLst/>
            <a:gdLst/>
            <a:ahLst/>
            <a:cxnLst/>
            <a:rect l="l" t="t" r="r" b="b"/>
            <a:pathLst>
              <a:path w="105410" h="0">
                <a:moveTo>
                  <a:pt x="0" y="0"/>
                </a:moveTo>
                <a:lnTo>
                  <a:pt x="105155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 txBox="1"/>
          <p:nvPr/>
        </p:nvSpPr>
        <p:spPr>
          <a:xfrm>
            <a:off x="444500" y="8943593"/>
            <a:ext cx="329501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823594" algn="l"/>
                <a:tab pos="1694814" algn="l"/>
              </a:tabLst>
            </a:pPr>
            <a:r>
              <a:rPr dirty="0" sz="1400" spc="509">
                <a:latin typeface="Cambria Math"/>
                <a:cs typeface="Cambria Math"/>
              </a:rPr>
              <a:t> </a:t>
            </a:r>
            <a:r>
              <a:rPr dirty="0" sz="1400" spc="114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sz="1400" spc="440">
                <a:latin typeface="Cambria Math"/>
                <a:cs typeface="Cambria Math"/>
              </a:rPr>
              <a:t> </a:t>
            </a:r>
            <a:r>
              <a:rPr dirty="0" sz="1400" spc="44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</a:t>
            </a:r>
            <a:r>
              <a:rPr dirty="0" sz="1400" spc="50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	</a:t>
            </a:r>
            <a:r>
              <a:rPr dirty="0" sz="1400" spc="385">
                <a:latin typeface="Cambria Math"/>
                <a:cs typeface="Cambria Math"/>
              </a:rPr>
              <a:t> </a:t>
            </a:r>
            <a:r>
              <a:rPr dirty="0" sz="1400" spc="395">
                <a:latin typeface="Cambria Math"/>
                <a:cs typeface="Cambria Math"/>
              </a:rPr>
              <a:t> </a:t>
            </a:r>
            <a:r>
              <a:rPr dirty="0" sz="1400" spc="11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baseline="-37698" sz="2100" spc="697">
                <a:latin typeface="Cambria Math"/>
                <a:cs typeface="Cambria Math"/>
              </a:rPr>
              <a:t> </a:t>
            </a:r>
            <a:r>
              <a:rPr dirty="0" baseline="-37698" sz="2100" spc="-120">
                <a:latin typeface="Cambria Math"/>
                <a:cs typeface="Cambria Math"/>
              </a:rPr>
              <a:t> </a:t>
            </a:r>
            <a:r>
              <a:rPr dirty="0" sz="1400" spc="610">
                <a:latin typeface="Cambria Math"/>
                <a:cs typeface="Cambria Math"/>
              </a:rPr>
              <a:t> </a:t>
            </a:r>
            <a:r>
              <a:rPr dirty="0" sz="1400" spc="33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	</a:t>
            </a:r>
            <a:r>
              <a:rPr dirty="0" sz="1400" spc="365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455">
                <a:latin typeface="Cambria Math"/>
                <a:cs typeface="Cambria Math"/>
              </a:rPr>
              <a:t> </a:t>
            </a:r>
            <a:r>
              <a:rPr dirty="0" sz="1400" spc="430">
                <a:latin typeface="Cambria Math"/>
                <a:cs typeface="Cambria Math"/>
              </a:rPr>
              <a:t> </a:t>
            </a:r>
            <a:r>
              <a:rPr dirty="0" sz="1400" spc="175">
                <a:latin typeface="Cambria Math"/>
                <a:cs typeface="Cambria Math"/>
              </a:rPr>
              <a:t> </a:t>
            </a:r>
            <a:r>
              <a:rPr dirty="0" sz="1400" spc="275">
                <a:latin typeface="Cambria Math"/>
                <a:cs typeface="Cambria Math"/>
              </a:rPr>
              <a:t> </a:t>
            </a:r>
            <a:r>
              <a:rPr dirty="0" sz="1400" spc="500">
                <a:latin typeface="Cambria Math"/>
                <a:cs typeface="Cambria Math"/>
              </a:rPr>
              <a:t> </a:t>
            </a:r>
            <a:r>
              <a:rPr dirty="0" sz="1400" spc="525">
                <a:latin typeface="Cambria Math"/>
                <a:cs typeface="Cambria Math"/>
              </a:rPr>
              <a:t> </a:t>
            </a:r>
            <a:r>
              <a:rPr dirty="0" sz="1400" spc="27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</a:t>
            </a:r>
            <a:r>
              <a:rPr dirty="0" sz="1400" spc="10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-95">
                <a:latin typeface="Cambria Math"/>
                <a:cs typeface="Cambria Math"/>
              </a:rPr>
              <a:t> </a:t>
            </a:r>
            <a:r>
              <a:rPr dirty="0" sz="1400" spc="330">
                <a:latin typeface="Cambria Math"/>
                <a:cs typeface="Cambria Math"/>
              </a:rPr>
              <a:t> </a:t>
            </a:r>
            <a:r>
              <a:rPr dirty="0" sz="1400" spc="12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105">
                <a:latin typeface="Cambria Math"/>
                <a:cs typeface="Cambria Math"/>
              </a:rPr>
              <a:t> </a:t>
            </a:r>
            <a:r>
              <a:rPr dirty="0" baseline="-37698" sz="2100" spc="652">
                <a:latin typeface="Cambria Math"/>
                <a:cs typeface="Cambria Math"/>
              </a:rPr>
              <a:t> </a:t>
            </a:r>
            <a:r>
              <a:rPr dirty="0" baseline="-37698" sz="2100">
                <a:latin typeface="Cambria Math"/>
                <a:cs typeface="Cambria Math"/>
              </a:rPr>
              <a:t>  </a:t>
            </a:r>
            <a:r>
              <a:rPr dirty="0" baseline="-37698" sz="2100" spc="-30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-70">
                <a:latin typeface="Cambria Math"/>
                <a:cs typeface="Cambria Math"/>
              </a:rPr>
              <a:t> </a:t>
            </a:r>
            <a:r>
              <a:rPr dirty="0" sz="1400" spc="52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1542033" y="9263583"/>
            <a:ext cx="25209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575">
                <a:latin typeface="Cambria Math"/>
                <a:cs typeface="Cambria Math"/>
              </a:rPr>
              <a:t> 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1359153" y="9518091"/>
            <a:ext cx="43434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baseline="37698" sz="2100" spc="1110">
                <a:latin typeface="Cambria Math"/>
                <a:cs typeface="Cambria Math"/>
              </a:rPr>
              <a:t> </a:t>
            </a:r>
            <a:r>
              <a:rPr dirty="0" baseline="37698" sz="2100" spc="135">
                <a:latin typeface="Cambria Math"/>
                <a:cs typeface="Cambria Math"/>
              </a:rPr>
              <a:t> </a:t>
            </a:r>
            <a:r>
              <a:rPr dirty="0" sz="1400" spc="565">
                <a:latin typeface="Cambria Math"/>
                <a:cs typeface="Cambria Math"/>
              </a:rPr>
              <a:t> 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1554733" y="9539934"/>
            <a:ext cx="228600" cy="0"/>
          </a:xfrm>
          <a:custGeom>
            <a:avLst/>
            <a:gdLst/>
            <a:ahLst/>
            <a:cxnLst/>
            <a:rect l="l" t="t" r="r" b="b"/>
            <a:pathLst>
              <a:path w="228600" h="0">
                <a:moveTo>
                  <a:pt x="0" y="0"/>
                </a:moveTo>
                <a:lnTo>
                  <a:pt x="228600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 txBox="1"/>
          <p:nvPr/>
        </p:nvSpPr>
        <p:spPr>
          <a:xfrm>
            <a:off x="2504058" y="9263583"/>
            <a:ext cx="370205" cy="239395"/>
          </a:xfrm>
          <a:prstGeom prst="rect">
            <a:avLst/>
          </a:prstGeom>
        </p:spPr>
        <p:txBody>
          <a:bodyPr wrap="square" lIns="0" tIns="1905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500"/>
              </a:spcBef>
            </a:pPr>
            <a:r>
              <a:rPr dirty="0" sz="1400" spc="805">
                <a:latin typeface="Cambria Math"/>
                <a:cs typeface="Cambria Math"/>
              </a:rPr>
              <a:t> </a:t>
            </a:r>
            <a:r>
              <a:rPr dirty="0" baseline="27777" sz="1500" spc="532">
                <a:latin typeface="Cambria Math"/>
                <a:cs typeface="Cambria Math"/>
              </a:rPr>
              <a:t> </a:t>
            </a:r>
            <a:r>
              <a:rPr dirty="0" baseline="27777" sz="1500" spc="82">
                <a:latin typeface="Cambria Math"/>
                <a:cs typeface="Cambria Math"/>
              </a:rPr>
              <a:t> </a:t>
            </a:r>
            <a:r>
              <a:rPr dirty="0" sz="1400" spc="434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1936750" y="9399219"/>
            <a:ext cx="928369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495">
                <a:latin typeface="Cambria Math"/>
                <a:cs typeface="Cambria Math"/>
              </a:rPr>
              <a:t> 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sz="1400" spc="395">
                <a:latin typeface="Cambria Math"/>
                <a:cs typeface="Cambria Math"/>
              </a:rPr>
              <a:t>  </a:t>
            </a:r>
            <a:r>
              <a:rPr dirty="0" sz="1400" spc="12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</a:t>
            </a:r>
            <a:r>
              <a:rPr dirty="0" sz="1400" spc="-140">
                <a:latin typeface="Cambria Math"/>
                <a:cs typeface="Cambria Math"/>
              </a:rPr>
              <a:t> </a:t>
            </a:r>
            <a:r>
              <a:rPr dirty="0" baseline="-37698" sz="2100" spc="697">
                <a:latin typeface="Cambria Math"/>
                <a:cs typeface="Cambria Math"/>
              </a:rPr>
              <a:t> </a:t>
            </a:r>
            <a:r>
              <a:rPr dirty="0" baseline="-37698" sz="2100" spc="847">
                <a:latin typeface="Cambria Math"/>
                <a:cs typeface="Cambria Math"/>
              </a:rPr>
              <a:t>  </a:t>
            </a:r>
            <a:endParaRPr baseline="-37698" sz="2100">
              <a:latin typeface="Cambria Math"/>
              <a:cs typeface="Cambria Math"/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2516758" y="9539934"/>
            <a:ext cx="347980" cy="0"/>
          </a:xfrm>
          <a:custGeom>
            <a:avLst/>
            <a:gdLst/>
            <a:ahLst/>
            <a:cxnLst/>
            <a:rect l="l" t="t" r="r" b="b"/>
            <a:pathLst>
              <a:path w="347980" h="0">
                <a:moveTo>
                  <a:pt x="0" y="0"/>
                </a:moveTo>
                <a:lnTo>
                  <a:pt x="347471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1017466" y="862040"/>
            <a:ext cx="75968" cy="6641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1055451" y="862040"/>
            <a:ext cx="0" cy="1850389"/>
          </a:xfrm>
          <a:custGeom>
            <a:avLst/>
            <a:gdLst/>
            <a:ahLst/>
            <a:cxnLst/>
            <a:rect l="l" t="t" r="r" b="b"/>
            <a:pathLst>
              <a:path w="0" h="1850389">
                <a:moveTo>
                  <a:pt x="0" y="0"/>
                </a:moveTo>
                <a:lnTo>
                  <a:pt x="0" y="1849979"/>
                </a:lnTo>
              </a:path>
            </a:pathLst>
          </a:custGeom>
          <a:ln w="358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/>
          <p:nvPr/>
        </p:nvSpPr>
        <p:spPr>
          <a:xfrm>
            <a:off x="3381983" y="2664584"/>
            <a:ext cx="76200" cy="66675"/>
          </a:xfrm>
          <a:custGeom>
            <a:avLst/>
            <a:gdLst/>
            <a:ahLst/>
            <a:cxnLst/>
            <a:rect l="l" t="t" r="r" b="b"/>
            <a:pathLst>
              <a:path w="76200" h="66675">
                <a:moveTo>
                  <a:pt x="0" y="0"/>
                </a:moveTo>
                <a:lnTo>
                  <a:pt x="9496" y="37948"/>
                </a:lnTo>
                <a:lnTo>
                  <a:pt x="0" y="66410"/>
                </a:lnTo>
                <a:lnTo>
                  <a:pt x="75968" y="37948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/>
          <p:nvPr/>
        </p:nvSpPr>
        <p:spPr>
          <a:xfrm>
            <a:off x="1064947" y="2702532"/>
            <a:ext cx="2393315" cy="0"/>
          </a:xfrm>
          <a:custGeom>
            <a:avLst/>
            <a:gdLst/>
            <a:ahLst/>
            <a:cxnLst/>
            <a:rect l="l" t="t" r="r" b="b"/>
            <a:pathLst>
              <a:path w="2393315" h="0">
                <a:moveTo>
                  <a:pt x="0" y="0"/>
                </a:moveTo>
                <a:lnTo>
                  <a:pt x="2393004" y="0"/>
                </a:lnTo>
              </a:path>
            </a:pathLst>
          </a:custGeom>
          <a:ln w="358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/>
          <p:nvPr/>
        </p:nvSpPr>
        <p:spPr>
          <a:xfrm>
            <a:off x="1064947" y="1165631"/>
            <a:ext cx="2193925" cy="1546860"/>
          </a:xfrm>
          <a:custGeom>
            <a:avLst/>
            <a:gdLst/>
            <a:ahLst/>
            <a:cxnLst/>
            <a:rect l="l" t="t" r="r" b="b"/>
            <a:pathLst>
              <a:path w="2193925" h="1546860">
                <a:moveTo>
                  <a:pt x="0" y="1546388"/>
                </a:moveTo>
                <a:lnTo>
                  <a:pt x="2193587" y="1546388"/>
                </a:lnTo>
                <a:lnTo>
                  <a:pt x="2193587" y="0"/>
                </a:lnTo>
                <a:lnTo>
                  <a:pt x="0" y="1546388"/>
                </a:lnTo>
              </a:path>
            </a:pathLst>
          </a:custGeom>
          <a:ln w="3586">
            <a:solidFill>
              <a:srgbClr val="7C7C7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/>
          <p:nvPr/>
        </p:nvSpPr>
        <p:spPr>
          <a:xfrm>
            <a:off x="1815135" y="2797405"/>
            <a:ext cx="227965" cy="161290"/>
          </a:xfrm>
          <a:custGeom>
            <a:avLst/>
            <a:gdLst/>
            <a:ahLst/>
            <a:cxnLst/>
            <a:rect l="l" t="t" r="r" b="b"/>
            <a:pathLst>
              <a:path w="227964" h="161289">
                <a:moveTo>
                  <a:pt x="0" y="161282"/>
                </a:moveTo>
                <a:lnTo>
                  <a:pt x="113952" y="0"/>
                </a:lnTo>
                <a:lnTo>
                  <a:pt x="227905" y="161282"/>
                </a:lnTo>
                <a:lnTo>
                  <a:pt x="0" y="161282"/>
                </a:lnTo>
              </a:path>
            </a:pathLst>
          </a:custGeom>
          <a:ln w="3586">
            <a:solidFill>
              <a:srgbClr val="7C7C7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/>
          <p:nvPr/>
        </p:nvSpPr>
        <p:spPr>
          <a:xfrm>
            <a:off x="1055451" y="1649478"/>
            <a:ext cx="2184400" cy="0"/>
          </a:xfrm>
          <a:custGeom>
            <a:avLst/>
            <a:gdLst/>
            <a:ahLst/>
            <a:cxnLst/>
            <a:rect l="l" t="t" r="r" b="b"/>
            <a:pathLst>
              <a:path w="2184400" h="0">
                <a:moveTo>
                  <a:pt x="2184091" y="0"/>
                </a:moveTo>
                <a:lnTo>
                  <a:pt x="0" y="0"/>
                </a:lnTo>
              </a:path>
            </a:pathLst>
          </a:custGeom>
          <a:ln w="3585">
            <a:solidFill>
              <a:srgbClr val="000000"/>
            </a:solidFill>
            <a:prstDash val="sysDot"/>
          </a:ln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/>
          <p:nvPr/>
        </p:nvSpPr>
        <p:spPr>
          <a:xfrm>
            <a:off x="795411" y="1524753"/>
            <a:ext cx="108964" cy="138513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4" name="object 44"/>
          <p:cNvSpPr/>
          <p:nvPr/>
        </p:nvSpPr>
        <p:spPr>
          <a:xfrm>
            <a:off x="805882" y="926992"/>
            <a:ext cx="19050" cy="62230"/>
          </a:xfrm>
          <a:custGeom>
            <a:avLst/>
            <a:gdLst/>
            <a:ahLst/>
            <a:cxnLst/>
            <a:rect l="l" t="t" r="r" b="b"/>
            <a:pathLst>
              <a:path w="19050" h="62230">
                <a:moveTo>
                  <a:pt x="0" y="62200"/>
                </a:moveTo>
                <a:lnTo>
                  <a:pt x="18890" y="62200"/>
                </a:lnTo>
                <a:lnTo>
                  <a:pt x="18890" y="0"/>
                </a:lnTo>
                <a:lnTo>
                  <a:pt x="0" y="0"/>
                </a:lnTo>
                <a:lnTo>
                  <a:pt x="0" y="62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5" name="object 45"/>
          <p:cNvSpPr/>
          <p:nvPr/>
        </p:nvSpPr>
        <p:spPr>
          <a:xfrm>
            <a:off x="805882" y="918741"/>
            <a:ext cx="86360" cy="0"/>
          </a:xfrm>
          <a:custGeom>
            <a:avLst/>
            <a:gdLst/>
            <a:ahLst/>
            <a:cxnLst/>
            <a:rect l="l" t="t" r="r" b="b"/>
            <a:pathLst>
              <a:path w="86359" h="0">
                <a:moveTo>
                  <a:pt x="0" y="0"/>
                </a:moveTo>
                <a:lnTo>
                  <a:pt x="85882" y="0"/>
                </a:lnTo>
              </a:path>
            </a:pathLst>
          </a:custGeom>
          <a:ln w="1650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6" name="object 46"/>
          <p:cNvSpPr/>
          <p:nvPr/>
        </p:nvSpPr>
        <p:spPr>
          <a:xfrm>
            <a:off x="805882" y="867330"/>
            <a:ext cx="19050" cy="43180"/>
          </a:xfrm>
          <a:custGeom>
            <a:avLst/>
            <a:gdLst/>
            <a:ahLst/>
            <a:cxnLst/>
            <a:rect l="l" t="t" r="r" b="b"/>
            <a:pathLst>
              <a:path w="19050" h="43180">
                <a:moveTo>
                  <a:pt x="0" y="43159"/>
                </a:moveTo>
                <a:lnTo>
                  <a:pt x="18890" y="43159"/>
                </a:lnTo>
                <a:lnTo>
                  <a:pt x="18890" y="0"/>
                </a:lnTo>
                <a:lnTo>
                  <a:pt x="0" y="0"/>
                </a:lnTo>
                <a:lnTo>
                  <a:pt x="0" y="431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7" name="object 47"/>
          <p:cNvSpPr/>
          <p:nvPr/>
        </p:nvSpPr>
        <p:spPr>
          <a:xfrm>
            <a:off x="805882" y="859079"/>
            <a:ext cx="96520" cy="0"/>
          </a:xfrm>
          <a:custGeom>
            <a:avLst/>
            <a:gdLst/>
            <a:ahLst/>
            <a:cxnLst/>
            <a:rect l="l" t="t" r="r" b="b"/>
            <a:pathLst>
              <a:path w="96519" h="0">
                <a:moveTo>
                  <a:pt x="0" y="0"/>
                </a:moveTo>
                <a:lnTo>
                  <a:pt x="96302" y="0"/>
                </a:lnTo>
              </a:path>
            </a:pathLst>
          </a:custGeom>
          <a:ln w="1650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8" name="object 48"/>
          <p:cNvSpPr/>
          <p:nvPr/>
        </p:nvSpPr>
        <p:spPr>
          <a:xfrm>
            <a:off x="1026962" y="1165631"/>
            <a:ext cx="2212975" cy="0"/>
          </a:xfrm>
          <a:custGeom>
            <a:avLst/>
            <a:gdLst/>
            <a:ahLst/>
            <a:cxnLst/>
            <a:rect l="l" t="t" r="r" b="b"/>
            <a:pathLst>
              <a:path w="2212975" h="0">
                <a:moveTo>
                  <a:pt x="2212579" y="0"/>
                </a:moveTo>
                <a:lnTo>
                  <a:pt x="0" y="0"/>
                </a:lnTo>
              </a:path>
            </a:pathLst>
          </a:custGeom>
          <a:ln w="3585">
            <a:solidFill>
              <a:srgbClr val="000000"/>
            </a:solidFill>
            <a:prstDash val="sysDot"/>
          </a:ln>
        </p:spPr>
        <p:txBody>
          <a:bodyPr wrap="square" lIns="0" tIns="0" rIns="0" bIns="0" rtlCol="0"/>
          <a:lstStyle/>
          <a:p/>
        </p:txBody>
      </p:sp>
      <p:sp>
        <p:nvSpPr>
          <p:cNvPr id="49" name="object 49"/>
          <p:cNvSpPr/>
          <p:nvPr/>
        </p:nvSpPr>
        <p:spPr>
          <a:xfrm>
            <a:off x="2555827" y="1658965"/>
            <a:ext cx="19050" cy="1053465"/>
          </a:xfrm>
          <a:custGeom>
            <a:avLst/>
            <a:gdLst/>
            <a:ahLst/>
            <a:cxnLst/>
            <a:rect l="l" t="t" r="r" b="b"/>
            <a:pathLst>
              <a:path w="19050" h="1053464">
                <a:moveTo>
                  <a:pt x="0" y="0"/>
                </a:moveTo>
                <a:lnTo>
                  <a:pt x="18992" y="1053054"/>
                </a:lnTo>
              </a:path>
            </a:pathLst>
          </a:custGeom>
          <a:ln w="3588">
            <a:solidFill>
              <a:srgbClr val="000000"/>
            </a:solidFill>
            <a:prstDash val="sysDot"/>
          </a:ln>
        </p:spPr>
        <p:txBody>
          <a:bodyPr wrap="square" lIns="0" tIns="0" rIns="0" bIns="0" rtlCol="0"/>
          <a:lstStyle/>
          <a:p/>
        </p:txBody>
      </p:sp>
      <p:sp>
        <p:nvSpPr>
          <p:cNvPr id="50" name="object 50"/>
          <p:cNvSpPr/>
          <p:nvPr/>
        </p:nvSpPr>
        <p:spPr>
          <a:xfrm>
            <a:off x="577004" y="1078854"/>
            <a:ext cx="108961" cy="138513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1" name="object 51"/>
          <p:cNvSpPr/>
          <p:nvPr/>
        </p:nvSpPr>
        <p:spPr>
          <a:xfrm>
            <a:off x="744525" y="1157029"/>
            <a:ext cx="17145" cy="38100"/>
          </a:xfrm>
          <a:custGeom>
            <a:avLst/>
            <a:gdLst/>
            <a:ahLst/>
            <a:cxnLst/>
            <a:rect l="l" t="t" r="r" b="b"/>
            <a:pathLst>
              <a:path w="17145" h="38100">
                <a:moveTo>
                  <a:pt x="16548" y="0"/>
                </a:moveTo>
                <a:lnTo>
                  <a:pt x="0" y="0"/>
                </a:lnTo>
                <a:lnTo>
                  <a:pt x="0" y="37948"/>
                </a:lnTo>
                <a:lnTo>
                  <a:pt x="16548" y="37948"/>
                </a:lnTo>
                <a:lnTo>
                  <a:pt x="1654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2" name="object 52"/>
          <p:cNvSpPr/>
          <p:nvPr/>
        </p:nvSpPr>
        <p:spPr>
          <a:xfrm>
            <a:off x="705667" y="1149123"/>
            <a:ext cx="94615" cy="0"/>
          </a:xfrm>
          <a:custGeom>
            <a:avLst/>
            <a:gdLst/>
            <a:ahLst/>
            <a:cxnLst/>
            <a:rect l="l" t="t" r="r" b="b"/>
            <a:pathLst>
              <a:path w="94615" h="0">
                <a:moveTo>
                  <a:pt x="0" y="0"/>
                </a:moveTo>
                <a:lnTo>
                  <a:pt x="94251" y="0"/>
                </a:lnTo>
              </a:path>
            </a:pathLst>
          </a:custGeom>
          <a:ln w="1581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3" name="object 53"/>
          <p:cNvSpPr/>
          <p:nvPr/>
        </p:nvSpPr>
        <p:spPr>
          <a:xfrm>
            <a:off x="744525" y="1103521"/>
            <a:ext cx="17145" cy="38100"/>
          </a:xfrm>
          <a:custGeom>
            <a:avLst/>
            <a:gdLst/>
            <a:ahLst/>
            <a:cxnLst/>
            <a:rect l="l" t="t" r="r" b="b"/>
            <a:pathLst>
              <a:path w="17145" h="38100">
                <a:moveTo>
                  <a:pt x="16548" y="0"/>
                </a:moveTo>
                <a:lnTo>
                  <a:pt x="0" y="0"/>
                </a:lnTo>
                <a:lnTo>
                  <a:pt x="0" y="37695"/>
                </a:lnTo>
                <a:lnTo>
                  <a:pt x="16548" y="37695"/>
                </a:lnTo>
                <a:lnTo>
                  <a:pt x="1654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4" name="object 54"/>
          <p:cNvSpPr/>
          <p:nvPr/>
        </p:nvSpPr>
        <p:spPr>
          <a:xfrm>
            <a:off x="823709" y="1078854"/>
            <a:ext cx="112471" cy="138513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5" name="object 55"/>
          <p:cNvSpPr/>
          <p:nvPr/>
        </p:nvSpPr>
        <p:spPr>
          <a:xfrm>
            <a:off x="2880718" y="2750740"/>
            <a:ext cx="117877" cy="138083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6" name="object 56"/>
          <p:cNvSpPr/>
          <p:nvPr/>
        </p:nvSpPr>
        <p:spPr>
          <a:xfrm>
            <a:off x="2574819" y="2787917"/>
            <a:ext cx="0" cy="294640"/>
          </a:xfrm>
          <a:custGeom>
            <a:avLst/>
            <a:gdLst/>
            <a:ahLst/>
            <a:cxnLst/>
            <a:rect l="l" t="t" r="r" b="b"/>
            <a:pathLst>
              <a:path w="0" h="294639">
                <a:moveTo>
                  <a:pt x="0" y="0"/>
                </a:moveTo>
                <a:lnTo>
                  <a:pt x="0" y="294102"/>
                </a:lnTo>
              </a:path>
            </a:pathLst>
          </a:custGeom>
          <a:ln w="3589">
            <a:solidFill>
              <a:srgbClr val="000000"/>
            </a:solidFill>
            <a:prstDash val="sysDot"/>
          </a:ln>
        </p:spPr>
        <p:txBody>
          <a:bodyPr wrap="square" lIns="0" tIns="0" rIns="0" bIns="0" rtlCol="0"/>
          <a:lstStyle/>
          <a:p/>
        </p:txBody>
      </p:sp>
      <p:sp>
        <p:nvSpPr>
          <p:cNvPr id="57" name="object 57"/>
          <p:cNvSpPr/>
          <p:nvPr/>
        </p:nvSpPr>
        <p:spPr>
          <a:xfrm>
            <a:off x="1055451" y="2797405"/>
            <a:ext cx="0" cy="322580"/>
          </a:xfrm>
          <a:custGeom>
            <a:avLst/>
            <a:gdLst/>
            <a:ahLst/>
            <a:cxnLst/>
            <a:rect l="l" t="t" r="r" b="b"/>
            <a:pathLst>
              <a:path w="0" h="322580">
                <a:moveTo>
                  <a:pt x="0" y="0"/>
                </a:moveTo>
                <a:lnTo>
                  <a:pt x="0" y="322563"/>
                </a:lnTo>
              </a:path>
            </a:pathLst>
          </a:custGeom>
          <a:ln w="3589">
            <a:solidFill>
              <a:srgbClr val="000000"/>
            </a:solidFill>
            <a:prstDash val="sysDot"/>
          </a:ln>
        </p:spPr>
        <p:txBody>
          <a:bodyPr wrap="square" lIns="0" tIns="0" rIns="0" bIns="0" rtlCol="0"/>
          <a:lstStyle/>
          <a:p/>
        </p:txBody>
      </p:sp>
      <p:sp>
        <p:nvSpPr>
          <p:cNvPr id="58" name="object 58"/>
          <p:cNvSpPr/>
          <p:nvPr/>
        </p:nvSpPr>
        <p:spPr>
          <a:xfrm>
            <a:off x="3258534" y="2778430"/>
            <a:ext cx="0" cy="360680"/>
          </a:xfrm>
          <a:custGeom>
            <a:avLst/>
            <a:gdLst/>
            <a:ahLst/>
            <a:cxnLst/>
            <a:rect l="l" t="t" r="r" b="b"/>
            <a:pathLst>
              <a:path w="0" h="360680">
                <a:moveTo>
                  <a:pt x="0" y="0"/>
                </a:moveTo>
                <a:lnTo>
                  <a:pt x="0" y="360512"/>
                </a:lnTo>
              </a:path>
            </a:pathLst>
          </a:custGeom>
          <a:ln w="3589">
            <a:solidFill>
              <a:srgbClr val="000000"/>
            </a:solidFill>
            <a:prstDash val="sysDot"/>
          </a:ln>
        </p:spPr>
        <p:txBody>
          <a:bodyPr wrap="square" lIns="0" tIns="0" rIns="0" bIns="0" rtlCol="0"/>
          <a:lstStyle/>
          <a:p/>
        </p:txBody>
      </p:sp>
      <p:sp>
        <p:nvSpPr>
          <p:cNvPr id="59" name="object 59"/>
          <p:cNvSpPr/>
          <p:nvPr/>
        </p:nvSpPr>
        <p:spPr>
          <a:xfrm>
            <a:off x="1055451" y="3034583"/>
            <a:ext cx="2203450" cy="0"/>
          </a:xfrm>
          <a:custGeom>
            <a:avLst/>
            <a:gdLst/>
            <a:ahLst/>
            <a:cxnLst/>
            <a:rect l="l" t="t" r="r" b="b"/>
            <a:pathLst>
              <a:path w="2203450" h="0">
                <a:moveTo>
                  <a:pt x="0" y="0"/>
                </a:moveTo>
                <a:lnTo>
                  <a:pt x="2203083" y="0"/>
                </a:lnTo>
              </a:path>
            </a:pathLst>
          </a:custGeom>
          <a:ln w="3585">
            <a:solidFill>
              <a:srgbClr val="000000"/>
            </a:solidFill>
            <a:prstDash val="sysDot"/>
          </a:ln>
        </p:spPr>
        <p:txBody>
          <a:bodyPr wrap="square" lIns="0" tIns="0" rIns="0" bIns="0" rtlCol="0"/>
          <a:lstStyle/>
          <a:p/>
        </p:txBody>
      </p:sp>
      <p:sp>
        <p:nvSpPr>
          <p:cNvPr id="60" name="object 60"/>
          <p:cNvSpPr/>
          <p:nvPr/>
        </p:nvSpPr>
        <p:spPr>
          <a:xfrm>
            <a:off x="4466318" y="9361554"/>
            <a:ext cx="1870710" cy="208279"/>
          </a:xfrm>
          <a:custGeom>
            <a:avLst/>
            <a:gdLst/>
            <a:ahLst/>
            <a:cxnLst/>
            <a:rect l="l" t="t" r="r" b="b"/>
            <a:pathLst>
              <a:path w="1870710" h="208279">
                <a:moveTo>
                  <a:pt x="0" y="207672"/>
                </a:moveTo>
                <a:lnTo>
                  <a:pt x="1870200" y="207672"/>
                </a:lnTo>
                <a:lnTo>
                  <a:pt x="1870200" y="0"/>
                </a:lnTo>
                <a:lnTo>
                  <a:pt x="0" y="0"/>
                </a:lnTo>
                <a:lnTo>
                  <a:pt x="0" y="207672"/>
                </a:lnTo>
              </a:path>
            </a:pathLst>
          </a:custGeom>
          <a:ln w="358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1" name="object 61"/>
          <p:cNvSpPr/>
          <p:nvPr/>
        </p:nvSpPr>
        <p:spPr>
          <a:xfrm>
            <a:off x="4304928" y="9219959"/>
            <a:ext cx="161390" cy="500302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2" name="object 62"/>
          <p:cNvSpPr/>
          <p:nvPr/>
        </p:nvSpPr>
        <p:spPr>
          <a:xfrm>
            <a:off x="4304928" y="9219959"/>
            <a:ext cx="161925" cy="500380"/>
          </a:xfrm>
          <a:custGeom>
            <a:avLst/>
            <a:gdLst/>
            <a:ahLst/>
            <a:cxnLst/>
            <a:rect l="l" t="t" r="r" b="b"/>
            <a:pathLst>
              <a:path w="161925" h="500379">
                <a:moveTo>
                  <a:pt x="0" y="500302"/>
                </a:moveTo>
                <a:lnTo>
                  <a:pt x="161390" y="500302"/>
                </a:lnTo>
                <a:lnTo>
                  <a:pt x="161390" y="0"/>
                </a:lnTo>
                <a:lnTo>
                  <a:pt x="0" y="0"/>
                </a:lnTo>
                <a:lnTo>
                  <a:pt x="0" y="500302"/>
                </a:lnTo>
              </a:path>
            </a:pathLst>
          </a:custGeom>
          <a:ln w="3569">
            <a:solidFill>
              <a:srgbClr val="7C7C7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3" name="object 63"/>
          <p:cNvSpPr/>
          <p:nvPr/>
        </p:nvSpPr>
        <p:spPr>
          <a:xfrm>
            <a:off x="6763729" y="9437072"/>
            <a:ext cx="66454" cy="66077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4" name="object 64"/>
          <p:cNvSpPr/>
          <p:nvPr/>
        </p:nvSpPr>
        <p:spPr>
          <a:xfrm>
            <a:off x="6336519" y="9465391"/>
            <a:ext cx="494030" cy="0"/>
          </a:xfrm>
          <a:custGeom>
            <a:avLst/>
            <a:gdLst/>
            <a:ahLst/>
            <a:cxnLst/>
            <a:rect l="l" t="t" r="r" b="b"/>
            <a:pathLst>
              <a:path w="494029" h="0">
                <a:moveTo>
                  <a:pt x="0" y="0"/>
                </a:moveTo>
                <a:lnTo>
                  <a:pt x="493663" y="0"/>
                </a:lnTo>
              </a:path>
            </a:pathLst>
          </a:custGeom>
          <a:ln w="358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5" name="object 65"/>
          <p:cNvSpPr/>
          <p:nvPr/>
        </p:nvSpPr>
        <p:spPr>
          <a:xfrm>
            <a:off x="6873613" y="9333613"/>
            <a:ext cx="92365" cy="74535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6" name="object 66"/>
          <p:cNvSpPr/>
          <p:nvPr/>
        </p:nvSpPr>
        <p:spPr>
          <a:xfrm>
            <a:off x="6336519" y="9361554"/>
            <a:ext cx="351790" cy="208279"/>
          </a:xfrm>
          <a:custGeom>
            <a:avLst/>
            <a:gdLst/>
            <a:ahLst/>
            <a:cxnLst/>
            <a:rect l="l" t="t" r="r" b="b"/>
            <a:pathLst>
              <a:path w="351790" h="208279">
                <a:moveTo>
                  <a:pt x="0" y="207672"/>
                </a:moveTo>
                <a:lnTo>
                  <a:pt x="351260" y="207672"/>
                </a:lnTo>
                <a:lnTo>
                  <a:pt x="351260" y="0"/>
                </a:lnTo>
                <a:lnTo>
                  <a:pt x="0" y="0"/>
                </a:lnTo>
                <a:lnTo>
                  <a:pt x="0" y="207672"/>
                </a:lnTo>
              </a:path>
            </a:pathLst>
          </a:custGeom>
          <a:ln w="3582">
            <a:solidFill>
              <a:srgbClr val="000000"/>
            </a:solidFill>
            <a:prstDash val="sysDot"/>
          </a:ln>
        </p:spPr>
        <p:txBody>
          <a:bodyPr wrap="square" lIns="0" tIns="0" rIns="0" bIns="0" rtlCol="0"/>
          <a:lstStyle/>
          <a:p/>
        </p:txBody>
      </p:sp>
      <p:sp>
        <p:nvSpPr>
          <p:cNvPr id="67" name="object 67"/>
          <p:cNvSpPr/>
          <p:nvPr/>
        </p:nvSpPr>
        <p:spPr>
          <a:xfrm>
            <a:off x="4456825" y="8880131"/>
            <a:ext cx="0" cy="302260"/>
          </a:xfrm>
          <a:custGeom>
            <a:avLst/>
            <a:gdLst/>
            <a:ahLst/>
            <a:cxnLst/>
            <a:rect l="l" t="t" r="r" b="b"/>
            <a:pathLst>
              <a:path w="0" h="302259">
                <a:moveTo>
                  <a:pt x="0" y="302069"/>
                </a:moveTo>
                <a:lnTo>
                  <a:pt x="0" y="0"/>
                </a:lnTo>
              </a:path>
            </a:pathLst>
          </a:custGeom>
          <a:ln w="3567">
            <a:solidFill>
              <a:srgbClr val="000000"/>
            </a:solidFill>
            <a:prstDash val="sysDot"/>
          </a:ln>
        </p:spPr>
        <p:txBody>
          <a:bodyPr wrap="square" lIns="0" tIns="0" rIns="0" bIns="0" rtlCol="0"/>
          <a:lstStyle/>
          <a:p/>
        </p:txBody>
      </p:sp>
      <p:sp>
        <p:nvSpPr>
          <p:cNvPr id="68" name="object 68"/>
          <p:cNvSpPr/>
          <p:nvPr/>
        </p:nvSpPr>
        <p:spPr>
          <a:xfrm>
            <a:off x="6336519" y="9059485"/>
            <a:ext cx="0" cy="274320"/>
          </a:xfrm>
          <a:custGeom>
            <a:avLst/>
            <a:gdLst/>
            <a:ahLst/>
            <a:cxnLst/>
            <a:rect l="l" t="t" r="r" b="b"/>
            <a:pathLst>
              <a:path w="0" h="274320">
                <a:moveTo>
                  <a:pt x="0" y="273750"/>
                </a:moveTo>
                <a:lnTo>
                  <a:pt x="0" y="0"/>
                </a:lnTo>
              </a:path>
            </a:pathLst>
          </a:custGeom>
          <a:ln w="3567">
            <a:solidFill>
              <a:srgbClr val="000000"/>
            </a:solidFill>
            <a:prstDash val="sysDot"/>
          </a:ln>
        </p:spPr>
        <p:txBody>
          <a:bodyPr wrap="square" lIns="0" tIns="0" rIns="0" bIns="0" rtlCol="0"/>
          <a:lstStyle/>
          <a:p/>
        </p:txBody>
      </p:sp>
      <p:sp>
        <p:nvSpPr>
          <p:cNvPr id="69" name="object 69"/>
          <p:cNvSpPr/>
          <p:nvPr/>
        </p:nvSpPr>
        <p:spPr>
          <a:xfrm>
            <a:off x="6678286" y="9031166"/>
            <a:ext cx="0" cy="283210"/>
          </a:xfrm>
          <a:custGeom>
            <a:avLst/>
            <a:gdLst/>
            <a:ahLst/>
            <a:cxnLst/>
            <a:rect l="l" t="t" r="r" b="b"/>
            <a:pathLst>
              <a:path w="0" h="283209">
                <a:moveTo>
                  <a:pt x="0" y="283190"/>
                </a:moveTo>
                <a:lnTo>
                  <a:pt x="0" y="0"/>
                </a:lnTo>
              </a:path>
            </a:pathLst>
          </a:custGeom>
          <a:ln w="3567">
            <a:solidFill>
              <a:srgbClr val="000000"/>
            </a:solidFill>
            <a:prstDash val="sysDot"/>
          </a:ln>
        </p:spPr>
        <p:txBody>
          <a:bodyPr wrap="square" lIns="0" tIns="0" rIns="0" bIns="0" rtlCol="0"/>
          <a:lstStyle/>
          <a:p/>
        </p:txBody>
      </p:sp>
      <p:sp>
        <p:nvSpPr>
          <p:cNvPr id="70" name="object 70"/>
          <p:cNvSpPr/>
          <p:nvPr/>
        </p:nvSpPr>
        <p:spPr>
          <a:xfrm>
            <a:off x="4456825" y="9078364"/>
            <a:ext cx="2250440" cy="0"/>
          </a:xfrm>
          <a:custGeom>
            <a:avLst/>
            <a:gdLst/>
            <a:ahLst/>
            <a:cxnLst/>
            <a:rect l="l" t="t" r="r" b="b"/>
            <a:pathLst>
              <a:path w="2250440" h="0">
                <a:moveTo>
                  <a:pt x="0" y="0"/>
                </a:moveTo>
                <a:lnTo>
                  <a:pt x="2249942" y="0"/>
                </a:lnTo>
              </a:path>
            </a:pathLst>
          </a:custGeom>
          <a:ln w="358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1" name="object 71"/>
          <p:cNvSpPr/>
          <p:nvPr/>
        </p:nvSpPr>
        <p:spPr>
          <a:xfrm>
            <a:off x="5497224" y="8928022"/>
            <a:ext cx="0" cy="88900"/>
          </a:xfrm>
          <a:custGeom>
            <a:avLst/>
            <a:gdLst/>
            <a:ahLst/>
            <a:cxnLst/>
            <a:rect l="l" t="t" r="r" b="b"/>
            <a:pathLst>
              <a:path w="0" h="88900">
                <a:moveTo>
                  <a:pt x="0" y="0"/>
                </a:moveTo>
                <a:lnTo>
                  <a:pt x="0" y="88657"/>
                </a:lnTo>
              </a:path>
            </a:pathLst>
          </a:custGeom>
          <a:ln w="1655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2" name="object 72"/>
          <p:cNvSpPr/>
          <p:nvPr/>
        </p:nvSpPr>
        <p:spPr>
          <a:xfrm>
            <a:off x="5366679" y="9007290"/>
            <a:ext cx="122555" cy="0"/>
          </a:xfrm>
          <a:custGeom>
            <a:avLst/>
            <a:gdLst/>
            <a:ahLst/>
            <a:cxnLst/>
            <a:rect l="l" t="t" r="r" b="b"/>
            <a:pathLst>
              <a:path w="122554" h="0">
                <a:moveTo>
                  <a:pt x="0" y="0"/>
                </a:moveTo>
                <a:lnTo>
                  <a:pt x="122266" y="0"/>
                </a:lnTo>
              </a:path>
            </a:pathLst>
          </a:custGeom>
          <a:ln w="1877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3" name="object 73"/>
          <p:cNvSpPr/>
          <p:nvPr/>
        </p:nvSpPr>
        <p:spPr>
          <a:xfrm>
            <a:off x="6431455" y="8832932"/>
            <a:ext cx="161925" cy="226695"/>
          </a:xfrm>
          <a:custGeom>
            <a:avLst/>
            <a:gdLst/>
            <a:ahLst/>
            <a:cxnLst/>
            <a:rect l="l" t="t" r="r" b="b"/>
            <a:pathLst>
              <a:path w="161925" h="226695">
                <a:moveTo>
                  <a:pt x="161390" y="226552"/>
                </a:moveTo>
                <a:lnTo>
                  <a:pt x="0" y="122715"/>
                </a:lnTo>
                <a:lnTo>
                  <a:pt x="161390" y="0"/>
                </a:lnTo>
                <a:lnTo>
                  <a:pt x="161390" y="226552"/>
                </a:lnTo>
              </a:path>
            </a:pathLst>
          </a:custGeom>
          <a:ln w="3574">
            <a:solidFill>
              <a:srgbClr val="7C7C7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4" name="object 74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150"/>
              </a:lnSpc>
            </a:pPr>
            <a:r>
              <a:rPr dirty="0" spc="-5"/>
              <a:t>DYIALA UNIVERSITY </a:t>
            </a:r>
            <a:r>
              <a:rPr dirty="0"/>
              <a:t>– </a:t>
            </a:r>
            <a:r>
              <a:rPr dirty="0" spc="-5"/>
              <a:t>ENGINEERING COLLEGE- CIVIL ENGINEERING</a:t>
            </a:r>
            <a:r>
              <a:rPr dirty="0" spc="45"/>
              <a:t> </a:t>
            </a:r>
            <a:r>
              <a:rPr dirty="0" spc="-5"/>
              <a:t>DEPARTMENT</a:t>
            </a:r>
          </a:p>
        </p:txBody>
      </p:sp>
      <p:sp>
        <p:nvSpPr>
          <p:cNvPr id="75" name="object 7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1614"/>
              </a:lnSpc>
            </a:pPr>
            <a:fld id="{81D60167-4931-47E6-BA6A-407CBD079E47}" type="slidenum">
              <a:rPr dirty="0" spc="-5"/>
              <a:t>10</a:t>
            </a:fld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88620" y="9763962"/>
            <a:ext cx="689610" cy="0"/>
          </a:xfrm>
          <a:custGeom>
            <a:avLst/>
            <a:gdLst/>
            <a:ahLst/>
            <a:cxnLst/>
            <a:rect l="l" t="t" r="r" b="b"/>
            <a:pathLst>
              <a:path w="689610" h="0">
                <a:moveTo>
                  <a:pt x="0" y="0"/>
                </a:moveTo>
                <a:lnTo>
                  <a:pt x="689152" y="0"/>
                </a:lnTo>
              </a:path>
            </a:pathLst>
          </a:custGeom>
          <a:ln w="27431">
            <a:solidFill>
              <a:srgbClr val="80808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1105204" y="9763962"/>
            <a:ext cx="6068695" cy="0"/>
          </a:xfrm>
          <a:custGeom>
            <a:avLst/>
            <a:gdLst/>
            <a:ahLst/>
            <a:cxnLst/>
            <a:rect l="l" t="t" r="r" b="b"/>
            <a:pathLst>
              <a:path w="6068695" h="0">
                <a:moveTo>
                  <a:pt x="0" y="0"/>
                </a:moveTo>
                <a:lnTo>
                  <a:pt x="6068314" y="0"/>
                </a:lnTo>
              </a:path>
            </a:pathLst>
          </a:custGeom>
          <a:ln w="27431">
            <a:solidFill>
              <a:srgbClr val="80808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1091488" y="9750246"/>
            <a:ext cx="0" cy="276225"/>
          </a:xfrm>
          <a:custGeom>
            <a:avLst/>
            <a:gdLst/>
            <a:ahLst/>
            <a:cxnLst/>
            <a:rect l="l" t="t" r="r" b="b"/>
            <a:pathLst>
              <a:path w="0" h="276225">
                <a:moveTo>
                  <a:pt x="0" y="0"/>
                </a:moveTo>
                <a:lnTo>
                  <a:pt x="0" y="276148"/>
                </a:lnTo>
              </a:path>
            </a:pathLst>
          </a:custGeom>
          <a:ln w="27431">
            <a:solidFill>
              <a:srgbClr val="80808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427736" y="352548"/>
            <a:ext cx="6709409" cy="624205"/>
          </a:xfrm>
          <a:prstGeom prst="rect">
            <a:avLst/>
          </a:prstGeom>
        </p:spPr>
        <p:txBody>
          <a:bodyPr wrap="square" lIns="0" tIns="8699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685"/>
              </a:spcBef>
              <a:tabLst>
                <a:tab pos="434975" algn="l"/>
                <a:tab pos="6696075" algn="l"/>
              </a:tabLst>
            </a:pPr>
            <a:r>
              <a:rPr dirty="0" u="sng" sz="1600" spc="-5">
                <a:uFill>
                  <a:solidFill>
                    <a:srgbClr val="612322"/>
                  </a:solidFill>
                </a:uFill>
                <a:latin typeface="Cambria"/>
                <a:cs typeface="Cambria"/>
              </a:rPr>
              <a:t> </a:t>
            </a:r>
            <a:r>
              <a:rPr dirty="0" u="sng" sz="1600" spc="-5">
                <a:uFill>
                  <a:solidFill>
                    <a:srgbClr val="612322"/>
                  </a:solidFill>
                </a:uFill>
                <a:latin typeface="Cambria"/>
                <a:cs typeface="Cambria"/>
              </a:rPr>
              <a:t>	</a:t>
            </a:r>
            <a:r>
              <a:rPr dirty="0" u="sng" sz="1600" spc="-5">
                <a:uFill>
                  <a:solidFill>
                    <a:srgbClr val="612322"/>
                  </a:solidFill>
                </a:uFill>
                <a:latin typeface="Cambria"/>
                <a:cs typeface="Cambria"/>
              </a:rPr>
              <a:t>THEORY OF STRUCTURES -------------------- DR. WISSAM D.</a:t>
            </a:r>
            <a:r>
              <a:rPr dirty="0" u="sng" sz="1600" spc="80">
                <a:uFill>
                  <a:solidFill>
                    <a:srgbClr val="612322"/>
                  </a:solidFill>
                </a:uFill>
                <a:latin typeface="Cambria"/>
                <a:cs typeface="Cambria"/>
              </a:rPr>
              <a:t> </a:t>
            </a:r>
            <a:r>
              <a:rPr dirty="0" u="sng" sz="1600" spc="-5">
                <a:uFill>
                  <a:solidFill>
                    <a:srgbClr val="612322"/>
                  </a:solidFill>
                </a:uFill>
                <a:latin typeface="Cambria"/>
                <a:cs typeface="Cambria"/>
              </a:rPr>
              <a:t>SALMAN	</a:t>
            </a:r>
            <a:endParaRPr sz="1600">
              <a:latin typeface="Cambria"/>
              <a:cs typeface="Cambria"/>
            </a:endParaRPr>
          </a:p>
          <a:p>
            <a:pPr marL="29209">
              <a:lnSpc>
                <a:spcPct val="100000"/>
              </a:lnSpc>
              <a:spcBef>
                <a:spcPts val="525"/>
              </a:spcBef>
            </a:pPr>
            <a:r>
              <a:rPr dirty="0" sz="1400" spc="-5">
                <a:latin typeface="Candara"/>
                <a:cs typeface="Candara"/>
              </a:rPr>
              <a:t>In </a:t>
            </a:r>
            <a:r>
              <a:rPr dirty="0" sz="1400">
                <a:latin typeface="Candara"/>
                <a:cs typeface="Candara"/>
              </a:rPr>
              <a:t>case </a:t>
            </a:r>
            <a:r>
              <a:rPr dirty="0" sz="1400" spc="-5">
                <a:latin typeface="Candara"/>
                <a:cs typeface="Candara"/>
              </a:rPr>
              <a:t>of flexural member as</a:t>
            </a:r>
            <a:r>
              <a:rPr dirty="0" sz="1400" spc="-20">
                <a:latin typeface="Candara"/>
                <a:cs typeface="Candara"/>
              </a:rPr>
              <a:t> </a:t>
            </a:r>
            <a:r>
              <a:rPr dirty="0" sz="1400" spc="-5">
                <a:latin typeface="Candara"/>
                <a:cs typeface="Candara"/>
              </a:rPr>
              <a:t>shown</a:t>
            </a:r>
            <a:endParaRPr sz="1400">
              <a:latin typeface="Candara"/>
              <a:cs typeface="Candar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44500" y="3514470"/>
            <a:ext cx="83121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395">
                <a:latin typeface="Cambria Math"/>
                <a:cs typeface="Cambria Math"/>
              </a:rPr>
              <a:t>  </a:t>
            </a:r>
            <a:r>
              <a:rPr dirty="0" sz="1400" spc="11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5">
                <a:latin typeface="Cambria Math"/>
                <a:cs typeface="Cambria Math"/>
              </a:rPr>
              <a:t> </a:t>
            </a:r>
            <a:r>
              <a:rPr dirty="0" sz="1400" spc="310">
                <a:latin typeface="Cambria Math"/>
                <a:cs typeface="Cambria Math"/>
              </a:rPr>
              <a:t>∫</a:t>
            </a:r>
            <a:r>
              <a:rPr dirty="0" sz="1400" spc="400">
                <a:latin typeface="Cambria Math"/>
                <a:cs typeface="Cambria Math"/>
              </a:rPr>
              <a:t> </a:t>
            </a:r>
            <a:r>
              <a:rPr dirty="0" sz="1400" spc="310">
                <a:latin typeface="Cambria Math"/>
                <a:cs typeface="Cambria Math"/>
              </a:rPr>
              <a:t>∫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1574546" y="3655186"/>
            <a:ext cx="190500" cy="0"/>
          </a:xfrm>
          <a:custGeom>
            <a:avLst/>
            <a:gdLst/>
            <a:ahLst/>
            <a:cxnLst/>
            <a:rect l="l" t="t" r="r" b="b"/>
            <a:pathLst>
              <a:path w="190500" h="0">
                <a:moveTo>
                  <a:pt x="0" y="0"/>
                </a:moveTo>
                <a:lnTo>
                  <a:pt x="190500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444500" y="2997454"/>
            <a:ext cx="981710" cy="543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>
                <a:latin typeface="Candara"/>
                <a:cs typeface="Candara"/>
              </a:rPr>
              <a:t>dvol=b dy</a:t>
            </a:r>
            <a:r>
              <a:rPr dirty="0" sz="1400" spc="-65">
                <a:latin typeface="Candara"/>
                <a:cs typeface="Candara"/>
              </a:rPr>
              <a:t> </a:t>
            </a:r>
            <a:r>
              <a:rPr dirty="0" sz="1400" spc="-5">
                <a:latin typeface="Candara"/>
                <a:cs typeface="Candara"/>
              </a:rPr>
              <a:t>dx</a:t>
            </a:r>
            <a:endParaRPr sz="1400">
              <a:latin typeface="Candara"/>
              <a:cs typeface="Candara"/>
            </a:endParaRPr>
          </a:p>
          <a:p>
            <a:pPr algn="ctr" marL="231775">
              <a:lnSpc>
                <a:spcPct val="100000"/>
              </a:lnSpc>
              <a:spcBef>
                <a:spcPts val="1200"/>
              </a:spcBef>
            </a:pPr>
            <a:r>
              <a:rPr dirty="0" sz="1000" spc="320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3249802" y="3655186"/>
            <a:ext cx="216535" cy="0"/>
          </a:xfrm>
          <a:custGeom>
            <a:avLst/>
            <a:gdLst/>
            <a:ahLst/>
            <a:cxnLst/>
            <a:rect l="l" t="t" r="r" b="b"/>
            <a:pathLst>
              <a:path w="216535" h="0">
                <a:moveTo>
                  <a:pt x="0" y="0"/>
                </a:moveTo>
                <a:lnTo>
                  <a:pt x="216408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1249476" y="3313302"/>
            <a:ext cx="221170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687830" algn="l"/>
              </a:tabLst>
            </a:pPr>
            <a:r>
              <a:rPr dirty="0" sz="1000" spc="365">
                <a:latin typeface="Cambria Math"/>
                <a:cs typeface="Cambria Math"/>
              </a:rPr>
              <a:t> </a:t>
            </a:r>
            <a:r>
              <a:rPr dirty="0" sz="1000" spc="-25">
                <a:latin typeface="Cambria Math"/>
                <a:cs typeface="Cambria Math"/>
              </a:rPr>
              <a:t> </a:t>
            </a:r>
            <a:r>
              <a:rPr dirty="0" sz="1000" spc="350">
                <a:latin typeface="Cambria Math"/>
                <a:cs typeface="Cambria Math"/>
              </a:rPr>
              <a:t> </a:t>
            </a:r>
            <a:r>
              <a:rPr dirty="0" sz="1000" spc="395">
                <a:latin typeface="Cambria Math"/>
                <a:cs typeface="Cambria Math"/>
              </a:rPr>
              <a:t> </a:t>
            </a:r>
            <a:r>
              <a:rPr dirty="0" sz="1000">
                <a:latin typeface="Cambria Math"/>
                <a:cs typeface="Cambria Math"/>
              </a:rPr>
              <a:t> </a:t>
            </a:r>
            <a:r>
              <a:rPr dirty="0" sz="1000" spc="30">
                <a:latin typeface="Cambria Math"/>
                <a:cs typeface="Cambria Math"/>
              </a:rPr>
              <a:t> </a:t>
            </a:r>
            <a:r>
              <a:rPr dirty="0" baseline="-19841" sz="2100" spc="615">
                <a:latin typeface="Cambria Math"/>
                <a:cs typeface="Cambria Math"/>
              </a:rPr>
              <a:t> </a:t>
            </a:r>
            <a:r>
              <a:rPr dirty="0" baseline="-19841" sz="2100" spc="630">
                <a:latin typeface="Cambria Math"/>
                <a:cs typeface="Cambria Math"/>
              </a:rPr>
              <a:t> </a:t>
            </a:r>
            <a:r>
              <a:rPr dirty="0" baseline="-19841" sz="2100">
                <a:latin typeface="Cambria Math"/>
                <a:cs typeface="Cambria Math"/>
              </a:rPr>
              <a:t>	</a:t>
            </a:r>
            <a:r>
              <a:rPr dirty="0" sz="1000" spc="350">
                <a:latin typeface="Cambria Math"/>
                <a:cs typeface="Cambria Math"/>
              </a:rPr>
              <a:t> </a:t>
            </a:r>
            <a:r>
              <a:rPr dirty="0" sz="1000" spc="-10">
                <a:latin typeface="Cambria Math"/>
                <a:cs typeface="Cambria Math"/>
              </a:rPr>
              <a:t> </a:t>
            </a:r>
            <a:r>
              <a:rPr dirty="0" sz="1000" spc="350">
                <a:latin typeface="Cambria Math"/>
                <a:cs typeface="Cambria Math"/>
              </a:rPr>
              <a:t> </a:t>
            </a:r>
            <a:r>
              <a:rPr dirty="0" sz="1000" spc="395">
                <a:latin typeface="Cambria Math"/>
                <a:cs typeface="Cambria Math"/>
              </a:rPr>
              <a:t> </a:t>
            </a:r>
            <a:r>
              <a:rPr dirty="0" sz="1000">
                <a:latin typeface="Cambria Math"/>
                <a:cs typeface="Cambria Math"/>
              </a:rPr>
              <a:t>  </a:t>
            </a:r>
            <a:r>
              <a:rPr dirty="0" sz="1000" spc="-105">
                <a:latin typeface="Cambria Math"/>
                <a:cs typeface="Cambria Math"/>
              </a:rPr>
              <a:t> </a:t>
            </a:r>
            <a:r>
              <a:rPr dirty="0" baseline="-19841" sz="2100" spc="877">
                <a:latin typeface="Cambria Math"/>
                <a:cs typeface="Cambria Math"/>
              </a:rPr>
              <a:t> </a:t>
            </a:r>
            <a:r>
              <a:rPr dirty="0" sz="1000" spc="35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679319" y="3363595"/>
            <a:ext cx="9461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320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613786" y="3735450"/>
            <a:ext cx="614680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endParaRPr sz="9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257810" algn="l"/>
              </a:tabLst>
            </a:pPr>
            <a:r>
              <a:rPr dirty="0" sz="1000" spc="355">
                <a:latin typeface="Cambria Math"/>
                <a:cs typeface="Cambria Math"/>
              </a:rPr>
              <a:t> </a:t>
            </a:r>
            <a:r>
              <a:rPr dirty="0" sz="1000" spc="355">
                <a:latin typeface="Cambria Math"/>
                <a:cs typeface="Cambria Math"/>
              </a:rPr>
              <a:t>	</a:t>
            </a:r>
            <a:r>
              <a:rPr dirty="0" sz="1000" spc="505">
                <a:latin typeface="Cambria Math"/>
                <a:cs typeface="Cambria Math"/>
              </a:rPr>
              <a:t> </a:t>
            </a:r>
            <a:r>
              <a:rPr dirty="0" sz="1000" spc="350">
                <a:latin typeface="Cambria Math"/>
                <a:cs typeface="Cambria Math"/>
              </a:rPr>
              <a:t> </a:t>
            </a:r>
            <a:r>
              <a:rPr dirty="0" sz="1000" spc="-25">
                <a:latin typeface="Cambria Math"/>
                <a:cs typeface="Cambria Math"/>
              </a:rPr>
              <a:t> </a:t>
            </a:r>
            <a:r>
              <a:rPr dirty="0" sz="1000" spc="350">
                <a:latin typeface="Cambria Math"/>
                <a:cs typeface="Cambria Math"/>
              </a:rPr>
              <a:t> </a:t>
            </a:r>
            <a:r>
              <a:rPr dirty="0" sz="1000" spc="39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607566" y="3514470"/>
            <a:ext cx="330200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642110" algn="l"/>
                <a:tab pos="2606675" algn="l"/>
                <a:tab pos="2997200" algn="l"/>
              </a:tabLst>
            </a:pPr>
            <a:r>
              <a:rPr dirty="0" baseline="-37698" sz="2100" spc="697">
                <a:latin typeface="Cambria Math"/>
                <a:cs typeface="Cambria Math"/>
              </a:rPr>
              <a:t> </a:t>
            </a:r>
            <a:r>
              <a:rPr dirty="0" baseline="-37698" sz="2100" spc="697">
                <a:latin typeface="Cambria Math"/>
                <a:cs typeface="Cambria Math"/>
              </a:rPr>
              <a:t>  </a:t>
            </a:r>
            <a:r>
              <a:rPr dirty="0" baseline="-37698" sz="2100" spc="-37">
                <a:latin typeface="Cambria Math"/>
                <a:cs typeface="Cambria Math"/>
              </a:rPr>
              <a:t> </a:t>
            </a:r>
            <a:r>
              <a:rPr dirty="0" sz="1400" spc="480">
                <a:latin typeface="Cambria Math"/>
                <a:cs typeface="Cambria Math"/>
              </a:rPr>
              <a:t> </a:t>
            </a:r>
            <a:r>
              <a:rPr dirty="0" sz="1400" spc="505">
                <a:latin typeface="Cambria Math"/>
                <a:cs typeface="Cambria Math"/>
              </a:rPr>
              <a:t> </a:t>
            </a:r>
            <a:r>
              <a:rPr dirty="0" baseline="-16666" sz="1500" spc="742">
                <a:latin typeface="Cambria Math"/>
                <a:cs typeface="Cambria Math"/>
              </a:rPr>
              <a:t> </a:t>
            </a:r>
            <a:r>
              <a:rPr dirty="0" sz="1400" spc="505">
                <a:latin typeface="Cambria Math"/>
                <a:cs typeface="Cambria Math"/>
              </a:rPr>
              <a:t> </a:t>
            </a:r>
            <a:r>
              <a:rPr dirty="0" baseline="-16666" sz="1500" spc="547">
                <a:latin typeface="Cambria Math"/>
                <a:cs typeface="Cambria Math"/>
              </a:rPr>
              <a:t> </a:t>
            </a:r>
            <a:r>
              <a:rPr dirty="0" baseline="-16666" sz="1500">
                <a:latin typeface="Cambria Math"/>
                <a:cs typeface="Cambria Math"/>
              </a:rPr>
              <a:t> </a:t>
            </a:r>
            <a:r>
              <a:rPr dirty="0" baseline="-16666" sz="1500" spc="22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5">
                <a:latin typeface="Cambria Math"/>
                <a:cs typeface="Cambria Math"/>
              </a:rPr>
              <a:t> </a:t>
            </a:r>
            <a:r>
              <a:rPr dirty="0" sz="1400" spc="310">
                <a:latin typeface="Cambria Math"/>
                <a:cs typeface="Cambria Math"/>
              </a:rPr>
              <a:t>∫</a:t>
            </a:r>
            <a:r>
              <a:rPr dirty="0" sz="1400" spc="385">
                <a:latin typeface="Cambria Math"/>
                <a:cs typeface="Cambria Math"/>
              </a:rPr>
              <a:t> </a:t>
            </a:r>
            <a:r>
              <a:rPr dirty="0" sz="1400" spc="310">
                <a:latin typeface="Cambria Math"/>
                <a:cs typeface="Cambria Math"/>
              </a:rPr>
              <a:t>∫	</a:t>
            </a:r>
            <a:r>
              <a:rPr dirty="0" baseline="-37698" sz="2100" spc="1162">
                <a:latin typeface="Cambria Math"/>
                <a:cs typeface="Cambria Math"/>
              </a:rPr>
              <a:t> </a:t>
            </a:r>
            <a:r>
              <a:rPr dirty="0" baseline="-37698" sz="2100" spc="1312">
                <a:latin typeface="Cambria Math"/>
                <a:cs typeface="Cambria Math"/>
              </a:rPr>
              <a:t> </a:t>
            </a:r>
            <a:r>
              <a:rPr dirty="0" baseline="-37698" sz="2100" spc="465">
                <a:latin typeface="Cambria Math"/>
                <a:cs typeface="Cambria Math"/>
              </a:rPr>
              <a:t> </a:t>
            </a:r>
            <a:r>
              <a:rPr dirty="0" baseline="-37698" sz="2100" spc="-44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505">
                <a:latin typeface="Cambria Math"/>
                <a:cs typeface="Cambria Math"/>
              </a:rPr>
              <a:t> </a:t>
            </a:r>
            <a:r>
              <a:rPr dirty="0" baseline="-16666" sz="1500" spc="742">
                <a:latin typeface="Cambria Math"/>
                <a:cs typeface="Cambria Math"/>
              </a:rPr>
              <a:t> </a:t>
            </a:r>
            <a:r>
              <a:rPr dirty="0" sz="1400" spc="505">
                <a:latin typeface="Cambria Math"/>
                <a:cs typeface="Cambria Math"/>
              </a:rPr>
              <a:t> </a:t>
            </a:r>
            <a:r>
              <a:rPr dirty="0" baseline="-16666" sz="1500" spc="547">
                <a:latin typeface="Cambria Math"/>
                <a:cs typeface="Cambria Math"/>
              </a:rPr>
              <a:t> </a:t>
            </a:r>
            <a:r>
              <a:rPr dirty="0" baseline="-16666" sz="1500">
                <a:latin typeface="Cambria Math"/>
                <a:cs typeface="Cambria Math"/>
              </a:rPr>
              <a:t>	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	</a:t>
            </a:r>
            <a:r>
              <a:rPr dirty="0" sz="1400" spc="509">
                <a:latin typeface="Cambria Math"/>
                <a:cs typeface="Cambria Math"/>
              </a:rPr>
              <a:t> </a:t>
            </a:r>
            <a:r>
              <a:rPr dirty="0" sz="1400" spc="114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932045" y="3378834"/>
            <a:ext cx="27876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685">
                <a:latin typeface="Cambria Math"/>
                <a:cs typeface="Cambria Math"/>
              </a:rPr>
              <a:t> 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5021960" y="3633342"/>
            <a:ext cx="9334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22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4944745" y="3655186"/>
            <a:ext cx="254635" cy="0"/>
          </a:xfrm>
          <a:custGeom>
            <a:avLst/>
            <a:gdLst/>
            <a:ahLst/>
            <a:cxnLst/>
            <a:rect l="l" t="t" r="r" b="b"/>
            <a:pathLst>
              <a:path w="254635" h="0">
                <a:moveTo>
                  <a:pt x="0" y="0"/>
                </a:moveTo>
                <a:lnTo>
                  <a:pt x="254508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 txBox="1"/>
          <p:nvPr/>
        </p:nvSpPr>
        <p:spPr>
          <a:xfrm>
            <a:off x="444500" y="3735450"/>
            <a:ext cx="1328420" cy="8178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endParaRPr sz="950">
              <a:latin typeface="Times New Roman"/>
              <a:cs typeface="Times New Roman"/>
            </a:endParaRPr>
          </a:p>
          <a:p>
            <a:pPr marL="506730">
              <a:lnSpc>
                <a:spcPct val="100000"/>
              </a:lnSpc>
              <a:tabLst>
                <a:tab pos="751840" algn="l"/>
              </a:tabLst>
            </a:pPr>
            <a:r>
              <a:rPr dirty="0" sz="1000" spc="355">
                <a:latin typeface="Cambria Math"/>
                <a:cs typeface="Cambria Math"/>
              </a:rPr>
              <a:t> </a:t>
            </a:r>
            <a:r>
              <a:rPr dirty="0" sz="1000" spc="355">
                <a:latin typeface="Cambria Math"/>
                <a:cs typeface="Cambria Math"/>
              </a:rPr>
              <a:t>	</a:t>
            </a:r>
            <a:r>
              <a:rPr dirty="0" sz="1000" spc="505">
                <a:latin typeface="Cambria Math"/>
                <a:cs typeface="Cambria Math"/>
              </a:rPr>
              <a:t> </a:t>
            </a:r>
            <a:r>
              <a:rPr dirty="0" sz="1000" spc="350">
                <a:latin typeface="Cambria Math"/>
                <a:cs typeface="Cambria Math"/>
              </a:rPr>
              <a:t> </a:t>
            </a:r>
            <a:r>
              <a:rPr dirty="0" sz="1000" spc="-25">
                <a:latin typeface="Cambria Math"/>
                <a:cs typeface="Cambria Math"/>
              </a:rPr>
              <a:t> </a:t>
            </a:r>
            <a:r>
              <a:rPr dirty="0" sz="1000" spc="350">
                <a:latin typeface="Cambria Math"/>
                <a:cs typeface="Cambria Math"/>
              </a:rPr>
              <a:t> </a:t>
            </a:r>
            <a:r>
              <a:rPr dirty="0" sz="1000" spc="39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  <a:p>
            <a:pPr>
              <a:lnSpc>
                <a:spcPct val="100000"/>
              </a:lnSpc>
            </a:pPr>
            <a:endParaRPr sz="1100">
              <a:latin typeface="Times New Roman"/>
              <a:cs typeface="Times New Roman"/>
            </a:endParaRPr>
          </a:p>
          <a:p>
            <a:pPr algn="ctr" marR="147320">
              <a:lnSpc>
                <a:spcPct val="100000"/>
              </a:lnSpc>
              <a:spcBef>
                <a:spcPts val="850"/>
              </a:spcBef>
            </a:pPr>
            <a:r>
              <a:rPr dirty="0" sz="1000" spc="350">
                <a:latin typeface="Cambria Math"/>
                <a:cs typeface="Cambria Math"/>
              </a:rPr>
              <a:t> </a:t>
            </a:r>
            <a:r>
              <a:rPr dirty="0" sz="1000" spc="-25">
                <a:latin typeface="Cambria Math"/>
                <a:cs typeface="Cambria Math"/>
              </a:rPr>
              <a:t> </a:t>
            </a:r>
            <a:r>
              <a:rPr dirty="0" sz="1000" spc="350">
                <a:latin typeface="Cambria Math"/>
                <a:cs typeface="Cambria Math"/>
              </a:rPr>
              <a:t> </a:t>
            </a:r>
            <a:r>
              <a:rPr dirty="0" sz="1000" spc="39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195"/>
              </a:spcBef>
              <a:tabLst>
                <a:tab pos="742315" algn="l"/>
              </a:tabLst>
            </a:pPr>
            <a:r>
              <a:rPr dirty="0" sz="1400" spc="220">
                <a:latin typeface="Cambria Math"/>
                <a:cs typeface="Cambria Math"/>
              </a:rPr>
              <a:t> </a:t>
            </a:r>
            <a:r>
              <a:rPr dirty="0" sz="1400" spc="114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 spc="310">
                <a:latin typeface="Cambria Math"/>
                <a:cs typeface="Cambria Math"/>
              </a:rPr>
              <a:t>∫	</a:t>
            </a:r>
            <a:r>
              <a:rPr dirty="0" sz="1400" spc="755">
                <a:latin typeface="Cambria Math"/>
                <a:cs typeface="Cambria Math"/>
              </a:rPr>
              <a:t> </a:t>
            </a:r>
            <a:r>
              <a:rPr dirty="0" sz="1400" spc="35">
                <a:latin typeface="Cambria Math"/>
                <a:cs typeface="Cambria Math"/>
              </a:rPr>
              <a:t> </a:t>
            </a:r>
            <a:r>
              <a:rPr dirty="0" sz="1400" spc="540">
                <a:latin typeface="Cambria Math"/>
                <a:cs typeface="Cambria Math"/>
              </a:rPr>
              <a:t> </a:t>
            </a:r>
            <a:r>
              <a:rPr dirty="0" baseline="27777" sz="1500" spc="532">
                <a:latin typeface="Cambria Math"/>
                <a:cs typeface="Cambria Math"/>
              </a:rPr>
              <a:t> </a:t>
            </a:r>
            <a:r>
              <a:rPr dirty="0" baseline="27777" sz="1500">
                <a:latin typeface="Cambria Math"/>
                <a:cs typeface="Cambria Math"/>
              </a:rPr>
              <a:t> </a:t>
            </a:r>
            <a:r>
              <a:rPr dirty="0" baseline="27777" sz="1500" spc="-104">
                <a:latin typeface="Cambria Math"/>
                <a:cs typeface="Cambria Math"/>
              </a:rPr>
              <a:t> </a:t>
            </a:r>
            <a:r>
              <a:rPr dirty="0" sz="1400" spc="490">
                <a:latin typeface="Cambria Math"/>
                <a:cs typeface="Cambria Math"/>
              </a:rPr>
              <a:t>  </a:t>
            </a:r>
            <a:endParaRPr sz="1400">
              <a:latin typeface="Cambria Math"/>
              <a:cs typeface="Cambria Math"/>
            </a:endParaRPr>
          </a:p>
          <a:p>
            <a:pPr algn="ctr" marR="185420">
              <a:lnSpc>
                <a:spcPct val="100000"/>
              </a:lnSpc>
              <a:spcBef>
                <a:spcPts val="1050"/>
              </a:spcBef>
            </a:pPr>
            <a:r>
              <a:rPr dirty="0" sz="1000" spc="505">
                <a:latin typeface="Cambria Math"/>
                <a:cs typeface="Cambria Math"/>
              </a:rPr>
              <a:t> </a:t>
            </a:r>
            <a:r>
              <a:rPr dirty="0" sz="1000" spc="350">
                <a:latin typeface="Cambria Math"/>
                <a:cs typeface="Cambria Math"/>
              </a:rPr>
              <a:t> </a:t>
            </a:r>
            <a:r>
              <a:rPr dirty="0" sz="1000" spc="-25">
                <a:latin typeface="Cambria Math"/>
                <a:cs typeface="Cambria Math"/>
              </a:rPr>
              <a:t> </a:t>
            </a:r>
            <a:r>
              <a:rPr dirty="0" sz="1000" spc="350">
                <a:latin typeface="Cambria Math"/>
                <a:cs typeface="Cambria Math"/>
              </a:rPr>
              <a:t> </a:t>
            </a:r>
            <a:r>
              <a:rPr dirty="0" sz="1000" spc="39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1118920" y="4932298"/>
            <a:ext cx="281940" cy="0"/>
          </a:xfrm>
          <a:custGeom>
            <a:avLst/>
            <a:gdLst/>
            <a:ahLst/>
            <a:cxnLst/>
            <a:rect l="l" t="t" r="r" b="b"/>
            <a:pathLst>
              <a:path w="281940" h="0">
                <a:moveTo>
                  <a:pt x="0" y="0"/>
                </a:moveTo>
                <a:lnTo>
                  <a:pt x="281940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 txBox="1"/>
          <p:nvPr/>
        </p:nvSpPr>
        <p:spPr>
          <a:xfrm>
            <a:off x="1004112" y="4590414"/>
            <a:ext cx="381000" cy="239395"/>
          </a:xfrm>
          <a:prstGeom prst="rect">
            <a:avLst/>
          </a:prstGeom>
        </p:spPr>
        <p:txBody>
          <a:bodyPr wrap="square" lIns="0" tIns="1911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505"/>
              </a:spcBef>
            </a:pPr>
            <a:r>
              <a:rPr dirty="0" sz="1000" spc="320">
                <a:latin typeface="Cambria Math"/>
                <a:cs typeface="Cambria Math"/>
              </a:rPr>
              <a:t> </a:t>
            </a:r>
            <a:r>
              <a:rPr dirty="0" sz="1000" spc="320">
                <a:latin typeface="Cambria Math"/>
                <a:cs typeface="Cambria Math"/>
              </a:rPr>
              <a:t> </a:t>
            </a:r>
            <a:r>
              <a:rPr dirty="0" sz="1000" spc="-5">
                <a:latin typeface="Cambria Math"/>
                <a:cs typeface="Cambria Math"/>
              </a:rPr>
              <a:t> </a:t>
            </a:r>
            <a:r>
              <a:rPr dirty="0" baseline="-19841" sz="2100" spc="1387">
                <a:latin typeface="Cambria Math"/>
                <a:cs typeface="Cambria Math"/>
              </a:rPr>
              <a:t> </a:t>
            </a:r>
            <a:r>
              <a:rPr dirty="0" sz="1000" spc="35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444500" y="4791582"/>
            <a:ext cx="123825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395">
                <a:latin typeface="Cambria Math"/>
                <a:cs typeface="Cambria Math"/>
              </a:rPr>
              <a:t>  </a:t>
            </a:r>
            <a:r>
              <a:rPr dirty="0" sz="1400" spc="11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5">
                <a:latin typeface="Cambria Math"/>
                <a:cs typeface="Cambria Math"/>
              </a:rPr>
              <a:t> </a:t>
            </a:r>
            <a:r>
              <a:rPr dirty="0" sz="1400" spc="310">
                <a:latin typeface="Cambria Math"/>
                <a:cs typeface="Cambria Math"/>
              </a:rPr>
              <a:t>∫  </a:t>
            </a:r>
            <a:r>
              <a:rPr dirty="0" sz="1400" spc="-130">
                <a:latin typeface="Cambria Math"/>
                <a:cs typeface="Cambria Math"/>
              </a:rPr>
              <a:t> </a:t>
            </a:r>
            <a:r>
              <a:rPr dirty="0" baseline="-37698" sz="2100" spc="697">
                <a:latin typeface="Cambria Math"/>
                <a:cs typeface="Cambria Math"/>
              </a:rPr>
              <a:t> </a:t>
            </a:r>
            <a:r>
              <a:rPr dirty="0" baseline="-37698" sz="2100" spc="585">
                <a:latin typeface="Cambria Math"/>
                <a:cs typeface="Cambria Math"/>
              </a:rPr>
              <a:t> </a:t>
            </a:r>
            <a:r>
              <a:rPr dirty="0" baseline="-37698" sz="2100" spc="592">
                <a:latin typeface="Cambria Math"/>
                <a:cs typeface="Cambria Math"/>
              </a:rPr>
              <a:t> </a:t>
            </a:r>
            <a:r>
              <a:rPr dirty="0" baseline="-37698" sz="2100">
                <a:latin typeface="Cambria Math"/>
                <a:cs typeface="Cambria Math"/>
              </a:rPr>
              <a:t> </a:t>
            </a:r>
            <a:r>
              <a:rPr dirty="0" baseline="-37698" sz="2100" spc="-52">
                <a:latin typeface="Cambria Math"/>
                <a:cs typeface="Cambria Math"/>
              </a:rPr>
              <a:t> </a:t>
            </a:r>
            <a:r>
              <a:rPr dirty="0" sz="1400" spc="470">
                <a:latin typeface="Cambria Math"/>
                <a:cs typeface="Cambria Math"/>
              </a:rPr>
              <a:t> 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444500" y="4932127"/>
            <a:ext cx="2623820" cy="585470"/>
          </a:xfrm>
          <a:prstGeom prst="rect">
            <a:avLst/>
          </a:prstGeom>
        </p:spPr>
        <p:txBody>
          <a:bodyPr wrap="square" lIns="0" tIns="92710" rIns="0" bIns="0" rtlCol="0" vert="horz">
            <a:spAutoFit/>
          </a:bodyPr>
          <a:lstStyle/>
          <a:p>
            <a:pPr marL="506730">
              <a:lnSpc>
                <a:spcPct val="100000"/>
              </a:lnSpc>
              <a:spcBef>
                <a:spcPts val="730"/>
              </a:spcBef>
            </a:pPr>
            <a:r>
              <a:rPr dirty="0" sz="1000" spc="35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894"/>
              </a:spcBef>
            </a:pPr>
            <a:r>
              <a:rPr dirty="0" u="heavy" sz="1400" spc="-5">
                <a:uFill>
                  <a:solidFill>
                    <a:srgbClr val="000000"/>
                  </a:solidFill>
                </a:uFill>
                <a:latin typeface="Copperplate Gothic Bold"/>
                <a:cs typeface="Copperplate Gothic Bold"/>
              </a:rPr>
              <a:t>Principle of virtual</a:t>
            </a:r>
            <a:r>
              <a:rPr dirty="0" u="heavy" sz="1400" spc="-35">
                <a:uFill>
                  <a:solidFill>
                    <a:srgbClr val="000000"/>
                  </a:solidFill>
                </a:uFill>
                <a:latin typeface="Copperplate Gothic Bold"/>
                <a:cs typeface="Copperplate Gothic Bold"/>
              </a:rPr>
              <a:t> </a:t>
            </a:r>
            <a:r>
              <a:rPr dirty="0" u="heavy" sz="1400" spc="-5">
                <a:uFill>
                  <a:solidFill>
                    <a:srgbClr val="000000"/>
                  </a:solidFill>
                </a:uFill>
                <a:latin typeface="Copperplate Gothic Bold"/>
                <a:cs typeface="Copperplate Gothic Bold"/>
              </a:rPr>
              <a:t>work</a:t>
            </a:r>
            <a:endParaRPr sz="1400">
              <a:latin typeface="Copperplate Gothic Bold"/>
              <a:cs typeface="Copperplate Gothic Bold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444500" y="5610834"/>
            <a:ext cx="6671309" cy="1650364"/>
          </a:xfrm>
          <a:prstGeom prst="rect">
            <a:avLst/>
          </a:prstGeom>
        </p:spPr>
        <p:txBody>
          <a:bodyPr wrap="square" lIns="0" tIns="10795" rIns="0" bIns="0" rtlCol="0" vert="horz">
            <a:spAutoFit/>
          </a:bodyPr>
          <a:lstStyle/>
          <a:p>
            <a:pPr algn="just" marL="12700" marR="5080">
              <a:lnSpc>
                <a:spcPct val="117100"/>
              </a:lnSpc>
              <a:spcBef>
                <a:spcPts val="85"/>
              </a:spcBef>
            </a:pPr>
            <a:r>
              <a:rPr dirty="0" sz="1400">
                <a:latin typeface="Candara"/>
                <a:cs typeface="Candara"/>
              </a:rPr>
              <a:t>The </a:t>
            </a:r>
            <a:r>
              <a:rPr dirty="0" sz="1400" spc="-5">
                <a:latin typeface="Candara"/>
                <a:cs typeface="Candara"/>
              </a:rPr>
              <a:t>principle of virtual work was developed </a:t>
            </a:r>
            <a:r>
              <a:rPr dirty="0" sz="1400">
                <a:latin typeface="Candara"/>
                <a:cs typeface="Candara"/>
              </a:rPr>
              <a:t>by </a:t>
            </a:r>
            <a:r>
              <a:rPr dirty="0" sz="1400" spc="-5">
                <a:latin typeface="Candara"/>
                <a:cs typeface="Candara"/>
              </a:rPr>
              <a:t>john </a:t>
            </a:r>
            <a:r>
              <a:rPr dirty="0" sz="1400">
                <a:latin typeface="Candara"/>
                <a:cs typeface="Candara"/>
              </a:rPr>
              <a:t>berouli </a:t>
            </a:r>
            <a:r>
              <a:rPr dirty="0" sz="1400" spc="-5">
                <a:latin typeface="Candara"/>
                <a:cs typeface="Candara"/>
              </a:rPr>
              <a:t>in </a:t>
            </a:r>
            <a:r>
              <a:rPr dirty="0" sz="1400">
                <a:latin typeface="Candara"/>
                <a:cs typeface="Candara"/>
              </a:rPr>
              <a:t>1717 </a:t>
            </a:r>
            <a:r>
              <a:rPr dirty="0" sz="1400" spc="-5">
                <a:latin typeface="Candara"/>
                <a:cs typeface="Candara"/>
              </a:rPr>
              <a:t>and </a:t>
            </a:r>
            <a:r>
              <a:rPr dirty="0" sz="1400">
                <a:latin typeface="Candara"/>
                <a:cs typeface="Candara"/>
              </a:rPr>
              <a:t>sometime  </a:t>
            </a:r>
            <a:r>
              <a:rPr dirty="0" sz="1400" spc="-5">
                <a:latin typeface="Candara"/>
                <a:cs typeface="Candara"/>
              </a:rPr>
              <a:t>referred </a:t>
            </a:r>
            <a:r>
              <a:rPr dirty="0" sz="1400">
                <a:latin typeface="Candara"/>
                <a:cs typeface="Candara"/>
              </a:rPr>
              <a:t>to </a:t>
            </a:r>
            <a:r>
              <a:rPr dirty="0" sz="1400" spc="-5">
                <a:latin typeface="Candara"/>
                <a:cs typeface="Candara"/>
              </a:rPr>
              <a:t>as the unit- load method. It provides </a:t>
            </a:r>
            <a:r>
              <a:rPr dirty="0" sz="1400">
                <a:latin typeface="Candara"/>
                <a:cs typeface="Candara"/>
              </a:rPr>
              <a:t>a </a:t>
            </a:r>
            <a:r>
              <a:rPr dirty="0" sz="1400" spc="-5">
                <a:latin typeface="Candara"/>
                <a:cs typeface="Candara"/>
              </a:rPr>
              <a:t>general </a:t>
            </a:r>
            <a:r>
              <a:rPr dirty="0" sz="1400">
                <a:latin typeface="Candara"/>
                <a:cs typeface="Candara"/>
              </a:rPr>
              <a:t>means </a:t>
            </a:r>
            <a:r>
              <a:rPr dirty="0" sz="1400" spc="-5">
                <a:latin typeface="Candara"/>
                <a:cs typeface="Candara"/>
              </a:rPr>
              <a:t>of obtaining the  displacement and </a:t>
            </a:r>
            <a:r>
              <a:rPr dirty="0" sz="1400">
                <a:latin typeface="Candara"/>
                <a:cs typeface="Candara"/>
              </a:rPr>
              <a:t>slope </a:t>
            </a:r>
            <a:r>
              <a:rPr dirty="0" sz="1400" spc="-5">
                <a:latin typeface="Candara"/>
                <a:cs typeface="Candara"/>
              </a:rPr>
              <a:t>at </a:t>
            </a:r>
            <a:r>
              <a:rPr dirty="0" sz="1400">
                <a:latin typeface="Candara"/>
                <a:cs typeface="Candara"/>
              </a:rPr>
              <a:t>a specific </a:t>
            </a:r>
            <a:r>
              <a:rPr dirty="0" sz="1400" spc="-5">
                <a:latin typeface="Candara"/>
                <a:cs typeface="Candara"/>
              </a:rPr>
              <a:t>point on </a:t>
            </a:r>
            <a:r>
              <a:rPr dirty="0" sz="1400">
                <a:latin typeface="Candara"/>
                <a:cs typeface="Candara"/>
              </a:rPr>
              <a:t>a structure, be </a:t>
            </a:r>
            <a:r>
              <a:rPr dirty="0" sz="1400" spc="-5">
                <a:latin typeface="Candara"/>
                <a:cs typeface="Candara"/>
              </a:rPr>
              <a:t>it </a:t>
            </a:r>
            <a:r>
              <a:rPr dirty="0" sz="1400">
                <a:latin typeface="Candara"/>
                <a:cs typeface="Candara"/>
              </a:rPr>
              <a:t>a </a:t>
            </a:r>
            <a:r>
              <a:rPr dirty="0" sz="1400" spc="-5">
                <a:latin typeface="Candara"/>
                <a:cs typeface="Candara"/>
              </a:rPr>
              <a:t>beam </a:t>
            </a:r>
            <a:r>
              <a:rPr dirty="0" sz="1400">
                <a:latin typeface="Candara"/>
                <a:cs typeface="Candara"/>
              </a:rPr>
              <a:t>, frame </a:t>
            </a:r>
            <a:r>
              <a:rPr dirty="0" sz="1400" spc="-5">
                <a:latin typeface="Candara"/>
                <a:cs typeface="Candara"/>
              </a:rPr>
              <a:t>or</a:t>
            </a:r>
            <a:r>
              <a:rPr dirty="0" sz="1400" spc="5">
                <a:latin typeface="Candara"/>
                <a:cs typeface="Candara"/>
              </a:rPr>
              <a:t> </a:t>
            </a:r>
            <a:r>
              <a:rPr dirty="0" sz="1400" spc="-5">
                <a:latin typeface="Candara"/>
                <a:cs typeface="Candara"/>
              </a:rPr>
              <a:t>truss.</a:t>
            </a:r>
            <a:endParaRPr sz="1400">
              <a:latin typeface="Candara"/>
              <a:cs typeface="Candara"/>
            </a:endParaRPr>
          </a:p>
          <a:p>
            <a:pPr algn="just" marL="12700" marR="44450">
              <a:lnSpc>
                <a:spcPct val="117100"/>
              </a:lnSpc>
              <a:spcBef>
                <a:spcPts val="985"/>
              </a:spcBef>
            </a:pPr>
            <a:r>
              <a:rPr dirty="0" sz="1400" spc="-5">
                <a:latin typeface="Candara"/>
                <a:cs typeface="Candara"/>
              </a:rPr>
              <a:t>Assume arbitrary </a:t>
            </a:r>
            <a:r>
              <a:rPr dirty="0" sz="1400">
                <a:latin typeface="Candara"/>
                <a:cs typeface="Candara"/>
              </a:rPr>
              <a:t>structure subjected to </a:t>
            </a:r>
            <a:r>
              <a:rPr dirty="0" sz="1400" spc="-5">
                <a:latin typeface="Candara"/>
                <a:cs typeface="Candara"/>
              </a:rPr>
              <a:t>several </a:t>
            </a:r>
            <a:r>
              <a:rPr dirty="0" sz="1400">
                <a:latin typeface="Candara"/>
                <a:cs typeface="Candara"/>
              </a:rPr>
              <a:t>forces </a:t>
            </a:r>
            <a:r>
              <a:rPr dirty="0" sz="1400" spc="-5">
                <a:latin typeface="Candara"/>
                <a:cs typeface="Candara"/>
              </a:rPr>
              <a:t>as </a:t>
            </a:r>
            <a:r>
              <a:rPr dirty="0" sz="1400">
                <a:latin typeface="Candara"/>
                <a:cs typeface="Candara"/>
              </a:rPr>
              <a:t>shown to </a:t>
            </a:r>
            <a:r>
              <a:rPr dirty="0" sz="1400" spc="-5">
                <a:latin typeface="Candara"/>
                <a:cs typeface="Candara"/>
              </a:rPr>
              <a:t>find </a:t>
            </a:r>
            <a:r>
              <a:rPr dirty="0" sz="1400">
                <a:latin typeface="Candara"/>
                <a:cs typeface="Candara"/>
              </a:rPr>
              <a:t>displacement </a:t>
            </a:r>
            <a:r>
              <a:rPr dirty="0" sz="1400" spc="-5">
                <a:latin typeface="Candara"/>
                <a:cs typeface="Candara"/>
              </a:rPr>
              <a:t>at  point </a:t>
            </a:r>
            <a:r>
              <a:rPr dirty="0" sz="1400">
                <a:latin typeface="Candara"/>
                <a:cs typeface="Candara"/>
              </a:rPr>
              <a:t>A , </a:t>
            </a:r>
            <a:r>
              <a:rPr dirty="0" sz="1400" spc="-5">
                <a:latin typeface="Candara"/>
                <a:cs typeface="Candara"/>
              </a:rPr>
              <a:t>apply virtual force of one unit in</a:t>
            </a:r>
            <a:endParaRPr sz="1400">
              <a:latin typeface="Candara"/>
              <a:cs typeface="Candara"/>
            </a:endParaRPr>
          </a:p>
          <a:p>
            <a:pPr algn="just" marL="12700">
              <a:lnSpc>
                <a:spcPct val="100000"/>
              </a:lnSpc>
              <a:spcBef>
                <a:spcPts val="300"/>
              </a:spcBef>
            </a:pPr>
            <a:r>
              <a:rPr dirty="0" sz="1400" spc="-5">
                <a:latin typeface="Candara"/>
                <a:cs typeface="Candara"/>
              </a:rPr>
              <a:t>direction of displacement as</a:t>
            </a:r>
            <a:r>
              <a:rPr dirty="0" sz="1400">
                <a:latin typeface="Candara"/>
                <a:cs typeface="Candara"/>
              </a:rPr>
              <a:t> </a:t>
            </a:r>
            <a:r>
              <a:rPr dirty="0" sz="1400" spc="-5">
                <a:latin typeface="Candara"/>
                <a:cs typeface="Candara"/>
              </a:rPr>
              <a:t>shown</a:t>
            </a:r>
            <a:endParaRPr sz="1400">
              <a:latin typeface="Candara"/>
              <a:cs typeface="Candara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637907" y="1976883"/>
            <a:ext cx="3566160" cy="274955"/>
          </a:xfrm>
          <a:custGeom>
            <a:avLst/>
            <a:gdLst/>
            <a:ahLst/>
            <a:cxnLst/>
            <a:rect l="l" t="t" r="r" b="b"/>
            <a:pathLst>
              <a:path w="3566160" h="274955">
                <a:moveTo>
                  <a:pt x="0" y="0"/>
                </a:moveTo>
                <a:lnTo>
                  <a:pt x="0" y="274396"/>
                </a:lnTo>
                <a:lnTo>
                  <a:pt x="3565981" y="274396"/>
                </a:lnTo>
                <a:lnTo>
                  <a:pt x="3565981" y="0"/>
                </a:lnTo>
                <a:lnTo>
                  <a:pt x="0" y="0"/>
                </a:lnTo>
              </a:path>
            </a:pathLst>
          </a:custGeom>
          <a:ln w="3576">
            <a:solidFill>
              <a:srgbClr val="7C7C7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4059457" y="2249487"/>
            <a:ext cx="231807" cy="23067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4051741" y="2487828"/>
            <a:ext cx="295275" cy="0"/>
          </a:xfrm>
          <a:custGeom>
            <a:avLst/>
            <a:gdLst/>
            <a:ahLst/>
            <a:cxnLst/>
            <a:rect l="l" t="t" r="r" b="b"/>
            <a:pathLst>
              <a:path w="295275" h="0">
                <a:moveTo>
                  <a:pt x="294787" y="0"/>
                </a:moveTo>
                <a:lnTo>
                  <a:pt x="0" y="0"/>
                </a:lnTo>
              </a:path>
            </a:pathLst>
          </a:custGeom>
          <a:ln w="3576">
            <a:solidFill>
              <a:srgbClr val="000000"/>
            </a:solidFill>
            <a:prstDash val="sysDot"/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514287" y="2251280"/>
            <a:ext cx="266700" cy="208279"/>
          </a:xfrm>
          <a:custGeom>
            <a:avLst/>
            <a:gdLst/>
            <a:ahLst/>
            <a:cxnLst/>
            <a:rect l="l" t="t" r="r" b="b"/>
            <a:pathLst>
              <a:path w="266700" h="208280">
                <a:moveTo>
                  <a:pt x="0" y="208162"/>
                </a:moveTo>
                <a:lnTo>
                  <a:pt x="123620" y="0"/>
                </a:lnTo>
                <a:lnTo>
                  <a:pt x="266259" y="208162"/>
                </a:lnTo>
                <a:lnTo>
                  <a:pt x="0" y="208162"/>
                </a:lnTo>
              </a:path>
            </a:pathLst>
          </a:custGeom>
          <a:ln w="3582">
            <a:solidFill>
              <a:srgbClr val="7C7C7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476250" y="2459442"/>
            <a:ext cx="304800" cy="0"/>
          </a:xfrm>
          <a:custGeom>
            <a:avLst/>
            <a:gdLst/>
            <a:ahLst/>
            <a:cxnLst/>
            <a:rect l="l" t="t" r="r" b="b"/>
            <a:pathLst>
              <a:path w="304800" h="0">
                <a:moveTo>
                  <a:pt x="304297" y="0"/>
                </a:moveTo>
                <a:lnTo>
                  <a:pt x="0" y="0"/>
                </a:lnTo>
              </a:path>
            </a:pathLst>
          </a:custGeom>
          <a:ln w="3576">
            <a:solidFill>
              <a:srgbClr val="000000"/>
            </a:solidFill>
            <a:prstDash val="sysDot"/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656926" y="1570020"/>
            <a:ext cx="3537585" cy="426084"/>
          </a:xfrm>
          <a:custGeom>
            <a:avLst/>
            <a:gdLst/>
            <a:ahLst/>
            <a:cxnLst/>
            <a:rect l="l" t="t" r="r" b="b"/>
            <a:pathLst>
              <a:path w="3537585" h="426085">
                <a:moveTo>
                  <a:pt x="0" y="378477"/>
                </a:moveTo>
                <a:lnTo>
                  <a:pt x="4006" y="327882"/>
                </a:lnTo>
                <a:lnTo>
                  <a:pt x="6691" y="279652"/>
                </a:lnTo>
                <a:lnTo>
                  <a:pt x="8320" y="233000"/>
                </a:lnTo>
                <a:lnTo>
                  <a:pt x="9157" y="187136"/>
                </a:lnTo>
                <a:lnTo>
                  <a:pt x="9465" y="141271"/>
                </a:lnTo>
                <a:lnTo>
                  <a:pt x="9509" y="94619"/>
                </a:lnTo>
                <a:lnTo>
                  <a:pt x="59652" y="108650"/>
                </a:lnTo>
                <a:lnTo>
                  <a:pt x="112886" y="124232"/>
                </a:lnTo>
                <a:lnTo>
                  <a:pt x="168249" y="140899"/>
                </a:lnTo>
                <a:lnTo>
                  <a:pt x="224781" y="158187"/>
                </a:lnTo>
                <a:lnTo>
                  <a:pt x="281521" y="175629"/>
                </a:lnTo>
                <a:lnTo>
                  <a:pt x="337508" y="192761"/>
                </a:lnTo>
                <a:lnTo>
                  <a:pt x="391780" y="209118"/>
                </a:lnTo>
                <a:lnTo>
                  <a:pt x="443378" y="224235"/>
                </a:lnTo>
                <a:lnTo>
                  <a:pt x="491340" y="237646"/>
                </a:lnTo>
                <a:lnTo>
                  <a:pt x="534705" y="248887"/>
                </a:lnTo>
                <a:lnTo>
                  <a:pt x="572513" y="257492"/>
                </a:lnTo>
                <a:lnTo>
                  <a:pt x="627612" y="264934"/>
                </a:lnTo>
                <a:lnTo>
                  <a:pt x="666943" y="244344"/>
                </a:lnTo>
                <a:lnTo>
                  <a:pt x="695775" y="202409"/>
                </a:lnTo>
                <a:lnTo>
                  <a:pt x="717304" y="151845"/>
                </a:lnTo>
                <a:lnTo>
                  <a:pt x="734725" y="105368"/>
                </a:lnTo>
                <a:lnTo>
                  <a:pt x="751233" y="75695"/>
                </a:lnTo>
                <a:lnTo>
                  <a:pt x="771440" y="46570"/>
                </a:lnTo>
                <a:lnTo>
                  <a:pt x="791647" y="20106"/>
                </a:lnTo>
                <a:lnTo>
                  <a:pt x="815421" y="2513"/>
                </a:lnTo>
                <a:lnTo>
                  <a:pt x="846326" y="0"/>
                </a:lnTo>
                <a:lnTo>
                  <a:pt x="868910" y="3344"/>
                </a:lnTo>
                <a:lnTo>
                  <a:pt x="953305" y="26445"/>
                </a:lnTo>
                <a:lnTo>
                  <a:pt x="1007984" y="43761"/>
                </a:lnTo>
                <a:lnTo>
                  <a:pt x="1066228" y="63295"/>
                </a:lnTo>
                <a:lnTo>
                  <a:pt x="1124472" y="83826"/>
                </a:lnTo>
                <a:lnTo>
                  <a:pt x="1179151" y="104136"/>
                </a:lnTo>
                <a:lnTo>
                  <a:pt x="1226697" y="123005"/>
                </a:lnTo>
                <a:lnTo>
                  <a:pt x="1273523" y="143280"/>
                </a:lnTo>
                <a:lnTo>
                  <a:pt x="1317188" y="169349"/>
                </a:lnTo>
                <a:lnTo>
                  <a:pt x="1359190" y="197735"/>
                </a:lnTo>
                <a:lnTo>
                  <a:pt x="1401025" y="224962"/>
                </a:lnTo>
                <a:lnTo>
                  <a:pt x="1444191" y="247555"/>
                </a:lnTo>
                <a:lnTo>
                  <a:pt x="1490185" y="262037"/>
                </a:lnTo>
                <a:lnTo>
                  <a:pt x="1540504" y="264934"/>
                </a:lnTo>
                <a:lnTo>
                  <a:pt x="1572111" y="255372"/>
                </a:lnTo>
                <a:lnTo>
                  <a:pt x="1604747" y="238176"/>
                </a:lnTo>
                <a:lnTo>
                  <a:pt x="1638497" y="215093"/>
                </a:lnTo>
                <a:lnTo>
                  <a:pt x="1673448" y="187873"/>
                </a:lnTo>
                <a:lnTo>
                  <a:pt x="1709685" y="158265"/>
                </a:lnTo>
                <a:lnTo>
                  <a:pt x="1747293" y="128016"/>
                </a:lnTo>
                <a:lnTo>
                  <a:pt x="1786359" y="98877"/>
                </a:lnTo>
                <a:lnTo>
                  <a:pt x="1826968" y="72595"/>
                </a:lnTo>
                <a:lnTo>
                  <a:pt x="1869206" y="50920"/>
                </a:lnTo>
                <a:lnTo>
                  <a:pt x="1913159" y="35601"/>
                </a:lnTo>
                <a:lnTo>
                  <a:pt x="1958912" y="28385"/>
                </a:lnTo>
                <a:lnTo>
                  <a:pt x="1995101" y="26302"/>
                </a:lnTo>
                <a:lnTo>
                  <a:pt x="2038204" y="27365"/>
                </a:lnTo>
                <a:lnTo>
                  <a:pt x="2087021" y="31186"/>
                </a:lnTo>
                <a:lnTo>
                  <a:pt x="2140352" y="37379"/>
                </a:lnTo>
                <a:lnTo>
                  <a:pt x="2196996" y="45557"/>
                </a:lnTo>
                <a:lnTo>
                  <a:pt x="2255754" y="55333"/>
                </a:lnTo>
                <a:lnTo>
                  <a:pt x="2315424" y="66320"/>
                </a:lnTo>
                <a:lnTo>
                  <a:pt x="2374807" y="78131"/>
                </a:lnTo>
                <a:lnTo>
                  <a:pt x="2432703" y="90380"/>
                </a:lnTo>
                <a:lnTo>
                  <a:pt x="2487910" y="102679"/>
                </a:lnTo>
                <a:lnTo>
                  <a:pt x="2539229" y="114642"/>
                </a:lnTo>
                <a:lnTo>
                  <a:pt x="2585460" y="125881"/>
                </a:lnTo>
                <a:lnTo>
                  <a:pt x="2625402" y="136010"/>
                </a:lnTo>
                <a:lnTo>
                  <a:pt x="2681618" y="151390"/>
                </a:lnTo>
                <a:lnTo>
                  <a:pt x="2727755" y="166284"/>
                </a:lnTo>
                <a:lnTo>
                  <a:pt x="2771780" y="188537"/>
                </a:lnTo>
                <a:lnTo>
                  <a:pt x="2814748" y="212893"/>
                </a:lnTo>
                <a:lnTo>
                  <a:pt x="2857716" y="234095"/>
                </a:lnTo>
                <a:lnTo>
                  <a:pt x="2901740" y="246886"/>
                </a:lnTo>
                <a:lnTo>
                  <a:pt x="2947878" y="246010"/>
                </a:lnTo>
                <a:lnTo>
                  <a:pt x="2975405" y="235169"/>
                </a:lnTo>
                <a:lnTo>
                  <a:pt x="3005891" y="214645"/>
                </a:lnTo>
                <a:lnTo>
                  <a:pt x="3038991" y="186956"/>
                </a:lnTo>
                <a:lnTo>
                  <a:pt x="3074363" y="154618"/>
                </a:lnTo>
                <a:lnTo>
                  <a:pt x="3111665" y="120147"/>
                </a:lnTo>
                <a:lnTo>
                  <a:pt x="3150552" y="86060"/>
                </a:lnTo>
                <a:lnTo>
                  <a:pt x="3190682" y="54873"/>
                </a:lnTo>
                <a:lnTo>
                  <a:pt x="3231713" y="29103"/>
                </a:lnTo>
                <a:lnTo>
                  <a:pt x="3273301" y="11267"/>
                </a:lnTo>
                <a:lnTo>
                  <a:pt x="3315103" y="3881"/>
                </a:lnTo>
                <a:lnTo>
                  <a:pt x="3356777" y="9461"/>
                </a:lnTo>
                <a:lnTo>
                  <a:pt x="3398294" y="28272"/>
                </a:lnTo>
                <a:lnTo>
                  <a:pt x="3432167" y="55484"/>
                </a:lnTo>
                <a:lnTo>
                  <a:pt x="3459306" y="89850"/>
                </a:lnTo>
                <a:lnTo>
                  <a:pt x="3480626" y="130120"/>
                </a:lnTo>
                <a:lnTo>
                  <a:pt x="3497039" y="175045"/>
                </a:lnTo>
                <a:lnTo>
                  <a:pt x="3509458" y="223377"/>
                </a:lnTo>
                <a:lnTo>
                  <a:pt x="3518796" y="273866"/>
                </a:lnTo>
                <a:lnTo>
                  <a:pt x="3525966" y="325263"/>
                </a:lnTo>
                <a:lnTo>
                  <a:pt x="3531881" y="376320"/>
                </a:lnTo>
                <a:lnTo>
                  <a:pt x="3537453" y="425787"/>
                </a:lnTo>
              </a:path>
            </a:pathLst>
          </a:custGeom>
          <a:ln w="357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3956648" y="1920112"/>
            <a:ext cx="66564" cy="7569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3994685" y="1579482"/>
            <a:ext cx="0" cy="416559"/>
          </a:xfrm>
          <a:custGeom>
            <a:avLst/>
            <a:gdLst/>
            <a:ahLst/>
            <a:cxnLst/>
            <a:rect l="l" t="t" r="r" b="b"/>
            <a:pathLst>
              <a:path w="0" h="416560">
                <a:moveTo>
                  <a:pt x="0" y="0"/>
                </a:moveTo>
                <a:lnTo>
                  <a:pt x="0" y="416325"/>
                </a:lnTo>
              </a:path>
            </a:pathLst>
          </a:custGeom>
          <a:ln w="359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2967682" y="1920112"/>
            <a:ext cx="66564" cy="7569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3005719" y="1664640"/>
            <a:ext cx="0" cy="331470"/>
          </a:xfrm>
          <a:custGeom>
            <a:avLst/>
            <a:gdLst/>
            <a:ahLst/>
            <a:cxnLst/>
            <a:rect l="l" t="t" r="r" b="b"/>
            <a:pathLst>
              <a:path w="0" h="331469">
                <a:moveTo>
                  <a:pt x="0" y="0"/>
                </a:moveTo>
                <a:lnTo>
                  <a:pt x="0" y="331167"/>
                </a:lnTo>
              </a:path>
            </a:pathLst>
          </a:custGeom>
          <a:ln w="359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3538239" y="1825493"/>
            <a:ext cx="66564" cy="17031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2511236" y="1920112"/>
            <a:ext cx="66564" cy="7569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2549274" y="1607868"/>
            <a:ext cx="0" cy="387985"/>
          </a:xfrm>
          <a:custGeom>
            <a:avLst/>
            <a:gdLst/>
            <a:ahLst/>
            <a:cxnLst/>
            <a:rect l="l" t="t" r="r" b="b"/>
            <a:pathLst>
              <a:path w="0" h="387985">
                <a:moveTo>
                  <a:pt x="0" y="0"/>
                </a:moveTo>
                <a:lnTo>
                  <a:pt x="0" y="387939"/>
                </a:lnTo>
              </a:path>
            </a:pathLst>
          </a:custGeom>
          <a:ln w="359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1798040" y="1910650"/>
            <a:ext cx="66564" cy="7569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1836077" y="1683564"/>
            <a:ext cx="0" cy="302895"/>
          </a:xfrm>
          <a:custGeom>
            <a:avLst/>
            <a:gdLst/>
            <a:ahLst/>
            <a:cxnLst/>
            <a:rect l="l" t="t" r="r" b="b"/>
            <a:pathLst>
              <a:path w="0" h="302894">
                <a:moveTo>
                  <a:pt x="0" y="0"/>
                </a:moveTo>
                <a:lnTo>
                  <a:pt x="0" y="302781"/>
                </a:lnTo>
              </a:path>
            </a:pathLst>
          </a:custGeom>
          <a:ln w="359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/>
          <p:nvPr/>
        </p:nvSpPr>
        <p:spPr>
          <a:xfrm>
            <a:off x="1170427" y="1834955"/>
            <a:ext cx="66564" cy="15139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/>
          <p:nvPr/>
        </p:nvSpPr>
        <p:spPr>
          <a:xfrm>
            <a:off x="2007244" y="1976883"/>
            <a:ext cx="0" cy="284480"/>
          </a:xfrm>
          <a:custGeom>
            <a:avLst/>
            <a:gdLst/>
            <a:ahLst/>
            <a:cxnLst/>
            <a:rect l="l" t="t" r="r" b="b"/>
            <a:pathLst>
              <a:path w="0" h="284480">
                <a:moveTo>
                  <a:pt x="0" y="0"/>
                </a:moveTo>
                <a:lnTo>
                  <a:pt x="0" y="283858"/>
                </a:lnTo>
              </a:path>
            </a:pathLst>
          </a:custGeom>
          <a:ln w="359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/>
          <p:nvPr/>
        </p:nvSpPr>
        <p:spPr>
          <a:xfrm>
            <a:off x="2197430" y="1976883"/>
            <a:ext cx="0" cy="284480"/>
          </a:xfrm>
          <a:custGeom>
            <a:avLst/>
            <a:gdLst/>
            <a:ahLst/>
            <a:cxnLst/>
            <a:rect l="l" t="t" r="r" b="b"/>
            <a:pathLst>
              <a:path w="0" h="284480">
                <a:moveTo>
                  <a:pt x="0" y="0"/>
                </a:moveTo>
                <a:lnTo>
                  <a:pt x="0" y="283858"/>
                </a:lnTo>
              </a:path>
            </a:pathLst>
          </a:custGeom>
          <a:ln w="359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/>
          <p:nvPr/>
        </p:nvSpPr>
        <p:spPr>
          <a:xfrm>
            <a:off x="2007244" y="2317513"/>
            <a:ext cx="0" cy="142240"/>
          </a:xfrm>
          <a:custGeom>
            <a:avLst/>
            <a:gdLst/>
            <a:ahLst/>
            <a:cxnLst/>
            <a:rect l="l" t="t" r="r" b="b"/>
            <a:pathLst>
              <a:path w="0" h="142239">
                <a:moveTo>
                  <a:pt x="0" y="0"/>
                </a:moveTo>
                <a:lnTo>
                  <a:pt x="0" y="141929"/>
                </a:lnTo>
              </a:path>
            </a:pathLst>
          </a:custGeom>
          <a:ln w="359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/>
          <p:nvPr/>
        </p:nvSpPr>
        <p:spPr>
          <a:xfrm>
            <a:off x="656926" y="2355361"/>
            <a:ext cx="66675" cy="66675"/>
          </a:xfrm>
          <a:custGeom>
            <a:avLst/>
            <a:gdLst/>
            <a:ahLst/>
            <a:cxnLst/>
            <a:rect l="l" t="t" r="r" b="b"/>
            <a:pathLst>
              <a:path w="66675" h="66675">
                <a:moveTo>
                  <a:pt x="66564" y="0"/>
                </a:moveTo>
                <a:lnTo>
                  <a:pt x="0" y="37847"/>
                </a:lnTo>
                <a:lnTo>
                  <a:pt x="66564" y="66233"/>
                </a:lnTo>
                <a:lnTo>
                  <a:pt x="57055" y="37847"/>
                </a:lnTo>
                <a:lnTo>
                  <a:pt x="6656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/>
          <p:nvPr/>
        </p:nvSpPr>
        <p:spPr>
          <a:xfrm>
            <a:off x="1940679" y="2355361"/>
            <a:ext cx="76200" cy="66675"/>
          </a:xfrm>
          <a:custGeom>
            <a:avLst/>
            <a:gdLst/>
            <a:ahLst/>
            <a:cxnLst/>
            <a:rect l="l" t="t" r="r" b="b"/>
            <a:pathLst>
              <a:path w="76200" h="66675">
                <a:moveTo>
                  <a:pt x="0" y="0"/>
                </a:moveTo>
                <a:lnTo>
                  <a:pt x="9509" y="37847"/>
                </a:lnTo>
                <a:lnTo>
                  <a:pt x="0" y="66233"/>
                </a:lnTo>
                <a:lnTo>
                  <a:pt x="76074" y="37847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4" name="object 44"/>
          <p:cNvSpPr/>
          <p:nvPr/>
        </p:nvSpPr>
        <p:spPr>
          <a:xfrm>
            <a:off x="656926" y="2393209"/>
            <a:ext cx="1360170" cy="0"/>
          </a:xfrm>
          <a:custGeom>
            <a:avLst/>
            <a:gdLst/>
            <a:ahLst/>
            <a:cxnLst/>
            <a:rect l="l" t="t" r="r" b="b"/>
            <a:pathLst>
              <a:path w="1360170" h="0">
                <a:moveTo>
                  <a:pt x="0" y="0"/>
                </a:moveTo>
                <a:lnTo>
                  <a:pt x="1359827" y="0"/>
                </a:lnTo>
              </a:path>
            </a:pathLst>
          </a:custGeom>
          <a:ln w="357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5" name="object 45"/>
          <p:cNvSpPr/>
          <p:nvPr/>
        </p:nvSpPr>
        <p:spPr>
          <a:xfrm>
            <a:off x="1276462" y="2420510"/>
            <a:ext cx="96918" cy="100031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6" name="object 46"/>
          <p:cNvSpPr/>
          <p:nvPr/>
        </p:nvSpPr>
        <p:spPr>
          <a:xfrm>
            <a:off x="1920773" y="2249236"/>
            <a:ext cx="36830" cy="26670"/>
          </a:xfrm>
          <a:custGeom>
            <a:avLst/>
            <a:gdLst/>
            <a:ahLst/>
            <a:cxnLst/>
            <a:rect l="l" t="t" r="r" b="b"/>
            <a:pathLst>
              <a:path w="36830" h="26669">
                <a:moveTo>
                  <a:pt x="23583" y="0"/>
                </a:moveTo>
                <a:lnTo>
                  <a:pt x="0" y="0"/>
                </a:lnTo>
                <a:lnTo>
                  <a:pt x="22568" y="26367"/>
                </a:lnTo>
                <a:lnTo>
                  <a:pt x="36642" y="26367"/>
                </a:lnTo>
                <a:lnTo>
                  <a:pt x="2358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7" name="object 47"/>
          <p:cNvSpPr/>
          <p:nvPr/>
        </p:nvSpPr>
        <p:spPr>
          <a:xfrm>
            <a:off x="1985563" y="2249980"/>
            <a:ext cx="205654" cy="140352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8" name="object 48"/>
          <p:cNvSpPr/>
          <p:nvPr/>
        </p:nvSpPr>
        <p:spPr>
          <a:xfrm>
            <a:off x="4898067" y="1598406"/>
            <a:ext cx="675640" cy="984250"/>
          </a:xfrm>
          <a:custGeom>
            <a:avLst/>
            <a:gdLst/>
            <a:ahLst/>
            <a:cxnLst/>
            <a:rect l="l" t="t" r="r" b="b"/>
            <a:pathLst>
              <a:path w="675639" h="984250">
                <a:moveTo>
                  <a:pt x="0" y="0"/>
                </a:moveTo>
                <a:lnTo>
                  <a:pt x="0" y="984041"/>
                </a:lnTo>
                <a:lnTo>
                  <a:pt x="675159" y="984041"/>
                </a:lnTo>
                <a:lnTo>
                  <a:pt x="675159" y="0"/>
                </a:lnTo>
                <a:lnTo>
                  <a:pt x="0" y="0"/>
                </a:lnTo>
              </a:path>
            </a:pathLst>
          </a:custGeom>
          <a:ln w="3588">
            <a:solidFill>
              <a:srgbClr val="7C7C7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9" name="object 49"/>
          <p:cNvSpPr/>
          <p:nvPr/>
        </p:nvSpPr>
        <p:spPr>
          <a:xfrm>
            <a:off x="5158368" y="1426855"/>
            <a:ext cx="89674" cy="140288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0" name="object 50"/>
          <p:cNvSpPr/>
          <p:nvPr/>
        </p:nvSpPr>
        <p:spPr>
          <a:xfrm>
            <a:off x="4730577" y="2003970"/>
            <a:ext cx="84315" cy="138093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1" name="object 51"/>
          <p:cNvSpPr/>
          <p:nvPr/>
        </p:nvSpPr>
        <p:spPr>
          <a:xfrm>
            <a:off x="4907576" y="2090427"/>
            <a:ext cx="694690" cy="0"/>
          </a:xfrm>
          <a:custGeom>
            <a:avLst/>
            <a:gdLst/>
            <a:ahLst/>
            <a:cxnLst/>
            <a:rect l="l" t="t" r="r" b="b"/>
            <a:pathLst>
              <a:path w="694689" h="0">
                <a:moveTo>
                  <a:pt x="0" y="0"/>
                </a:moveTo>
                <a:lnTo>
                  <a:pt x="694177" y="0"/>
                </a:lnTo>
              </a:path>
            </a:pathLst>
          </a:custGeom>
          <a:ln w="357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2" name="object 52"/>
          <p:cNvSpPr/>
          <p:nvPr/>
        </p:nvSpPr>
        <p:spPr>
          <a:xfrm>
            <a:off x="4926595" y="1787645"/>
            <a:ext cx="608965" cy="0"/>
          </a:xfrm>
          <a:custGeom>
            <a:avLst/>
            <a:gdLst/>
            <a:ahLst/>
            <a:cxnLst/>
            <a:rect l="l" t="t" r="r" b="b"/>
            <a:pathLst>
              <a:path w="608964" h="0">
                <a:moveTo>
                  <a:pt x="0" y="0"/>
                </a:moveTo>
                <a:lnTo>
                  <a:pt x="608594" y="0"/>
                </a:lnTo>
              </a:path>
            </a:pathLst>
          </a:custGeom>
          <a:ln w="10013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3" name="object 53"/>
          <p:cNvSpPr/>
          <p:nvPr/>
        </p:nvSpPr>
        <p:spPr>
          <a:xfrm>
            <a:off x="5608601" y="1701188"/>
            <a:ext cx="195764" cy="178691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4" name="object 54"/>
          <p:cNvSpPr/>
          <p:nvPr/>
        </p:nvSpPr>
        <p:spPr>
          <a:xfrm>
            <a:off x="5202364" y="1825493"/>
            <a:ext cx="66564" cy="66233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5" name="object 55"/>
          <p:cNvSpPr/>
          <p:nvPr/>
        </p:nvSpPr>
        <p:spPr>
          <a:xfrm>
            <a:off x="5202364" y="2024193"/>
            <a:ext cx="66564" cy="7569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6" name="object 56"/>
          <p:cNvSpPr/>
          <p:nvPr/>
        </p:nvSpPr>
        <p:spPr>
          <a:xfrm>
            <a:off x="5240401" y="1825493"/>
            <a:ext cx="0" cy="274955"/>
          </a:xfrm>
          <a:custGeom>
            <a:avLst/>
            <a:gdLst/>
            <a:ahLst/>
            <a:cxnLst/>
            <a:rect l="l" t="t" r="r" b="b"/>
            <a:pathLst>
              <a:path w="0" h="274955">
                <a:moveTo>
                  <a:pt x="0" y="0"/>
                </a:moveTo>
                <a:lnTo>
                  <a:pt x="0" y="274396"/>
                </a:lnTo>
              </a:path>
            </a:pathLst>
          </a:custGeom>
          <a:ln w="359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7" name="object 57"/>
          <p:cNvSpPr/>
          <p:nvPr/>
        </p:nvSpPr>
        <p:spPr>
          <a:xfrm>
            <a:off x="5034367" y="1852793"/>
            <a:ext cx="94839" cy="140629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8" name="object 58"/>
          <p:cNvSpPr/>
          <p:nvPr/>
        </p:nvSpPr>
        <p:spPr>
          <a:xfrm>
            <a:off x="4435029" y="6849811"/>
            <a:ext cx="2154555" cy="1915160"/>
          </a:xfrm>
          <a:custGeom>
            <a:avLst/>
            <a:gdLst/>
            <a:ahLst/>
            <a:cxnLst/>
            <a:rect l="l" t="t" r="r" b="b"/>
            <a:pathLst>
              <a:path w="2154554" h="1915159">
                <a:moveTo>
                  <a:pt x="344407" y="558302"/>
                </a:moveTo>
                <a:lnTo>
                  <a:pt x="361635" y="512922"/>
                </a:lnTo>
                <a:lnTo>
                  <a:pt x="379773" y="468453"/>
                </a:lnTo>
                <a:lnTo>
                  <a:pt x="399733" y="425805"/>
                </a:lnTo>
                <a:lnTo>
                  <a:pt x="422425" y="385889"/>
                </a:lnTo>
                <a:lnTo>
                  <a:pt x="448759" y="349616"/>
                </a:lnTo>
                <a:lnTo>
                  <a:pt x="499076" y="292246"/>
                </a:lnTo>
                <a:lnTo>
                  <a:pt x="534053" y="253744"/>
                </a:lnTo>
                <a:lnTo>
                  <a:pt x="573527" y="211656"/>
                </a:lnTo>
                <a:lnTo>
                  <a:pt x="615960" y="168202"/>
                </a:lnTo>
                <a:lnTo>
                  <a:pt x="659817" y="125601"/>
                </a:lnTo>
                <a:lnTo>
                  <a:pt x="703560" y="86074"/>
                </a:lnTo>
                <a:lnTo>
                  <a:pt x="745652" y="51840"/>
                </a:lnTo>
                <a:lnTo>
                  <a:pt x="784556" y="25119"/>
                </a:lnTo>
                <a:lnTo>
                  <a:pt x="818736" y="8130"/>
                </a:lnTo>
                <a:lnTo>
                  <a:pt x="867441" y="0"/>
                </a:lnTo>
                <a:lnTo>
                  <a:pt x="915649" y="5807"/>
                </a:lnTo>
                <a:lnTo>
                  <a:pt x="962860" y="22068"/>
                </a:lnTo>
                <a:lnTo>
                  <a:pt x="1008579" y="45299"/>
                </a:lnTo>
                <a:lnTo>
                  <a:pt x="1052305" y="72014"/>
                </a:lnTo>
                <a:lnTo>
                  <a:pt x="1093543" y="98728"/>
                </a:lnTo>
                <a:lnTo>
                  <a:pt x="1131793" y="121959"/>
                </a:lnTo>
                <a:lnTo>
                  <a:pt x="1177101" y="148670"/>
                </a:lnTo>
                <a:lnTo>
                  <a:pt x="1221043" y="180846"/>
                </a:lnTo>
                <a:lnTo>
                  <a:pt x="1262253" y="214843"/>
                </a:lnTo>
                <a:lnTo>
                  <a:pt x="1299364" y="247018"/>
                </a:lnTo>
                <a:lnTo>
                  <a:pt x="1331012" y="273730"/>
                </a:lnTo>
                <a:lnTo>
                  <a:pt x="1374739" y="298186"/>
                </a:lnTo>
                <a:lnTo>
                  <a:pt x="1417577" y="319973"/>
                </a:lnTo>
                <a:lnTo>
                  <a:pt x="1455078" y="347096"/>
                </a:lnTo>
                <a:lnTo>
                  <a:pt x="1482797" y="387559"/>
                </a:lnTo>
                <a:lnTo>
                  <a:pt x="1495298" y="468754"/>
                </a:lnTo>
                <a:lnTo>
                  <a:pt x="1499724" y="525696"/>
                </a:lnTo>
                <a:lnTo>
                  <a:pt x="1503817" y="586455"/>
                </a:lnTo>
                <a:lnTo>
                  <a:pt x="1508242" y="645720"/>
                </a:lnTo>
                <a:lnTo>
                  <a:pt x="1513663" y="698181"/>
                </a:lnTo>
                <a:lnTo>
                  <a:pt x="1520743" y="738530"/>
                </a:lnTo>
                <a:lnTo>
                  <a:pt x="1537212" y="789374"/>
                </a:lnTo>
                <a:lnTo>
                  <a:pt x="1554592" y="837941"/>
                </a:lnTo>
                <a:lnTo>
                  <a:pt x="1576069" y="881954"/>
                </a:lnTo>
                <a:lnTo>
                  <a:pt x="1604833" y="919138"/>
                </a:lnTo>
                <a:lnTo>
                  <a:pt x="1644069" y="947216"/>
                </a:lnTo>
                <a:lnTo>
                  <a:pt x="1717078" y="969071"/>
                </a:lnTo>
                <a:lnTo>
                  <a:pt x="1769235" y="979572"/>
                </a:lnTo>
                <a:lnTo>
                  <a:pt x="1827426" y="990016"/>
                </a:lnTo>
                <a:lnTo>
                  <a:pt x="1888349" y="1000575"/>
                </a:lnTo>
                <a:lnTo>
                  <a:pt x="1948702" y="1011418"/>
                </a:lnTo>
                <a:lnTo>
                  <a:pt x="2005185" y="1022717"/>
                </a:lnTo>
                <a:lnTo>
                  <a:pt x="2054497" y="1034643"/>
                </a:lnTo>
                <a:lnTo>
                  <a:pt x="2093335" y="1047366"/>
                </a:lnTo>
                <a:lnTo>
                  <a:pt x="2146479" y="1095585"/>
                </a:lnTo>
                <a:lnTo>
                  <a:pt x="2154068" y="1139219"/>
                </a:lnTo>
                <a:lnTo>
                  <a:pt x="2145720" y="1187407"/>
                </a:lnTo>
                <a:lnTo>
                  <a:pt x="2125988" y="1235594"/>
                </a:lnTo>
                <a:lnTo>
                  <a:pt x="2099425" y="1279229"/>
                </a:lnTo>
                <a:lnTo>
                  <a:pt x="2061858" y="1333942"/>
                </a:lnTo>
                <a:lnTo>
                  <a:pt x="2033256" y="1369978"/>
                </a:lnTo>
                <a:lnTo>
                  <a:pt x="1999247" y="1409600"/>
                </a:lnTo>
                <a:lnTo>
                  <a:pt x="1960684" y="1451157"/>
                </a:lnTo>
                <a:lnTo>
                  <a:pt x="1918421" y="1492999"/>
                </a:lnTo>
                <a:lnTo>
                  <a:pt x="1873312" y="1533474"/>
                </a:lnTo>
                <a:lnTo>
                  <a:pt x="1826211" y="1570933"/>
                </a:lnTo>
                <a:lnTo>
                  <a:pt x="1777972" y="1603726"/>
                </a:lnTo>
                <a:lnTo>
                  <a:pt x="1729448" y="1630200"/>
                </a:lnTo>
                <a:lnTo>
                  <a:pt x="1684788" y="1651025"/>
                </a:lnTo>
                <a:lnTo>
                  <a:pt x="1638887" y="1667445"/>
                </a:lnTo>
                <a:lnTo>
                  <a:pt x="1591918" y="1680230"/>
                </a:lnTo>
                <a:lnTo>
                  <a:pt x="1544050" y="1690150"/>
                </a:lnTo>
                <a:lnTo>
                  <a:pt x="1495455" y="1697976"/>
                </a:lnTo>
                <a:lnTo>
                  <a:pt x="1446305" y="1704475"/>
                </a:lnTo>
                <a:lnTo>
                  <a:pt x="1396769" y="1710419"/>
                </a:lnTo>
                <a:lnTo>
                  <a:pt x="1347020" y="1716576"/>
                </a:lnTo>
                <a:lnTo>
                  <a:pt x="1297228" y="1723717"/>
                </a:lnTo>
                <a:lnTo>
                  <a:pt x="1247564" y="1732612"/>
                </a:lnTo>
                <a:lnTo>
                  <a:pt x="1198200" y="1744029"/>
                </a:lnTo>
                <a:lnTo>
                  <a:pt x="1149669" y="1757533"/>
                </a:lnTo>
                <a:lnTo>
                  <a:pt x="1099293" y="1773803"/>
                </a:lnTo>
                <a:lnTo>
                  <a:pt x="1047600" y="1792050"/>
                </a:lnTo>
                <a:lnTo>
                  <a:pt x="995116" y="1811483"/>
                </a:lnTo>
                <a:lnTo>
                  <a:pt x="942369" y="1831310"/>
                </a:lnTo>
                <a:lnTo>
                  <a:pt x="889886" y="1850743"/>
                </a:lnTo>
                <a:lnTo>
                  <a:pt x="838192" y="1868990"/>
                </a:lnTo>
                <a:lnTo>
                  <a:pt x="787817" y="1885260"/>
                </a:lnTo>
                <a:lnTo>
                  <a:pt x="739286" y="1898764"/>
                </a:lnTo>
                <a:lnTo>
                  <a:pt x="693127" y="1908711"/>
                </a:lnTo>
                <a:lnTo>
                  <a:pt x="649866" y="1914310"/>
                </a:lnTo>
                <a:lnTo>
                  <a:pt x="610031" y="1914772"/>
                </a:lnTo>
                <a:lnTo>
                  <a:pt x="563952" y="1907576"/>
                </a:lnTo>
                <a:lnTo>
                  <a:pt x="520371" y="1893042"/>
                </a:lnTo>
                <a:lnTo>
                  <a:pt x="478976" y="1872262"/>
                </a:lnTo>
                <a:lnTo>
                  <a:pt x="439455" y="1846329"/>
                </a:lnTo>
                <a:lnTo>
                  <a:pt x="401496" y="1816336"/>
                </a:lnTo>
                <a:lnTo>
                  <a:pt x="364786" y="1783377"/>
                </a:lnTo>
                <a:lnTo>
                  <a:pt x="329012" y="1748544"/>
                </a:lnTo>
                <a:lnTo>
                  <a:pt x="293864" y="1712930"/>
                </a:lnTo>
                <a:lnTo>
                  <a:pt x="259028" y="1677629"/>
                </a:lnTo>
                <a:lnTo>
                  <a:pt x="229572" y="1641611"/>
                </a:lnTo>
                <a:lnTo>
                  <a:pt x="198693" y="1602350"/>
                </a:lnTo>
                <a:lnTo>
                  <a:pt x="167245" y="1560584"/>
                </a:lnTo>
                <a:lnTo>
                  <a:pt x="136082" y="1517055"/>
                </a:lnTo>
                <a:lnTo>
                  <a:pt x="106057" y="1472500"/>
                </a:lnTo>
                <a:lnTo>
                  <a:pt x="78024" y="1427661"/>
                </a:lnTo>
                <a:lnTo>
                  <a:pt x="52837" y="1383277"/>
                </a:lnTo>
                <a:lnTo>
                  <a:pt x="31350" y="1340089"/>
                </a:lnTo>
                <a:lnTo>
                  <a:pt x="14416" y="1298836"/>
                </a:lnTo>
                <a:lnTo>
                  <a:pt x="2890" y="1260257"/>
                </a:lnTo>
                <a:lnTo>
                  <a:pt x="0" y="1211309"/>
                </a:lnTo>
                <a:lnTo>
                  <a:pt x="4669" y="1163916"/>
                </a:lnTo>
                <a:lnTo>
                  <a:pt x="15563" y="1117856"/>
                </a:lnTo>
                <a:lnTo>
                  <a:pt x="31350" y="1072908"/>
                </a:lnTo>
                <a:lnTo>
                  <a:pt x="50693" y="1028849"/>
                </a:lnTo>
                <a:lnTo>
                  <a:pt x="72261" y="985457"/>
                </a:lnTo>
                <a:lnTo>
                  <a:pt x="94717" y="942511"/>
                </a:lnTo>
                <a:lnTo>
                  <a:pt x="116729" y="899787"/>
                </a:lnTo>
                <a:lnTo>
                  <a:pt x="139352" y="854378"/>
                </a:lnTo>
                <a:lnTo>
                  <a:pt x="164310" y="810414"/>
                </a:lnTo>
                <a:lnTo>
                  <a:pt x="191269" y="767562"/>
                </a:lnTo>
                <a:lnTo>
                  <a:pt x="219896" y="725487"/>
                </a:lnTo>
                <a:lnTo>
                  <a:pt x="249856" y="683858"/>
                </a:lnTo>
                <a:lnTo>
                  <a:pt x="280817" y="642339"/>
                </a:lnTo>
                <a:lnTo>
                  <a:pt x="312445" y="600598"/>
                </a:lnTo>
                <a:lnTo>
                  <a:pt x="344407" y="558302"/>
                </a:lnTo>
              </a:path>
            </a:pathLst>
          </a:custGeom>
          <a:ln w="358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9" name="object 59"/>
          <p:cNvSpPr/>
          <p:nvPr/>
        </p:nvSpPr>
        <p:spPr>
          <a:xfrm>
            <a:off x="6001413" y="8478219"/>
            <a:ext cx="164857" cy="164842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0" name="object 60"/>
          <p:cNvSpPr/>
          <p:nvPr/>
        </p:nvSpPr>
        <p:spPr>
          <a:xfrm>
            <a:off x="5898853" y="8527440"/>
            <a:ext cx="408305" cy="208915"/>
          </a:xfrm>
          <a:custGeom>
            <a:avLst/>
            <a:gdLst/>
            <a:ahLst/>
            <a:cxnLst/>
            <a:rect l="l" t="t" r="r" b="b"/>
            <a:pathLst>
              <a:path w="408304" h="208915">
                <a:moveTo>
                  <a:pt x="407923" y="0"/>
                </a:moveTo>
                <a:lnTo>
                  <a:pt x="0" y="208685"/>
                </a:lnTo>
              </a:path>
            </a:pathLst>
          </a:custGeom>
          <a:ln w="358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1" name="object 61"/>
          <p:cNvSpPr/>
          <p:nvPr/>
        </p:nvSpPr>
        <p:spPr>
          <a:xfrm>
            <a:off x="4255882" y="7880619"/>
            <a:ext cx="164857" cy="155356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2" name="object 62"/>
          <p:cNvSpPr/>
          <p:nvPr/>
        </p:nvSpPr>
        <p:spPr>
          <a:xfrm>
            <a:off x="4286134" y="7815999"/>
            <a:ext cx="0" cy="322580"/>
          </a:xfrm>
          <a:custGeom>
            <a:avLst/>
            <a:gdLst/>
            <a:ahLst/>
            <a:cxnLst/>
            <a:rect l="l" t="t" r="r" b="b"/>
            <a:pathLst>
              <a:path w="0" h="322579">
                <a:moveTo>
                  <a:pt x="0" y="0"/>
                </a:moveTo>
                <a:lnTo>
                  <a:pt x="0" y="322526"/>
                </a:lnTo>
              </a:path>
            </a:pathLst>
          </a:custGeom>
          <a:ln w="358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3" name="object 63"/>
          <p:cNvSpPr/>
          <p:nvPr/>
        </p:nvSpPr>
        <p:spPr>
          <a:xfrm>
            <a:off x="5745276" y="6998435"/>
            <a:ext cx="155370" cy="155356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4" name="object 64"/>
          <p:cNvSpPr/>
          <p:nvPr/>
        </p:nvSpPr>
        <p:spPr>
          <a:xfrm>
            <a:off x="5747068" y="6857942"/>
            <a:ext cx="294640" cy="294640"/>
          </a:xfrm>
          <a:custGeom>
            <a:avLst/>
            <a:gdLst/>
            <a:ahLst/>
            <a:cxnLst/>
            <a:rect l="l" t="t" r="r" b="b"/>
            <a:pathLst>
              <a:path w="294639" h="294640">
                <a:moveTo>
                  <a:pt x="0" y="0"/>
                </a:moveTo>
                <a:lnTo>
                  <a:pt x="294084" y="294057"/>
                </a:lnTo>
              </a:path>
            </a:pathLst>
          </a:custGeom>
          <a:ln w="358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5" name="object 65"/>
          <p:cNvSpPr/>
          <p:nvPr/>
        </p:nvSpPr>
        <p:spPr>
          <a:xfrm>
            <a:off x="5955773" y="7540914"/>
            <a:ext cx="85725" cy="57150"/>
          </a:xfrm>
          <a:custGeom>
            <a:avLst/>
            <a:gdLst/>
            <a:ahLst/>
            <a:cxnLst/>
            <a:rect l="l" t="t" r="r" b="b"/>
            <a:pathLst>
              <a:path w="85725" h="57150">
                <a:moveTo>
                  <a:pt x="56919" y="0"/>
                </a:moveTo>
                <a:lnTo>
                  <a:pt x="0" y="56914"/>
                </a:lnTo>
                <a:lnTo>
                  <a:pt x="85379" y="56914"/>
                </a:lnTo>
                <a:lnTo>
                  <a:pt x="66406" y="28457"/>
                </a:lnTo>
                <a:lnTo>
                  <a:pt x="5691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6" name="object 66"/>
          <p:cNvSpPr/>
          <p:nvPr/>
        </p:nvSpPr>
        <p:spPr>
          <a:xfrm>
            <a:off x="5955773" y="7427085"/>
            <a:ext cx="389255" cy="170815"/>
          </a:xfrm>
          <a:custGeom>
            <a:avLst/>
            <a:gdLst/>
            <a:ahLst/>
            <a:cxnLst/>
            <a:rect l="l" t="t" r="r" b="b"/>
            <a:pathLst>
              <a:path w="389254" h="170815">
                <a:moveTo>
                  <a:pt x="388949" y="0"/>
                </a:moveTo>
                <a:lnTo>
                  <a:pt x="0" y="170742"/>
                </a:lnTo>
              </a:path>
            </a:pathLst>
          </a:custGeom>
          <a:ln w="358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7" name="object 67"/>
          <p:cNvSpPr/>
          <p:nvPr/>
        </p:nvSpPr>
        <p:spPr>
          <a:xfrm>
            <a:off x="4656111" y="7398628"/>
            <a:ext cx="76200" cy="66675"/>
          </a:xfrm>
          <a:custGeom>
            <a:avLst/>
            <a:gdLst/>
            <a:ahLst/>
            <a:cxnLst/>
            <a:rect l="l" t="t" r="r" b="b"/>
            <a:pathLst>
              <a:path w="76200" h="66675">
                <a:moveTo>
                  <a:pt x="37946" y="0"/>
                </a:moveTo>
                <a:lnTo>
                  <a:pt x="28459" y="37942"/>
                </a:lnTo>
                <a:lnTo>
                  <a:pt x="0" y="66400"/>
                </a:lnTo>
                <a:lnTo>
                  <a:pt x="75892" y="66400"/>
                </a:lnTo>
                <a:lnTo>
                  <a:pt x="3794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8" name="object 68"/>
          <p:cNvSpPr/>
          <p:nvPr/>
        </p:nvSpPr>
        <p:spPr>
          <a:xfrm>
            <a:off x="4381000" y="7265827"/>
            <a:ext cx="351155" cy="199390"/>
          </a:xfrm>
          <a:custGeom>
            <a:avLst/>
            <a:gdLst/>
            <a:ahLst/>
            <a:cxnLst/>
            <a:rect l="l" t="t" r="r" b="b"/>
            <a:pathLst>
              <a:path w="351154" h="199390">
                <a:moveTo>
                  <a:pt x="0" y="0"/>
                </a:moveTo>
                <a:lnTo>
                  <a:pt x="351003" y="199200"/>
                </a:lnTo>
              </a:path>
            </a:pathLst>
          </a:custGeom>
          <a:ln w="358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9" name="object 69"/>
          <p:cNvSpPr/>
          <p:nvPr/>
        </p:nvSpPr>
        <p:spPr>
          <a:xfrm>
            <a:off x="4893276" y="8774069"/>
            <a:ext cx="66675" cy="76200"/>
          </a:xfrm>
          <a:custGeom>
            <a:avLst/>
            <a:gdLst/>
            <a:ahLst/>
            <a:cxnLst/>
            <a:rect l="l" t="t" r="r" b="b"/>
            <a:pathLst>
              <a:path w="66675" h="76200">
                <a:moveTo>
                  <a:pt x="66406" y="0"/>
                </a:moveTo>
                <a:lnTo>
                  <a:pt x="0" y="47428"/>
                </a:lnTo>
                <a:lnTo>
                  <a:pt x="37946" y="56914"/>
                </a:lnTo>
                <a:lnTo>
                  <a:pt x="66406" y="75885"/>
                </a:lnTo>
                <a:lnTo>
                  <a:pt x="6640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0" name="object 70"/>
          <p:cNvSpPr/>
          <p:nvPr/>
        </p:nvSpPr>
        <p:spPr>
          <a:xfrm>
            <a:off x="4769950" y="8774069"/>
            <a:ext cx="189865" cy="322580"/>
          </a:xfrm>
          <a:custGeom>
            <a:avLst/>
            <a:gdLst/>
            <a:ahLst/>
            <a:cxnLst/>
            <a:rect l="l" t="t" r="r" b="b"/>
            <a:pathLst>
              <a:path w="189864" h="322579">
                <a:moveTo>
                  <a:pt x="0" y="322511"/>
                </a:moveTo>
                <a:lnTo>
                  <a:pt x="189731" y="0"/>
                </a:lnTo>
              </a:path>
            </a:pathLst>
          </a:custGeom>
          <a:ln w="358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1" name="object 71"/>
          <p:cNvSpPr/>
          <p:nvPr/>
        </p:nvSpPr>
        <p:spPr>
          <a:xfrm>
            <a:off x="6022179" y="8536926"/>
            <a:ext cx="66675" cy="76200"/>
          </a:xfrm>
          <a:custGeom>
            <a:avLst/>
            <a:gdLst/>
            <a:ahLst/>
            <a:cxnLst/>
            <a:rect l="l" t="t" r="r" b="b"/>
            <a:pathLst>
              <a:path w="66675" h="76200">
                <a:moveTo>
                  <a:pt x="66406" y="0"/>
                </a:moveTo>
                <a:lnTo>
                  <a:pt x="0" y="28457"/>
                </a:lnTo>
                <a:lnTo>
                  <a:pt x="28459" y="47428"/>
                </a:lnTo>
                <a:lnTo>
                  <a:pt x="47432" y="75885"/>
                </a:lnTo>
                <a:lnTo>
                  <a:pt x="6640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2" name="object 72"/>
          <p:cNvSpPr/>
          <p:nvPr/>
        </p:nvSpPr>
        <p:spPr>
          <a:xfrm>
            <a:off x="4428433" y="8005726"/>
            <a:ext cx="1660525" cy="855980"/>
          </a:xfrm>
          <a:custGeom>
            <a:avLst/>
            <a:gdLst/>
            <a:ahLst/>
            <a:cxnLst/>
            <a:rect l="l" t="t" r="r" b="b"/>
            <a:pathLst>
              <a:path w="1660525" h="855979">
                <a:moveTo>
                  <a:pt x="0" y="0"/>
                </a:moveTo>
                <a:lnTo>
                  <a:pt x="9844" y="48926"/>
                </a:lnTo>
                <a:lnTo>
                  <a:pt x="17798" y="99097"/>
                </a:lnTo>
                <a:lnTo>
                  <a:pt x="24327" y="150070"/>
                </a:lnTo>
                <a:lnTo>
                  <a:pt x="29897" y="201406"/>
                </a:lnTo>
                <a:lnTo>
                  <a:pt x="34975" y="252664"/>
                </a:lnTo>
                <a:lnTo>
                  <a:pt x="40027" y="303404"/>
                </a:lnTo>
                <a:lnTo>
                  <a:pt x="45520" y="353186"/>
                </a:lnTo>
                <a:lnTo>
                  <a:pt x="51919" y="401569"/>
                </a:lnTo>
                <a:lnTo>
                  <a:pt x="59691" y="448112"/>
                </a:lnTo>
                <a:lnTo>
                  <a:pt x="69303" y="492376"/>
                </a:lnTo>
                <a:lnTo>
                  <a:pt x="81221" y="533920"/>
                </a:lnTo>
                <a:lnTo>
                  <a:pt x="95910" y="572303"/>
                </a:lnTo>
                <a:lnTo>
                  <a:pt x="113839" y="607085"/>
                </a:lnTo>
                <a:lnTo>
                  <a:pt x="144234" y="648054"/>
                </a:lnTo>
                <a:lnTo>
                  <a:pt x="178271" y="685551"/>
                </a:lnTo>
                <a:lnTo>
                  <a:pt x="215611" y="719519"/>
                </a:lnTo>
                <a:lnTo>
                  <a:pt x="255910" y="749902"/>
                </a:lnTo>
                <a:lnTo>
                  <a:pt x="298827" y="776642"/>
                </a:lnTo>
                <a:lnTo>
                  <a:pt x="344021" y="799683"/>
                </a:lnTo>
                <a:lnTo>
                  <a:pt x="391150" y="818968"/>
                </a:lnTo>
                <a:lnTo>
                  <a:pt x="439873" y="834439"/>
                </a:lnTo>
                <a:lnTo>
                  <a:pt x="489849" y="846040"/>
                </a:lnTo>
                <a:lnTo>
                  <a:pt x="540735" y="853714"/>
                </a:lnTo>
                <a:lnTo>
                  <a:pt x="576771" y="855542"/>
                </a:lnTo>
                <a:lnTo>
                  <a:pt x="620455" y="854556"/>
                </a:lnTo>
                <a:lnTo>
                  <a:pt x="670568" y="851090"/>
                </a:lnTo>
                <a:lnTo>
                  <a:pt x="725894" y="845481"/>
                </a:lnTo>
                <a:lnTo>
                  <a:pt x="785218" y="838065"/>
                </a:lnTo>
                <a:lnTo>
                  <a:pt x="847322" y="829178"/>
                </a:lnTo>
                <a:lnTo>
                  <a:pt x="910990" y="819156"/>
                </a:lnTo>
                <a:lnTo>
                  <a:pt x="975005" y="808334"/>
                </a:lnTo>
                <a:lnTo>
                  <a:pt x="1038152" y="797049"/>
                </a:lnTo>
                <a:lnTo>
                  <a:pt x="1099213" y="785636"/>
                </a:lnTo>
                <a:lnTo>
                  <a:pt x="1156973" y="774432"/>
                </a:lnTo>
                <a:lnTo>
                  <a:pt x="1210214" y="763772"/>
                </a:lnTo>
                <a:lnTo>
                  <a:pt x="1257720" y="753993"/>
                </a:lnTo>
                <a:lnTo>
                  <a:pt x="1298275" y="745430"/>
                </a:lnTo>
                <a:lnTo>
                  <a:pt x="1353665" y="733298"/>
                </a:lnTo>
                <a:lnTo>
                  <a:pt x="1400012" y="721507"/>
                </a:lnTo>
                <a:lnTo>
                  <a:pt x="1460785" y="693050"/>
                </a:lnTo>
                <a:lnTo>
                  <a:pt x="1489393" y="673485"/>
                </a:lnTo>
                <a:lnTo>
                  <a:pt x="1534603" y="643546"/>
                </a:lnTo>
                <a:lnTo>
                  <a:pt x="1587817" y="604714"/>
                </a:lnTo>
                <a:lnTo>
                  <a:pt x="1632137" y="569439"/>
                </a:lnTo>
                <a:lnTo>
                  <a:pt x="1650665" y="550171"/>
                </a:lnTo>
                <a:lnTo>
                  <a:pt x="1660152" y="540685"/>
                </a:lnTo>
                <a:lnTo>
                  <a:pt x="1660152" y="531200"/>
                </a:lnTo>
              </a:path>
            </a:pathLst>
          </a:custGeom>
          <a:ln w="3585">
            <a:solidFill>
              <a:srgbClr val="000000"/>
            </a:solidFill>
            <a:prstDash val="sysDot"/>
          </a:ln>
        </p:spPr>
        <p:txBody>
          <a:bodyPr wrap="square" lIns="0" tIns="0" rIns="0" bIns="0" rtlCol="0"/>
          <a:lstStyle/>
          <a:p/>
        </p:txBody>
      </p:sp>
      <p:sp>
        <p:nvSpPr>
          <p:cNvPr id="73" name="object 73"/>
          <p:cNvSpPr/>
          <p:nvPr/>
        </p:nvSpPr>
        <p:spPr>
          <a:xfrm>
            <a:off x="4560916" y="8459737"/>
            <a:ext cx="210826" cy="268695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4" name="object 74"/>
          <p:cNvSpPr/>
          <p:nvPr/>
        </p:nvSpPr>
        <p:spPr>
          <a:xfrm>
            <a:off x="5035574" y="7616799"/>
            <a:ext cx="560070" cy="398780"/>
          </a:xfrm>
          <a:custGeom>
            <a:avLst/>
            <a:gdLst/>
            <a:ahLst/>
            <a:cxnLst/>
            <a:rect l="l" t="t" r="r" b="b"/>
            <a:pathLst>
              <a:path w="560070" h="398779">
                <a:moveTo>
                  <a:pt x="493302" y="0"/>
                </a:moveTo>
                <a:lnTo>
                  <a:pt x="0" y="284584"/>
                </a:lnTo>
                <a:lnTo>
                  <a:pt x="66406" y="398412"/>
                </a:lnTo>
                <a:lnTo>
                  <a:pt x="559708" y="113828"/>
                </a:lnTo>
                <a:lnTo>
                  <a:pt x="49330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5" name="object 75"/>
          <p:cNvSpPr/>
          <p:nvPr/>
        </p:nvSpPr>
        <p:spPr>
          <a:xfrm>
            <a:off x="5035574" y="7616799"/>
            <a:ext cx="560070" cy="398780"/>
          </a:xfrm>
          <a:custGeom>
            <a:avLst/>
            <a:gdLst/>
            <a:ahLst/>
            <a:cxnLst/>
            <a:rect l="l" t="t" r="r" b="b"/>
            <a:pathLst>
              <a:path w="560070" h="398779">
                <a:moveTo>
                  <a:pt x="0" y="284584"/>
                </a:moveTo>
                <a:lnTo>
                  <a:pt x="66406" y="398412"/>
                </a:lnTo>
                <a:lnTo>
                  <a:pt x="559708" y="113828"/>
                </a:lnTo>
                <a:lnTo>
                  <a:pt x="493302" y="0"/>
                </a:lnTo>
                <a:lnTo>
                  <a:pt x="0" y="284584"/>
                </a:lnTo>
              </a:path>
            </a:pathLst>
          </a:custGeom>
          <a:ln w="3585">
            <a:solidFill>
              <a:srgbClr val="7C7C7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6" name="object 76"/>
          <p:cNvSpPr/>
          <p:nvPr/>
        </p:nvSpPr>
        <p:spPr>
          <a:xfrm>
            <a:off x="4940708" y="7882411"/>
            <a:ext cx="199390" cy="189865"/>
          </a:xfrm>
          <a:custGeom>
            <a:avLst/>
            <a:gdLst/>
            <a:ahLst/>
            <a:cxnLst/>
            <a:rect l="l" t="t" r="r" b="b"/>
            <a:pathLst>
              <a:path w="199389" h="189865">
                <a:moveTo>
                  <a:pt x="123325" y="0"/>
                </a:moveTo>
                <a:lnTo>
                  <a:pt x="0" y="66400"/>
                </a:lnTo>
                <a:lnTo>
                  <a:pt x="75892" y="189714"/>
                </a:lnTo>
                <a:lnTo>
                  <a:pt x="199218" y="113828"/>
                </a:lnTo>
                <a:lnTo>
                  <a:pt x="12332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7" name="object 77"/>
          <p:cNvSpPr/>
          <p:nvPr/>
        </p:nvSpPr>
        <p:spPr>
          <a:xfrm>
            <a:off x="4940708" y="7882411"/>
            <a:ext cx="199390" cy="189865"/>
          </a:xfrm>
          <a:custGeom>
            <a:avLst/>
            <a:gdLst/>
            <a:ahLst/>
            <a:cxnLst/>
            <a:rect l="l" t="t" r="r" b="b"/>
            <a:pathLst>
              <a:path w="199389" h="189865">
                <a:moveTo>
                  <a:pt x="0" y="66400"/>
                </a:moveTo>
                <a:lnTo>
                  <a:pt x="75892" y="189714"/>
                </a:lnTo>
                <a:lnTo>
                  <a:pt x="199218" y="113828"/>
                </a:lnTo>
                <a:lnTo>
                  <a:pt x="123325" y="0"/>
                </a:lnTo>
                <a:lnTo>
                  <a:pt x="0" y="66400"/>
                </a:lnTo>
              </a:path>
            </a:pathLst>
          </a:custGeom>
          <a:ln w="3585">
            <a:solidFill>
              <a:srgbClr val="7C7C7C"/>
            </a:solidFill>
            <a:prstDash val="sysDot"/>
          </a:ln>
        </p:spPr>
        <p:txBody>
          <a:bodyPr wrap="square" lIns="0" tIns="0" rIns="0" bIns="0" rtlCol="0"/>
          <a:lstStyle/>
          <a:p/>
        </p:txBody>
      </p:sp>
      <p:sp>
        <p:nvSpPr>
          <p:cNvPr id="78" name="object 78"/>
          <p:cNvSpPr/>
          <p:nvPr/>
        </p:nvSpPr>
        <p:spPr>
          <a:xfrm>
            <a:off x="5230378" y="7708330"/>
            <a:ext cx="89535" cy="0"/>
          </a:xfrm>
          <a:custGeom>
            <a:avLst/>
            <a:gdLst/>
            <a:ahLst/>
            <a:cxnLst/>
            <a:rect l="l" t="t" r="r" b="b"/>
            <a:pathLst>
              <a:path w="89535" h="0">
                <a:moveTo>
                  <a:pt x="0" y="0"/>
                </a:moveTo>
                <a:lnTo>
                  <a:pt x="89097" y="0"/>
                </a:lnTo>
              </a:path>
            </a:pathLst>
          </a:custGeom>
          <a:ln w="1650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9" name="object 79"/>
          <p:cNvSpPr/>
          <p:nvPr/>
        </p:nvSpPr>
        <p:spPr>
          <a:xfrm>
            <a:off x="5239814" y="7578161"/>
            <a:ext cx="0" cy="121920"/>
          </a:xfrm>
          <a:custGeom>
            <a:avLst/>
            <a:gdLst/>
            <a:ahLst/>
            <a:cxnLst/>
            <a:rect l="l" t="t" r="r" b="b"/>
            <a:pathLst>
              <a:path w="0" h="121920">
                <a:moveTo>
                  <a:pt x="0" y="0"/>
                </a:moveTo>
                <a:lnTo>
                  <a:pt x="0" y="121914"/>
                </a:lnTo>
              </a:path>
            </a:pathLst>
          </a:custGeom>
          <a:ln w="1887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0" name="object 80"/>
          <p:cNvSpPr/>
          <p:nvPr/>
        </p:nvSpPr>
        <p:spPr>
          <a:xfrm>
            <a:off x="4833649" y="7748334"/>
            <a:ext cx="90170" cy="140970"/>
          </a:xfrm>
          <a:custGeom>
            <a:avLst/>
            <a:gdLst/>
            <a:ahLst/>
            <a:cxnLst/>
            <a:rect l="l" t="t" r="r" b="b"/>
            <a:pathLst>
              <a:path w="90170" h="140970">
                <a:moveTo>
                  <a:pt x="49899" y="35919"/>
                </a:moveTo>
                <a:lnTo>
                  <a:pt x="35176" y="35919"/>
                </a:lnTo>
                <a:lnTo>
                  <a:pt x="27498" y="38069"/>
                </a:lnTo>
                <a:lnTo>
                  <a:pt x="2897" y="67419"/>
                </a:lnTo>
                <a:lnTo>
                  <a:pt x="0" y="88406"/>
                </a:lnTo>
                <a:lnTo>
                  <a:pt x="355" y="95874"/>
                </a:lnTo>
                <a:lnTo>
                  <a:pt x="28649" y="138478"/>
                </a:lnTo>
                <a:lnTo>
                  <a:pt x="36213" y="140679"/>
                </a:lnTo>
                <a:lnTo>
                  <a:pt x="44447" y="140679"/>
                </a:lnTo>
                <a:lnTo>
                  <a:pt x="53410" y="139746"/>
                </a:lnTo>
                <a:lnTo>
                  <a:pt x="61212" y="136945"/>
                </a:lnTo>
                <a:lnTo>
                  <a:pt x="67854" y="132270"/>
                </a:lnTo>
                <a:lnTo>
                  <a:pt x="72490" y="126729"/>
                </a:lnTo>
                <a:lnTo>
                  <a:pt x="38515" y="126729"/>
                </a:lnTo>
                <a:lnTo>
                  <a:pt x="31938" y="123567"/>
                </a:lnTo>
                <a:lnTo>
                  <a:pt x="17986" y="88406"/>
                </a:lnTo>
                <a:lnTo>
                  <a:pt x="18477" y="79110"/>
                </a:lnTo>
                <a:lnTo>
                  <a:pt x="37541" y="49958"/>
                </a:lnTo>
                <a:lnTo>
                  <a:pt x="89578" y="49958"/>
                </a:lnTo>
                <a:lnTo>
                  <a:pt x="89578" y="49705"/>
                </a:lnTo>
                <a:lnTo>
                  <a:pt x="72173" y="49705"/>
                </a:lnTo>
                <a:lnTo>
                  <a:pt x="69125" y="45531"/>
                </a:lnTo>
                <a:lnTo>
                  <a:pt x="65166" y="42243"/>
                </a:lnTo>
                <a:lnTo>
                  <a:pt x="55439" y="37184"/>
                </a:lnTo>
                <a:lnTo>
                  <a:pt x="49899" y="35919"/>
                </a:lnTo>
                <a:close/>
              </a:path>
              <a:path w="90170" h="140970">
                <a:moveTo>
                  <a:pt x="89578" y="125717"/>
                </a:moveTo>
                <a:lnTo>
                  <a:pt x="73337" y="125717"/>
                </a:lnTo>
                <a:lnTo>
                  <a:pt x="73337" y="138415"/>
                </a:lnTo>
                <a:lnTo>
                  <a:pt x="89578" y="138415"/>
                </a:lnTo>
                <a:lnTo>
                  <a:pt x="89578" y="125717"/>
                </a:lnTo>
                <a:close/>
              </a:path>
              <a:path w="90170" h="140970">
                <a:moveTo>
                  <a:pt x="89578" y="49958"/>
                </a:moveTo>
                <a:lnTo>
                  <a:pt x="53301" y="49958"/>
                </a:lnTo>
                <a:lnTo>
                  <a:pt x="60018" y="53120"/>
                </a:lnTo>
                <a:lnTo>
                  <a:pt x="65470" y="59570"/>
                </a:lnTo>
                <a:lnTo>
                  <a:pt x="69041" y="65075"/>
                </a:lnTo>
                <a:lnTo>
                  <a:pt x="71595" y="71933"/>
                </a:lnTo>
                <a:lnTo>
                  <a:pt x="73129" y="80166"/>
                </a:lnTo>
                <a:lnTo>
                  <a:pt x="73641" y="89798"/>
                </a:lnTo>
                <a:lnTo>
                  <a:pt x="73138" y="98521"/>
                </a:lnTo>
                <a:lnTo>
                  <a:pt x="53757" y="126729"/>
                </a:lnTo>
                <a:lnTo>
                  <a:pt x="72490" y="126729"/>
                </a:lnTo>
                <a:lnTo>
                  <a:pt x="73337" y="125717"/>
                </a:lnTo>
                <a:lnTo>
                  <a:pt x="89578" y="125717"/>
                </a:lnTo>
                <a:lnTo>
                  <a:pt x="89578" y="49958"/>
                </a:lnTo>
                <a:close/>
              </a:path>
              <a:path w="90170" h="140970">
                <a:moveTo>
                  <a:pt x="89578" y="0"/>
                </a:moveTo>
                <a:lnTo>
                  <a:pt x="72173" y="0"/>
                </a:lnTo>
                <a:lnTo>
                  <a:pt x="72173" y="49705"/>
                </a:lnTo>
                <a:lnTo>
                  <a:pt x="89578" y="49705"/>
                </a:lnTo>
                <a:lnTo>
                  <a:pt x="8957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1" name="object 81"/>
          <p:cNvSpPr/>
          <p:nvPr/>
        </p:nvSpPr>
        <p:spPr>
          <a:xfrm>
            <a:off x="4962174" y="7748309"/>
            <a:ext cx="0" cy="139065"/>
          </a:xfrm>
          <a:custGeom>
            <a:avLst/>
            <a:gdLst/>
            <a:ahLst/>
            <a:cxnLst/>
            <a:rect l="l" t="t" r="r" b="b"/>
            <a:pathLst>
              <a:path w="0" h="139065">
                <a:moveTo>
                  <a:pt x="0" y="0"/>
                </a:moveTo>
                <a:lnTo>
                  <a:pt x="0" y="138440"/>
                </a:lnTo>
              </a:path>
            </a:pathLst>
          </a:custGeom>
          <a:ln w="1750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2" name="object 82"/>
          <p:cNvSpPr/>
          <p:nvPr/>
        </p:nvSpPr>
        <p:spPr>
          <a:xfrm>
            <a:off x="1063179" y="7545191"/>
            <a:ext cx="2154555" cy="1913889"/>
          </a:xfrm>
          <a:custGeom>
            <a:avLst/>
            <a:gdLst/>
            <a:ahLst/>
            <a:cxnLst/>
            <a:rect l="l" t="t" r="r" b="b"/>
            <a:pathLst>
              <a:path w="2154555" h="1913890">
                <a:moveTo>
                  <a:pt x="344407" y="557984"/>
                </a:moveTo>
                <a:lnTo>
                  <a:pt x="361635" y="512630"/>
                </a:lnTo>
                <a:lnTo>
                  <a:pt x="379773" y="468186"/>
                </a:lnTo>
                <a:lnTo>
                  <a:pt x="399733" y="425563"/>
                </a:lnTo>
                <a:lnTo>
                  <a:pt x="422425" y="385670"/>
                </a:lnTo>
                <a:lnTo>
                  <a:pt x="448759" y="349417"/>
                </a:lnTo>
                <a:lnTo>
                  <a:pt x="499076" y="292080"/>
                </a:lnTo>
                <a:lnTo>
                  <a:pt x="534053" y="253599"/>
                </a:lnTo>
                <a:lnTo>
                  <a:pt x="573527" y="211535"/>
                </a:lnTo>
                <a:lnTo>
                  <a:pt x="615960" y="168106"/>
                </a:lnTo>
                <a:lnTo>
                  <a:pt x="659817" y="125530"/>
                </a:lnTo>
                <a:lnTo>
                  <a:pt x="703560" y="86025"/>
                </a:lnTo>
                <a:lnTo>
                  <a:pt x="745652" y="51811"/>
                </a:lnTo>
                <a:lnTo>
                  <a:pt x="784556" y="25105"/>
                </a:lnTo>
                <a:lnTo>
                  <a:pt x="818736" y="8125"/>
                </a:lnTo>
                <a:lnTo>
                  <a:pt x="867441" y="0"/>
                </a:lnTo>
                <a:lnTo>
                  <a:pt x="915649" y="5804"/>
                </a:lnTo>
                <a:lnTo>
                  <a:pt x="962860" y="22056"/>
                </a:lnTo>
                <a:lnTo>
                  <a:pt x="1008579" y="45273"/>
                </a:lnTo>
                <a:lnTo>
                  <a:pt x="1052305" y="71973"/>
                </a:lnTo>
                <a:lnTo>
                  <a:pt x="1093543" y="98672"/>
                </a:lnTo>
                <a:lnTo>
                  <a:pt x="1131793" y="121889"/>
                </a:lnTo>
                <a:lnTo>
                  <a:pt x="1177101" y="148586"/>
                </a:lnTo>
                <a:lnTo>
                  <a:pt x="1221043" y="180743"/>
                </a:lnTo>
                <a:lnTo>
                  <a:pt x="1262253" y="214721"/>
                </a:lnTo>
                <a:lnTo>
                  <a:pt x="1299364" y="246878"/>
                </a:lnTo>
                <a:lnTo>
                  <a:pt x="1331012" y="273574"/>
                </a:lnTo>
                <a:lnTo>
                  <a:pt x="1374739" y="298016"/>
                </a:lnTo>
                <a:lnTo>
                  <a:pt x="1417577" y="319791"/>
                </a:lnTo>
                <a:lnTo>
                  <a:pt x="1455078" y="346899"/>
                </a:lnTo>
                <a:lnTo>
                  <a:pt x="1482797" y="387338"/>
                </a:lnTo>
                <a:lnTo>
                  <a:pt x="1495298" y="468487"/>
                </a:lnTo>
                <a:lnTo>
                  <a:pt x="1499724" y="525397"/>
                </a:lnTo>
                <a:lnTo>
                  <a:pt x="1503817" y="586121"/>
                </a:lnTo>
                <a:lnTo>
                  <a:pt x="1508242" y="645352"/>
                </a:lnTo>
                <a:lnTo>
                  <a:pt x="1513663" y="697784"/>
                </a:lnTo>
                <a:lnTo>
                  <a:pt x="1520743" y="738110"/>
                </a:lnTo>
                <a:lnTo>
                  <a:pt x="1537212" y="788924"/>
                </a:lnTo>
                <a:lnTo>
                  <a:pt x="1554592" y="837464"/>
                </a:lnTo>
                <a:lnTo>
                  <a:pt x="1576069" y="881452"/>
                </a:lnTo>
                <a:lnTo>
                  <a:pt x="1604833" y="918615"/>
                </a:lnTo>
                <a:lnTo>
                  <a:pt x="1644069" y="946677"/>
                </a:lnTo>
                <a:lnTo>
                  <a:pt x="1717078" y="968519"/>
                </a:lnTo>
                <a:lnTo>
                  <a:pt x="1769235" y="979014"/>
                </a:lnTo>
                <a:lnTo>
                  <a:pt x="1827426" y="989452"/>
                </a:lnTo>
                <a:lnTo>
                  <a:pt x="1888349" y="1000004"/>
                </a:lnTo>
                <a:lnTo>
                  <a:pt x="1948702" y="1010840"/>
                </a:lnTo>
                <a:lnTo>
                  <a:pt x="2005185" y="1022131"/>
                </a:lnTo>
                <a:lnTo>
                  <a:pt x="2054497" y="1034047"/>
                </a:lnTo>
                <a:lnTo>
                  <a:pt x="2093335" y="1046761"/>
                </a:lnTo>
                <a:lnTo>
                  <a:pt x="2146479" y="1094949"/>
                </a:lnTo>
                <a:lnTo>
                  <a:pt x="2154068" y="1138558"/>
                </a:lnTo>
                <a:lnTo>
                  <a:pt x="2145720" y="1186718"/>
                </a:lnTo>
                <a:lnTo>
                  <a:pt x="2125988" y="1234878"/>
                </a:lnTo>
                <a:lnTo>
                  <a:pt x="2099425" y="1278488"/>
                </a:lnTo>
                <a:lnTo>
                  <a:pt x="2061858" y="1333170"/>
                </a:lnTo>
                <a:lnTo>
                  <a:pt x="2033256" y="1369186"/>
                </a:lnTo>
                <a:lnTo>
                  <a:pt x="1999247" y="1408785"/>
                </a:lnTo>
                <a:lnTo>
                  <a:pt x="1960684" y="1450319"/>
                </a:lnTo>
                <a:lnTo>
                  <a:pt x="1918421" y="1492136"/>
                </a:lnTo>
                <a:lnTo>
                  <a:pt x="1873312" y="1532589"/>
                </a:lnTo>
                <a:lnTo>
                  <a:pt x="1826211" y="1570027"/>
                </a:lnTo>
                <a:lnTo>
                  <a:pt x="1777972" y="1602800"/>
                </a:lnTo>
                <a:lnTo>
                  <a:pt x="1729448" y="1629260"/>
                </a:lnTo>
                <a:lnTo>
                  <a:pt x="1684788" y="1650072"/>
                </a:lnTo>
                <a:lnTo>
                  <a:pt x="1638887" y="1666483"/>
                </a:lnTo>
                <a:lnTo>
                  <a:pt x="1591918" y="1679261"/>
                </a:lnTo>
                <a:lnTo>
                  <a:pt x="1544050" y="1689176"/>
                </a:lnTo>
                <a:lnTo>
                  <a:pt x="1495455" y="1696996"/>
                </a:lnTo>
                <a:lnTo>
                  <a:pt x="1446305" y="1703492"/>
                </a:lnTo>
                <a:lnTo>
                  <a:pt x="1396769" y="1709433"/>
                </a:lnTo>
                <a:lnTo>
                  <a:pt x="1347020" y="1715587"/>
                </a:lnTo>
                <a:lnTo>
                  <a:pt x="1297228" y="1722724"/>
                </a:lnTo>
                <a:lnTo>
                  <a:pt x="1247564" y="1731613"/>
                </a:lnTo>
                <a:lnTo>
                  <a:pt x="1198200" y="1743023"/>
                </a:lnTo>
                <a:lnTo>
                  <a:pt x="1149669" y="1756520"/>
                </a:lnTo>
                <a:lnTo>
                  <a:pt x="1099293" y="1772781"/>
                </a:lnTo>
                <a:lnTo>
                  <a:pt x="1047600" y="1791018"/>
                </a:lnTo>
                <a:lnTo>
                  <a:pt x="995116" y="1810440"/>
                </a:lnTo>
                <a:lnTo>
                  <a:pt x="942369" y="1830257"/>
                </a:lnTo>
                <a:lnTo>
                  <a:pt x="889886" y="1849679"/>
                </a:lnTo>
                <a:lnTo>
                  <a:pt x="838192" y="1867917"/>
                </a:lnTo>
                <a:lnTo>
                  <a:pt x="787817" y="1884179"/>
                </a:lnTo>
                <a:lnTo>
                  <a:pt x="739286" y="1897675"/>
                </a:lnTo>
                <a:lnTo>
                  <a:pt x="693127" y="1907617"/>
                </a:lnTo>
                <a:lnTo>
                  <a:pt x="649866" y="1913213"/>
                </a:lnTo>
                <a:lnTo>
                  <a:pt x="610031" y="1913674"/>
                </a:lnTo>
                <a:lnTo>
                  <a:pt x="563952" y="1906482"/>
                </a:lnTo>
                <a:lnTo>
                  <a:pt x="520371" y="1891956"/>
                </a:lnTo>
                <a:lnTo>
                  <a:pt x="478976" y="1871187"/>
                </a:lnTo>
                <a:lnTo>
                  <a:pt x="439455" y="1845268"/>
                </a:lnTo>
                <a:lnTo>
                  <a:pt x="401496" y="1815292"/>
                </a:lnTo>
                <a:lnTo>
                  <a:pt x="364786" y="1782350"/>
                </a:lnTo>
                <a:lnTo>
                  <a:pt x="329012" y="1747537"/>
                </a:lnTo>
                <a:lnTo>
                  <a:pt x="293864" y="1711943"/>
                </a:lnTo>
                <a:lnTo>
                  <a:pt x="259028" y="1676661"/>
                </a:lnTo>
                <a:lnTo>
                  <a:pt x="229572" y="1640664"/>
                </a:lnTo>
                <a:lnTo>
                  <a:pt x="198693" y="1601425"/>
                </a:lnTo>
                <a:lnTo>
                  <a:pt x="167245" y="1559684"/>
                </a:lnTo>
                <a:lnTo>
                  <a:pt x="136082" y="1516178"/>
                </a:lnTo>
                <a:lnTo>
                  <a:pt x="106057" y="1471649"/>
                </a:lnTo>
                <a:lnTo>
                  <a:pt x="78024" y="1426836"/>
                </a:lnTo>
                <a:lnTo>
                  <a:pt x="52837" y="1382477"/>
                </a:lnTo>
                <a:lnTo>
                  <a:pt x="31350" y="1339314"/>
                </a:lnTo>
                <a:lnTo>
                  <a:pt x="14416" y="1298084"/>
                </a:lnTo>
                <a:lnTo>
                  <a:pt x="2890" y="1259527"/>
                </a:lnTo>
                <a:lnTo>
                  <a:pt x="0" y="1210607"/>
                </a:lnTo>
                <a:lnTo>
                  <a:pt x="4669" y="1163243"/>
                </a:lnTo>
                <a:lnTo>
                  <a:pt x="15563" y="1117211"/>
                </a:lnTo>
                <a:lnTo>
                  <a:pt x="31350" y="1072291"/>
                </a:lnTo>
                <a:lnTo>
                  <a:pt x="50693" y="1028259"/>
                </a:lnTo>
                <a:lnTo>
                  <a:pt x="72261" y="984894"/>
                </a:lnTo>
                <a:lnTo>
                  <a:pt x="94717" y="941974"/>
                </a:lnTo>
                <a:lnTo>
                  <a:pt x="116729" y="899275"/>
                </a:lnTo>
                <a:lnTo>
                  <a:pt x="139352" y="853892"/>
                </a:lnTo>
                <a:lnTo>
                  <a:pt x="164310" y="809953"/>
                </a:lnTo>
                <a:lnTo>
                  <a:pt x="191269" y="767125"/>
                </a:lnTo>
                <a:lnTo>
                  <a:pt x="219896" y="725074"/>
                </a:lnTo>
                <a:lnTo>
                  <a:pt x="249856" y="683468"/>
                </a:lnTo>
                <a:lnTo>
                  <a:pt x="280817" y="641974"/>
                </a:lnTo>
                <a:lnTo>
                  <a:pt x="312445" y="600256"/>
                </a:lnTo>
                <a:lnTo>
                  <a:pt x="344407" y="557984"/>
                </a:lnTo>
              </a:path>
            </a:pathLst>
          </a:custGeom>
          <a:ln w="358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3" name="object 83"/>
          <p:cNvSpPr/>
          <p:nvPr/>
        </p:nvSpPr>
        <p:spPr>
          <a:xfrm>
            <a:off x="2629564" y="9172659"/>
            <a:ext cx="164856" cy="164749"/>
          </a:xfrm>
          <a:prstGeom prst="rect">
            <a:avLst/>
          </a:prstGeom>
          <a:blipFill>
            <a:blip r:embed="rId1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4" name="object 84"/>
          <p:cNvSpPr/>
          <p:nvPr/>
        </p:nvSpPr>
        <p:spPr>
          <a:xfrm>
            <a:off x="2527004" y="9221853"/>
            <a:ext cx="408305" cy="208915"/>
          </a:xfrm>
          <a:custGeom>
            <a:avLst/>
            <a:gdLst/>
            <a:ahLst/>
            <a:cxnLst/>
            <a:rect l="l" t="t" r="r" b="b"/>
            <a:pathLst>
              <a:path w="408305" h="208915">
                <a:moveTo>
                  <a:pt x="407923" y="0"/>
                </a:moveTo>
                <a:lnTo>
                  <a:pt x="0" y="208566"/>
                </a:lnTo>
              </a:path>
            </a:pathLst>
          </a:custGeom>
          <a:ln w="358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5" name="object 85"/>
          <p:cNvSpPr/>
          <p:nvPr/>
        </p:nvSpPr>
        <p:spPr>
          <a:xfrm>
            <a:off x="884032" y="8575399"/>
            <a:ext cx="164856" cy="155269"/>
          </a:xfrm>
          <a:prstGeom prst="rect">
            <a:avLst/>
          </a:prstGeom>
          <a:blipFill>
            <a:blip r:embed="rId1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6" name="object 86"/>
          <p:cNvSpPr/>
          <p:nvPr/>
        </p:nvSpPr>
        <p:spPr>
          <a:xfrm>
            <a:off x="914284" y="8510829"/>
            <a:ext cx="0" cy="322580"/>
          </a:xfrm>
          <a:custGeom>
            <a:avLst/>
            <a:gdLst/>
            <a:ahLst/>
            <a:cxnLst/>
            <a:rect l="l" t="t" r="r" b="b"/>
            <a:pathLst>
              <a:path w="0" h="322579">
                <a:moveTo>
                  <a:pt x="0" y="0"/>
                </a:moveTo>
                <a:lnTo>
                  <a:pt x="0" y="322330"/>
                </a:lnTo>
              </a:path>
            </a:pathLst>
          </a:custGeom>
          <a:ln w="358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7" name="object 87"/>
          <p:cNvSpPr/>
          <p:nvPr/>
        </p:nvSpPr>
        <p:spPr>
          <a:xfrm>
            <a:off x="2373426" y="7693730"/>
            <a:ext cx="155369" cy="155269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8" name="object 88"/>
          <p:cNvSpPr/>
          <p:nvPr/>
        </p:nvSpPr>
        <p:spPr>
          <a:xfrm>
            <a:off x="2375218" y="7553317"/>
            <a:ext cx="294640" cy="294005"/>
          </a:xfrm>
          <a:custGeom>
            <a:avLst/>
            <a:gdLst/>
            <a:ahLst/>
            <a:cxnLst/>
            <a:rect l="l" t="t" r="r" b="b"/>
            <a:pathLst>
              <a:path w="294639" h="294004">
                <a:moveTo>
                  <a:pt x="0" y="0"/>
                </a:moveTo>
                <a:lnTo>
                  <a:pt x="294084" y="293889"/>
                </a:lnTo>
              </a:path>
            </a:pathLst>
          </a:custGeom>
          <a:ln w="358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9" name="object 89"/>
          <p:cNvSpPr/>
          <p:nvPr/>
        </p:nvSpPr>
        <p:spPr>
          <a:xfrm>
            <a:off x="2650329" y="9231333"/>
            <a:ext cx="66675" cy="76200"/>
          </a:xfrm>
          <a:custGeom>
            <a:avLst/>
            <a:gdLst/>
            <a:ahLst/>
            <a:cxnLst/>
            <a:rect l="l" t="t" r="r" b="b"/>
            <a:pathLst>
              <a:path w="66675" h="76200">
                <a:moveTo>
                  <a:pt x="66406" y="0"/>
                </a:moveTo>
                <a:lnTo>
                  <a:pt x="0" y="28440"/>
                </a:lnTo>
                <a:lnTo>
                  <a:pt x="28459" y="47401"/>
                </a:lnTo>
                <a:lnTo>
                  <a:pt x="47432" y="75842"/>
                </a:lnTo>
                <a:lnTo>
                  <a:pt x="6640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0" name="object 90"/>
          <p:cNvSpPr/>
          <p:nvPr/>
        </p:nvSpPr>
        <p:spPr>
          <a:xfrm>
            <a:off x="1056583" y="8700435"/>
            <a:ext cx="1660525" cy="855344"/>
          </a:xfrm>
          <a:custGeom>
            <a:avLst/>
            <a:gdLst/>
            <a:ahLst/>
            <a:cxnLst/>
            <a:rect l="l" t="t" r="r" b="b"/>
            <a:pathLst>
              <a:path w="1660525" h="855345">
                <a:moveTo>
                  <a:pt x="0" y="0"/>
                </a:moveTo>
                <a:lnTo>
                  <a:pt x="9844" y="48898"/>
                </a:lnTo>
                <a:lnTo>
                  <a:pt x="17798" y="99040"/>
                </a:lnTo>
                <a:lnTo>
                  <a:pt x="24327" y="149984"/>
                </a:lnTo>
                <a:lnTo>
                  <a:pt x="29897" y="201291"/>
                </a:lnTo>
                <a:lnTo>
                  <a:pt x="34975" y="252520"/>
                </a:lnTo>
                <a:lnTo>
                  <a:pt x="40027" y="303232"/>
                </a:lnTo>
                <a:lnTo>
                  <a:pt x="45520" y="352985"/>
                </a:lnTo>
                <a:lnTo>
                  <a:pt x="51919" y="401340"/>
                </a:lnTo>
                <a:lnTo>
                  <a:pt x="59691" y="447857"/>
                </a:lnTo>
                <a:lnTo>
                  <a:pt x="69303" y="492096"/>
                </a:lnTo>
                <a:lnTo>
                  <a:pt x="81221" y="533616"/>
                </a:lnTo>
                <a:lnTo>
                  <a:pt x="95910" y="571977"/>
                </a:lnTo>
                <a:lnTo>
                  <a:pt x="113839" y="606740"/>
                </a:lnTo>
                <a:lnTo>
                  <a:pt x="144234" y="647687"/>
                </a:lnTo>
                <a:lnTo>
                  <a:pt x="178271" y="685163"/>
                </a:lnTo>
                <a:lnTo>
                  <a:pt x="215611" y="719113"/>
                </a:lnTo>
                <a:lnTo>
                  <a:pt x="255910" y="749479"/>
                </a:lnTo>
                <a:lnTo>
                  <a:pt x="298827" y="776205"/>
                </a:lnTo>
                <a:lnTo>
                  <a:pt x="344021" y="799233"/>
                </a:lnTo>
                <a:lnTo>
                  <a:pt x="391150" y="818507"/>
                </a:lnTo>
                <a:lnTo>
                  <a:pt x="439873" y="833969"/>
                </a:lnTo>
                <a:lnTo>
                  <a:pt x="489849" y="845563"/>
                </a:lnTo>
                <a:lnTo>
                  <a:pt x="540735" y="853233"/>
                </a:lnTo>
                <a:lnTo>
                  <a:pt x="576771" y="855060"/>
                </a:lnTo>
                <a:lnTo>
                  <a:pt x="620455" y="854074"/>
                </a:lnTo>
                <a:lnTo>
                  <a:pt x="670568" y="850610"/>
                </a:lnTo>
                <a:lnTo>
                  <a:pt x="725894" y="845004"/>
                </a:lnTo>
                <a:lnTo>
                  <a:pt x="785218" y="837592"/>
                </a:lnTo>
                <a:lnTo>
                  <a:pt x="847322" y="828710"/>
                </a:lnTo>
                <a:lnTo>
                  <a:pt x="910990" y="818692"/>
                </a:lnTo>
                <a:lnTo>
                  <a:pt x="975005" y="807876"/>
                </a:lnTo>
                <a:lnTo>
                  <a:pt x="1038152" y="796597"/>
                </a:lnTo>
                <a:lnTo>
                  <a:pt x="1099213" y="785191"/>
                </a:lnTo>
                <a:lnTo>
                  <a:pt x="1156973" y="773993"/>
                </a:lnTo>
                <a:lnTo>
                  <a:pt x="1210214" y="763339"/>
                </a:lnTo>
                <a:lnTo>
                  <a:pt x="1257720" y="753565"/>
                </a:lnTo>
                <a:lnTo>
                  <a:pt x="1298275" y="745006"/>
                </a:lnTo>
                <a:lnTo>
                  <a:pt x="1353665" y="732880"/>
                </a:lnTo>
                <a:lnTo>
                  <a:pt x="1400012" y="721096"/>
                </a:lnTo>
                <a:lnTo>
                  <a:pt x="1460785" y="692655"/>
                </a:lnTo>
                <a:lnTo>
                  <a:pt x="1489393" y="673102"/>
                </a:lnTo>
                <a:lnTo>
                  <a:pt x="1534603" y="643180"/>
                </a:lnTo>
                <a:lnTo>
                  <a:pt x="1587817" y="604370"/>
                </a:lnTo>
                <a:lnTo>
                  <a:pt x="1632137" y="569115"/>
                </a:lnTo>
                <a:lnTo>
                  <a:pt x="1650665" y="549858"/>
                </a:lnTo>
                <a:lnTo>
                  <a:pt x="1660152" y="540378"/>
                </a:lnTo>
                <a:lnTo>
                  <a:pt x="1660152" y="530897"/>
                </a:lnTo>
              </a:path>
            </a:pathLst>
          </a:custGeom>
          <a:ln w="3583">
            <a:solidFill>
              <a:srgbClr val="000000"/>
            </a:solidFill>
            <a:prstDash val="sysDot"/>
          </a:ln>
        </p:spPr>
        <p:txBody>
          <a:bodyPr wrap="square" lIns="0" tIns="0" rIns="0" bIns="0" rtlCol="0"/>
          <a:lstStyle/>
          <a:p/>
        </p:txBody>
      </p:sp>
      <p:sp>
        <p:nvSpPr>
          <p:cNvPr id="91" name="object 91"/>
          <p:cNvSpPr/>
          <p:nvPr/>
        </p:nvSpPr>
        <p:spPr>
          <a:xfrm>
            <a:off x="1197090" y="9153632"/>
            <a:ext cx="202802" cy="269099"/>
          </a:xfrm>
          <a:prstGeom prst="rect">
            <a:avLst/>
          </a:prstGeom>
          <a:blipFill>
            <a:blip r:embed="rId1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2" name="object 92"/>
          <p:cNvSpPr/>
          <p:nvPr/>
        </p:nvSpPr>
        <p:spPr>
          <a:xfrm>
            <a:off x="1663724" y="8311743"/>
            <a:ext cx="560070" cy="398780"/>
          </a:xfrm>
          <a:custGeom>
            <a:avLst/>
            <a:gdLst/>
            <a:ahLst/>
            <a:cxnLst/>
            <a:rect l="l" t="t" r="r" b="b"/>
            <a:pathLst>
              <a:path w="560069" h="398779">
                <a:moveTo>
                  <a:pt x="493302" y="0"/>
                </a:moveTo>
                <a:lnTo>
                  <a:pt x="0" y="284409"/>
                </a:lnTo>
                <a:lnTo>
                  <a:pt x="66406" y="398173"/>
                </a:lnTo>
                <a:lnTo>
                  <a:pt x="559708" y="113763"/>
                </a:lnTo>
                <a:lnTo>
                  <a:pt x="49330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3" name="object 93"/>
          <p:cNvSpPr/>
          <p:nvPr/>
        </p:nvSpPr>
        <p:spPr>
          <a:xfrm>
            <a:off x="1663724" y="8311743"/>
            <a:ext cx="560070" cy="398780"/>
          </a:xfrm>
          <a:custGeom>
            <a:avLst/>
            <a:gdLst/>
            <a:ahLst/>
            <a:cxnLst/>
            <a:rect l="l" t="t" r="r" b="b"/>
            <a:pathLst>
              <a:path w="560069" h="398779">
                <a:moveTo>
                  <a:pt x="0" y="284409"/>
                </a:moveTo>
                <a:lnTo>
                  <a:pt x="66406" y="398173"/>
                </a:lnTo>
                <a:lnTo>
                  <a:pt x="559708" y="113763"/>
                </a:lnTo>
                <a:lnTo>
                  <a:pt x="493302" y="0"/>
                </a:lnTo>
                <a:lnTo>
                  <a:pt x="0" y="284409"/>
                </a:lnTo>
              </a:path>
            </a:pathLst>
          </a:custGeom>
          <a:ln w="3583">
            <a:solidFill>
              <a:srgbClr val="7C7C7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4" name="object 94"/>
          <p:cNvSpPr/>
          <p:nvPr/>
        </p:nvSpPr>
        <p:spPr>
          <a:xfrm>
            <a:off x="1858528" y="8402706"/>
            <a:ext cx="89535" cy="0"/>
          </a:xfrm>
          <a:custGeom>
            <a:avLst/>
            <a:gdLst/>
            <a:ahLst/>
            <a:cxnLst/>
            <a:rect l="l" t="t" r="r" b="b"/>
            <a:pathLst>
              <a:path w="89535" h="0">
                <a:moveTo>
                  <a:pt x="0" y="0"/>
                </a:moveTo>
                <a:lnTo>
                  <a:pt x="89097" y="0"/>
                </a:lnTo>
              </a:path>
            </a:pathLst>
          </a:custGeom>
          <a:ln w="1650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5" name="object 95"/>
          <p:cNvSpPr/>
          <p:nvPr/>
        </p:nvSpPr>
        <p:spPr>
          <a:xfrm>
            <a:off x="1867964" y="8272574"/>
            <a:ext cx="0" cy="121920"/>
          </a:xfrm>
          <a:custGeom>
            <a:avLst/>
            <a:gdLst/>
            <a:ahLst/>
            <a:cxnLst/>
            <a:rect l="l" t="t" r="r" b="b"/>
            <a:pathLst>
              <a:path w="0" h="121920">
                <a:moveTo>
                  <a:pt x="0" y="0"/>
                </a:moveTo>
                <a:lnTo>
                  <a:pt x="0" y="121879"/>
                </a:lnTo>
              </a:path>
            </a:pathLst>
          </a:custGeom>
          <a:ln w="1887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6" name="object 96"/>
          <p:cNvSpPr/>
          <p:nvPr/>
        </p:nvSpPr>
        <p:spPr>
          <a:xfrm>
            <a:off x="1407587" y="8738357"/>
            <a:ext cx="76200" cy="66675"/>
          </a:xfrm>
          <a:custGeom>
            <a:avLst/>
            <a:gdLst/>
            <a:ahLst/>
            <a:cxnLst/>
            <a:rect l="l" t="t" r="r" b="b"/>
            <a:pathLst>
              <a:path w="76200" h="66675">
                <a:moveTo>
                  <a:pt x="47432" y="0"/>
                </a:moveTo>
                <a:lnTo>
                  <a:pt x="0" y="66362"/>
                </a:lnTo>
                <a:lnTo>
                  <a:pt x="75892" y="66362"/>
                </a:lnTo>
                <a:lnTo>
                  <a:pt x="56919" y="37921"/>
                </a:lnTo>
                <a:lnTo>
                  <a:pt x="4743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7" name="object 97"/>
          <p:cNvSpPr/>
          <p:nvPr/>
        </p:nvSpPr>
        <p:spPr>
          <a:xfrm>
            <a:off x="1407587" y="8671994"/>
            <a:ext cx="285115" cy="133350"/>
          </a:xfrm>
          <a:custGeom>
            <a:avLst/>
            <a:gdLst/>
            <a:ahLst/>
            <a:cxnLst/>
            <a:rect l="l" t="t" r="r" b="b"/>
            <a:pathLst>
              <a:path w="285114" h="133350">
                <a:moveTo>
                  <a:pt x="284597" y="0"/>
                </a:moveTo>
                <a:lnTo>
                  <a:pt x="0" y="132724"/>
                </a:lnTo>
              </a:path>
            </a:pathLst>
          </a:custGeom>
          <a:ln w="3583">
            <a:solidFill>
              <a:srgbClr val="000000"/>
            </a:solidFill>
            <a:prstDash val="sysDot"/>
          </a:ln>
        </p:spPr>
        <p:txBody>
          <a:bodyPr wrap="square" lIns="0" tIns="0" rIns="0" bIns="0" rtlCol="0"/>
          <a:lstStyle/>
          <a:p/>
        </p:txBody>
      </p:sp>
      <p:sp>
        <p:nvSpPr>
          <p:cNvPr id="98" name="object 98"/>
          <p:cNvSpPr/>
          <p:nvPr/>
        </p:nvSpPr>
        <p:spPr>
          <a:xfrm>
            <a:off x="2432138" y="8226419"/>
            <a:ext cx="76200" cy="66675"/>
          </a:xfrm>
          <a:custGeom>
            <a:avLst/>
            <a:gdLst/>
            <a:ahLst/>
            <a:cxnLst/>
            <a:rect l="l" t="t" r="r" b="b"/>
            <a:pathLst>
              <a:path w="76200" h="66675">
                <a:moveTo>
                  <a:pt x="0" y="0"/>
                </a:moveTo>
                <a:lnTo>
                  <a:pt x="18973" y="28440"/>
                </a:lnTo>
                <a:lnTo>
                  <a:pt x="28459" y="66362"/>
                </a:lnTo>
                <a:lnTo>
                  <a:pt x="75892" y="948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9" name="object 99"/>
          <p:cNvSpPr/>
          <p:nvPr/>
        </p:nvSpPr>
        <p:spPr>
          <a:xfrm>
            <a:off x="2223433" y="8235900"/>
            <a:ext cx="285115" cy="133350"/>
          </a:xfrm>
          <a:custGeom>
            <a:avLst/>
            <a:gdLst/>
            <a:ahLst/>
            <a:cxnLst/>
            <a:rect l="l" t="t" r="r" b="b"/>
            <a:pathLst>
              <a:path w="285114" h="133350">
                <a:moveTo>
                  <a:pt x="284597" y="0"/>
                </a:moveTo>
                <a:lnTo>
                  <a:pt x="0" y="132724"/>
                </a:lnTo>
              </a:path>
            </a:pathLst>
          </a:custGeom>
          <a:ln w="3583">
            <a:solidFill>
              <a:srgbClr val="000000"/>
            </a:solidFill>
            <a:prstDash val="sysDot"/>
          </a:ln>
        </p:spPr>
        <p:txBody>
          <a:bodyPr wrap="square" lIns="0" tIns="0" rIns="0" bIns="0" rtlCol="0"/>
          <a:lstStyle/>
          <a:p/>
        </p:txBody>
      </p:sp>
      <p:sp>
        <p:nvSpPr>
          <p:cNvPr id="100" name="object 100"/>
          <p:cNvSpPr/>
          <p:nvPr/>
        </p:nvSpPr>
        <p:spPr>
          <a:xfrm>
            <a:off x="1496191" y="8576104"/>
            <a:ext cx="83747" cy="102488"/>
          </a:xfrm>
          <a:prstGeom prst="rect">
            <a:avLst/>
          </a:prstGeom>
          <a:blipFill>
            <a:blip r:embed="rId2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1" name="object 101"/>
          <p:cNvSpPr/>
          <p:nvPr/>
        </p:nvSpPr>
        <p:spPr>
          <a:xfrm>
            <a:off x="2321587" y="8187360"/>
            <a:ext cx="83734" cy="102513"/>
          </a:xfrm>
          <a:prstGeom prst="rect">
            <a:avLst/>
          </a:prstGeom>
          <a:blipFill>
            <a:blip r:embed="rId2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2" name="object 102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150"/>
              </a:lnSpc>
            </a:pPr>
            <a:r>
              <a:rPr dirty="0" spc="-5"/>
              <a:t>DYIALA UNIVERSITY </a:t>
            </a:r>
            <a:r>
              <a:rPr dirty="0"/>
              <a:t>– </a:t>
            </a:r>
            <a:r>
              <a:rPr dirty="0" spc="-5"/>
              <a:t>ENGINEERING COLLEGE- CIVIL ENGINEERING</a:t>
            </a:r>
            <a:r>
              <a:rPr dirty="0" spc="45"/>
              <a:t> </a:t>
            </a:r>
            <a:r>
              <a:rPr dirty="0" spc="-5"/>
              <a:t>DEPARTMENT</a:t>
            </a:r>
          </a:p>
        </p:txBody>
      </p:sp>
      <p:sp>
        <p:nvSpPr>
          <p:cNvPr id="103" name="object 10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1614"/>
              </a:lnSpc>
            </a:pPr>
            <a:fld id="{81D60167-4931-47E6-BA6A-407CBD079E47}" type="slidenum">
              <a:rPr dirty="0" spc="-5"/>
              <a:t>10</a:t>
            </a:fld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88620" y="9763962"/>
            <a:ext cx="689610" cy="0"/>
          </a:xfrm>
          <a:custGeom>
            <a:avLst/>
            <a:gdLst/>
            <a:ahLst/>
            <a:cxnLst/>
            <a:rect l="l" t="t" r="r" b="b"/>
            <a:pathLst>
              <a:path w="689610" h="0">
                <a:moveTo>
                  <a:pt x="0" y="0"/>
                </a:moveTo>
                <a:lnTo>
                  <a:pt x="689152" y="0"/>
                </a:lnTo>
              </a:path>
            </a:pathLst>
          </a:custGeom>
          <a:ln w="27431">
            <a:solidFill>
              <a:srgbClr val="80808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1105204" y="9763962"/>
            <a:ext cx="6068695" cy="0"/>
          </a:xfrm>
          <a:custGeom>
            <a:avLst/>
            <a:gdLst/>
            <a:ahLst/>
            <a:cxnLst/>
            <a:rect l="l" t="t" r="r" b="b"/>
            <a:pathLst>
              <a:path w="6068695" h="0">
                <a:moveTo>
                  <a:pt x="0" y="0"/>
                </a:moveTo>
                <a:lnTo>
                  <a:pt x="6068314" y="0"/>
                </a:lnTo>
              </a:path>
            </a:pathLst>
          </a:custGeom>
          <a:ln w="27431">
            <a:solidFill>
              <a:srgbClr val="80808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1091488" y="9750246"/>
            <a:ext cx="0" cy="276225"/>
          </a:xfrm>
          <a:custGeom>
            <a:avLst/>
            <a:gdLst/>
            <a:ahLst/>
            <a:cxnLst/>
            <a:rect l="l" t="t" r="r" b="b"/>
            <a:pathLst>
              <a:path w="0" h="276225">
                <a:moveTo>
                  <a:pt x="0" y="0"/>
                </a:moveTo>
                <a:lnTo>
                  <a:pt x="0" y="276148"/>
                </a:lnTo>
              </a:path>
            </a:pathLst>
          </a:custGeom>
          <a:ln w="27431">
            <a:solidFill>
              <a:srgbClr val="80808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427736" y="354281"/>
            <a:ext cx="6709409" cy="7730490"/>
          </a:xfrm>
          <a:prstGeom prst="rect">
            <a:avLst/>
          </a:prstGeom>
        </p:spPr>
        <p:txBody>
          <a:bodyPr wrap="square" lIns="0" tIns="8572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675"/>
              </a:spcBef>
              <a:tabLst>
                <a:tab pos="434975" algn="l"/>
                <a:tab pos="6696075" algn="l"/>
              </a:tabLst>
            </a:pPr>
            <a:r>
              <a:rPr dirty="0" u="sng" sz="1600" spc="-5">
                <a:uFill>
                  <a:solidFill>
                    <a:srgbClr val="612322"/>
                  </a:solidFill>
                </a:uFill>
                <a:latin typeface="Cambria"/>
                <a:cs typeface="Cambria"/>
              </a:rPr>
              <a:t> </a:t>
            </a:r>
            <a:r>
              <a:rPr dirty="0" u="sng" sz="1600" spc="-5">
                <a:uFill>
                  <a:solidFill>
                    <a:srgbClr val="612322"/>
                  </a:solidFill>
                </a:uFill>
                <a:latin typeface="Cambria"/>
                <a:cs typeface="Cambria"/>
              </a:rPr>
              <a:t>	</a:t>
            </a:r>
            <a:r>
              <a:rPr dirty="0" u="sng" sz="1600" spc="-5">
                <a:uFill>
                  <a:solidFill>
                    <a:srgbClr val="612322"/>
                  </a:solidFill>
                </a:uFill>
                <a:latin typeface="Cambria"/>
                <a:cs typeface="Cambria"/>
              </a:rPr>
              <a:t>THEORY OF STRUCTURES -------------------- DR. WISSAM D.</a:t>
            </a:r>
            <a:r>
              <a:rPr dirty="0" u="sng" sz="1600" spc="80">
                <a:uFill>
                  <a:solidFill>
                    <a:srgbClr val="612322"/>
                  </a:solidFill>
                </a:uFill>
                <a:latin typeface="Cambria"/>
                <a:cs typeface="Cambria"/>
              </a:rPr>
              <a:t> </a:t>
            </a:r>
            <a:r>
              <a:rPr dirty="0" u="sng" sz="1600" spc="-5">
                <a:uFill>
                  <a:solidFill>
                    <a:srgbClr val="612322"/>
                  </a:solidFill>
                </a:uFill>
                <a:latin typeface="Cambria"/>
                <a:cs typeface="Cambria"/>
              </a:rPr>
              <a:t>SALMAN	</a:t>
            </a:r>
            <a:endParaRPr sz="1600">
              <a:latin typeface="Cambria"/>
              <a:cs typeface="Cambria"/>
            </a:endParaRPr>
          </a:p>
          <a:p>
            <a:pPr marL="29209" marR="205104">
              <a:lnSpc>
                <a:spcPct val="118000"/>
              </a:lnSpc>
              <a:spcBef>
                <a:spcPts val="204"/>
              </a:spcBef>
            </a:pPr>
            <a:r>
              <a:rPr dirty="0" sz="1400" spc="-5">
                <a:latin typeface="Candara"/>
                <a:cs typeface="Candara"/>
              </a:rPr>
              <a:t>Assume virtual load is applied first then real loads is applied </a:t>
            </a:r>
            <a:r>
              <a:rPr dirty="0" sz="1400">
                <a:latin typeface="Candara"/>
                <a:cs typeface="Candara"/>
              </a:rPr>
              <a:t>and cause </a:t>
            </a:r>
            <a:r>
              <a:rPr dirty="0" sz="1400" spc="-5">
                <a:latin typeface="Candara"/>
                <a:cs typeface="Candara"/>
              </a:rPr>
              <a:t>∆, then external  work done </a:t>
            </a:r>
            <a:r>
              <a:rPr dirty="0" sz="1400">
                <a:latin typeface="Candara"/>
                <a:cs typeface="Candara"/>
              </a:rPr>
              <a:t>by </a:t>
            </a:r>
            <a:r>
              <a:rPr dirty="0" sz="1400" spc="-5">
                <a:latin typeface="Candara"/>
                <a:cs typeface="Candara"/>
              </a:rPr>
              <a:t>virtual load throughout ∆,</a:t>
            </a:r>
            <a:r>
              <a:rPr dirty="0" sz="1400" spc="-25">
                <a:latin typeface="Candara"/>
                <a:cs typeface="Candara"/>
              </a:rPr>
              <a:t> </a:t>
            </a:r>
            <a:r>
              <a:rPr dirty="0" sz="1400">
                <a:latin typeface="Candara"/>
                <a:cs typeface="Candara"/>
              </a:rPr>
              <a:t>is</a:t>
            </a:r>
            <a:endParaRPr sz="1400">
              <a:latin typeface="Candara"/>
              <a:cs typeface="Candara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100">
              <a:latin typeface="Times New Roman"/>
              <a:cs typeface="Times New Roman"/>
            </a:endParaRPr>
          </a:p>
          <a:p>
            <a:pPr marL="29209">
              <a:lnSpc>
                <a:spcPct val="100000"/>
              </a:lnSpc>
            </a:pPr>
            <a:r>
              <a:rPr dirty="0" sz="1400">
                <a:latin typeface="Candara"/>
                <a:cs typeface="Candara"/>
              </a:rPr>
              <a:t>Ue=1*∆</a:t>
            </a:r>
            <a:endParaRPr sz="1400">
              <a:latin typeface="Candara"/>
              <a:cs typeface="Candara"/>
            </a:endParaRPr>
          </a:p>
          <a:p>
            <a:pPr marL="29209" marR="5055870">
              <a:lnSpc>
                <a:spcPct val="176400"/>
              </a:lnSpc>
            </a:pPr>
            <a:r>
              <a:rPr dirty="0" sz="1400" spc="-5">
                <a:latin typeface="Candara"/>
                <a:cs typeface="Candara"/>
              </a:rPr>
              <a:t>While internal work </a:t>
            </a:r>
            <a:r>
              <a:rPr dirty="0" sz="1400">
                <a:latin typeface="Candara"/>
                <a:cs typeface="Candara"/>
              </a:rPr>
              <a:t>is  Ui=</a:t>
            </a:r>
            <a:r>
              <a:rPr dirty="0" sz="1400">
                <a:latin typeface="Times New Roman"/>
                <a:cs typeface="Times New Roman"/>
              </a:rPr>
              <a:t>∑</a:t>
            </a:r>
            <a:r>
              <a:rPr dirty="0" sz="1400">
                <a:latin typeface="Candara"/>
                <a:cs typeface="Candara"/>
              </a:rPr>
              <a:t>u*dL</a:t>
            </a:r>
            <a:endParaRPr sz="1400">
              <a:latin typeface="Candara"/>
              <a:cs typeface="Candara"/>
            </a:endParaRPr>
          </a:p>
          <a:p>
            <a:pPr marL="29209">
              <a:lnSpc>
                <a:spcPct val="100000"/>
              </a:lnSpc>
              <a:spcBef>
                <a:spcPts val="1285"/>
              </a:spcBef>
            </a:pPr>
            <a:r>
              <a:rPr dirty="0" sz="1400">
                <a:latin typeface="Candara"/>
                <a:cs typeface="Candara"/>
              </a:rPr>
              <a:t>Ue=Ui</a:t>
            </a:r>
            <a:endParaRPr sz="1400">
              <a:latin typeface="Candara"/>
              <a:cs typeface="Candara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100">
              <a:latin typeface="Times New Roman"/>
              <a:cs typeface="Times New Roman"/>
            </a:endParaRPr>
          </a:p>
          <a:p>
            <a:pPr marL="29209">
              <a:lnSpc>
                <a:spcPct val="100000"/>
              </a:lnSpc>
            </a:pPr>
            <a:r>
              <a:rPr dirty="0" sz="1400">
                <a:latin typeface="Candara"/>
                <a:cs typeface="Candara"/>
              </a:rPr>
              <a:t>1*∆=</a:t>
            </a:r>
            <a:r>
              <a:rPr dirty="0" sz="1400">
                <a:latin typeface="Times New Roman"/>
                <a:cs typeface="Times New Roman"/>
              </a:rPr>
              <a:t>∑</a:t>
            </a:r>
            <a:r>
              <a:rPr dirty="0" sz="1400">
                <a:latin typeface="Candara"/>
                <a:cs typeface="Candara"/>
              </a:rPr>
              <a:t>u*dL</a:t>
            </a:r>
            <a:endParaRPr sz="1400">
              <a:latin typeface="Candara"/>
              <a:cs typeface="Candara"/>
            </a:endParaRPr>
          </a:p>
          <a:p>
            <a:pPr marL="29209">
              <a:lnSpc>
                <a:spcPct val="100000"/>
              </a:lnSpc>
              <a:spcBef>
                <a:spcPts val="1300"/>
              </a:spcBef>
            </a:pPr>
            <a:r>
              <a:rPr dirty="0" sz="1400" spc="-5">
                <a:latin typeface="Candara"/>
                <a:cs typeface="Candara"/>
              </a:rPr>
              <a:t>1=external virtual unit load acting in the direction of</a:t>
            </a:r>
            <a:r>
              <a:rPr dirty="0" sz="1400" spc="20">
                <a:latin typeface="Candara"/>
                <a:cs typeface="Candara"/>
              </a:rPr>
              <a:t> </a:t>
            </a:r>
            <a:r>
              <a:rPr dirty="0" sz="1400">
                <a:latin typeface="Candara"/>
                <a:cs typeface="Candara"/>
              </a:rPr>
              <a:t>∆.</a:t>
            </a:r>
            <a:endParaRPr sz="1400">
              <a:latin typeface="Candara"/>
              <a:cs typeface="Candara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100">
              <a:latin typeface="Times New Roman"/>
              <a:cs typeface="Times New Roman"/>
            </a:endParaRPr>
          </a:p>
          <a:p>
            <a:pPr marL="29209">
              <a:lnSpc>
                <a:spcPct val="100000"/>
              </a:lnSpc>
              <a:spcBef>
                <a:spcPts val="5"/>
              </a:spcBef>
            </a:pPr>
            <a:r>
              <a:rPr dirty="0" sz="1400" spc="-5">
                <a:latin typeface="Candara"/>
                <a:cs typeface="Candara"/>
              </a:rPr>
              <a:t>u=internal virtual </a:t>
            </a:r>
            <a:r>
              <a:rPr dirty="0" sz="1400">
                <a:latin typeface="Candara"/>
                <a:cs typeface="Candara"/>
              </a:rPr>
              <a:t>load </a:t>
            </a:r>
            <a:r>
              <a:rPr dirty="0" sz="1400" spc="-5">
                <a:latin typeface="Candara"/>
                <a:cs typeface="Candara"/>
              </a:rPr>
              <a:t>acting </a:t>
            </a:r>
            <a:r>
              <a:rPr dirty="0" sz="1400">
                <a:latin typeface="Candara"/>
                <a:cs typeface="Candara"/>
              </a:rPr>
              <a:t>on </a:t>
            </a:r>
            <a:r>
              <a:rPr dirty="0" sz="1400" spc="-5">
                <a:latin typeface="Candara"/>
                <a:cs typeface="Candara"/>
              </a:rPr>
              <a:t>the element in the direction of</a:t>
            </a:r>
            <a:r>
              <a:rPr dirty="0" sz="1400" spc="5">
                <a:latin typeface="Candara"/>
                <a:cs typeface="Candara"/>
              </a:rPr>
              <a:t> </a:t>
            </a:r>
            <a:r>
              <a:rPr dirty="0" sz="1400">
                <a:latin typeface="Candara"/>
                <a:cs typeface="Candara"/>
              </a:rPr>
              <a:t>dL.</a:t>
            </a:r>
            <a:endParaRPr sz="1400">
              <a:latin typeface="Candara"/>
              <a:cs typeface="Candara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100">
              <a:latin typeface="Times New Roman"/>
              <a:cs typeface="Times New Roman"/>
            </a:endParaRPr>
          </a:p>
          <a:p>
            <a:pPr marL="29209">
              <a:lnSpc>
                <a:spcPct val="100000"/>
              </a:lnSpc>
            </a:pPr>
            <a:r>
              <a:rPr dirty="0" sz="1400" spc="-5">
                <a:latin typeface="Candara"/>
                <a:cs typeface="Candara"/>
              </a:rPr>
              <a:t>∆=external displacement </a:t>
            </a:r>
            <a:r>
              <a:rPr dirty="0" sz="1400">
                <a:latin typeface="Candara"/>
                <a:cs typeface="Candara"/>
              </a:rPr>
              <a:t>caused by </a:t>
            </a:r>
            <a:r>
              <a:rPr dirty="0" sz="1400" spc="-5">
                <a:latin typeface="Candara"/>
                <a:cs typeface="Candara"/>
              </a:rPr>
              <a:t>the real</a:t>
            </a:r>
            <a:r>
              <a:rPr dirty="0" sz="1400" spc="-15">
                <a:latin typeface="Candara"/>
                <a:cs typeface="Candara"/>
              </a:rPr>
              <a:t> </a:t>
            </a:r>
            <a:r>
              <a:rPr dirty="0" sz="1400" spc="-5">
                <a:latin typeface="Candara"/>
                <a:cs typeface="Candara"/>
              </a:rPr>
              <a:t>loads.</a:t>
            </a:r>
            <a:endParaRPr sz="1400">
              <a:latin typeface="Candara"/>
              <a:cs typeface="Candara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100">
              <a:latin typeface="Times New Roman"/>
              <a:cs typeface="Times New Roman"/>
            </a:endParaRPr>
          </a:p>
          <a:p>
            <a:pPr marL="29209">
              <a:lnSpc>
                <a:spcPct val="100000"/>
              </a:lnSpc>
            </a:pPr>
            <a:r>
              <a:rPr dirty="0" sz="1400" spc="-5">
                <a:latin typeface="Candara"/>
                <a:cs typeface="Candara"/>
              </a:rPr>
              <a:t>dL=internal deformation of the element </a:t>
            </a:r>
            <a:r>
              <a:rPr dirty="0" sz="1400">
                <a:latin typeface="Candara"/>
                <a:cs typeface="Candara"/>
              </a:rPr>
              <a:t>caused by </a:t>
            </a:r>
            <a:r>
              <a:rPr dirty="0" sz="1400" spc="-5">
                <a:latin typeface="Candara"/>
                <a:cs typeface="Candara"/>
              </a:rPr>
              <a:t>the real loads.</a:t>
            </a:r>
            <a:endParaRPr sz="1400">
              <a:latin typeface="Candara"/>
              <a:cs typeface="Candara"/>
            </a:endParaRPr>
          </a:p>
          <a:p>
            <a:pPr marL="29209" marR="85725">
              <a:lnSpc>
                <a:spcPct val="117500"/>
              </a:lnSpc>
              <a:spcBef>
                <a:spcPts val="980"/>
              </a:spcBef>
            </a:pPr>
            <a:r>
              <a:rPr dirty="0" sz="1400" spc="-5">
                <a:latin typeface="Candara"/>
                <a:cs typeface="Candara"/>
              </a:rPr>
              <a:t>In </a:t>
            </a:r>
            <a:r>
              <a:rPr dirty="0" sz="1400">
                <a:latin typeface="Candara"/>
                <a:cs typeface="Candara"/>
              </a:rPr>
              <a:t>a </a:t>
            </a:r>
            <a:r>
              <a:rPr dirty="0" sz="1400" spc="-5">
                <a:latin typeface="Candara"/>
                <a:cs typeface="Candara"/>
              </a:rPr>
              <a:t>similar manner, </a:t>
            </a:r>
            <a:r>
              <a:rPr dirty="0" sz="1400">
                <a:latin typeface="Candara"/>
                <a:cs typeface="Candara"/>
              </a:rPr>
              <a:t>if </a:t>
            </a:r>
            <a:r>
              <a:rPr dirty="0" sz="1400" spc="-5">
                <a:latin typeface="Candara"/>
                <a:cs typeface="Candara"/>
              </a:rPr>
              <a:t>the rotational </a:t>
            </a:r>
            <a:r>
              <a:rPr dirty="0" sz="1400">
                <a:latin typeface="Candara"/>
                <a:cs typeface="Candara"/>
              </a:rPr>
              <a:t>displacement </a:t>
            </a:r>
            <a:r>
              <a:rPr dirty="0" sz="1400" spc="-5">
                <a:latin typeface="Candara"/>
                <a:cs typeface="Candara"/>
              </a:rPr>
              <a:t>or </a:t>
            </a:r>
            <a:r>
              <a:rPr dirty="0" sz="1400">
                <a:latin typeface="Candara"/>
                <a:cs typeface="Candara"/>
              </a:rPr>
              <a:t>slope </a:t>
            </a:r>
            <a:r>
              <a:rPr dirty="0" sz="1400" spc="-5">
                <a:latin typeface="Candara"/>
                <a:cs typeface="Candara"/>
              </a:rPr>
              <a:t>of the tangent at </a:t>
            </a:r>
            <a:r>
              <a:rPr dirty="0" sz="1400">
                <a:latin typeface="Candara"/>
                <a:cs typeface="Candara"/>
              </a:rPr>
              <a:t>a </a:t>
            </a:r>
            <a:r>
              <a:rPr dirty="0" sz="1400" spc="-5">
                <a:latin typeface="Candara"/>
                <a:cs typeface="Candara"/>
              </a:rPr>
              <a:t>point on </a:t>
            </a:r>
            <a:r>
              <a:rPr dirty="0" sz="1400">
                <a:latin typeface="Candara"/>
                <a:cs typeface="Candara"/>
              </a:rPr>
              <a:t>a  structure </a:t>
            </a:r>
            <a:r>
              <a:rPr dirty="0" sz="1400" spc="-5">
                <a:latin typeface="Candara"/>
                <a:cs typeface="Candara"/>
              </a:rPr>
              <a:t>is </a:t>
            </a:r>
            <a:r>
              <a:rPr dirty="0" sz="1400">
                <a:latin typeface="Candara"/>
                <a:cs typeface="Candara"/>
              </a:rPr>
              <a:t>to be </a:t>
            </a:r>
            <a:r>
              <a:rPr dirty="0" sz="1400" spc="-5">
                <a:latin typeface="Candara"/>
                <a:cs typeface="Candara"/>
              </a:rPr>
              <a:t>determined </a:t>
            </a:r>
            <a:r>
              <a:rPr dirty="0" sz="1400">
                <a:latin typeface="Candara"/>
                <a:cs typeface="Candara"/>
              </a:rPr>
              <a:t>, a </a:t>
            </a:r>
            <a:r>
              <a:rPr dirty="0" sz="1400" spc="-5">
                <a:latin typeface="Candara"/>
                <a:cs typeface="Candara"/>
              </a:rPr>
              <a:t>virtual </a:t>
            </a:r>
            <a:r>
              <a:rPr dirty="0" sz="1400">
                <a:latin typeface="Candara"/>
                <a:cs typeface="Candara"/>
              </a:rPr>
              <a:t>couple moment M' </a:t>
            </a:r>
            <a:r>
              <a:rPr dirty="0" sz="1400" spc="-5">
                <a:latin typeface="Candara"/>
                <a:cs typeface="Candara"/>
              </a:rPr>
              <a:t>having </a:t>
            </a:r>
            <a:r>
              <a:rPr dirty="0" sz="1400">
                <a:latin typeface="Candara"/>
                <a:cs typeface="Candara"/>
              </a:rPr>
              <a:t>a </a:t>
            </a:r>
            <a:r>
              <a:rPr dirty="0" sz="1400" spc="-5">
                <a:latin typeface="Candara"/>
                <a:cs typeface="Candara"/>
              </a:rPr>
              <a:t>unit magnitude is  applied at the</a:t>
            </a:r>
            <a:r>
              <a:rPr dirty="0" sz="1400" spc="-15">
                <a:latin typeface="Candara"/>
                <a:cs typeface="Candara"/>
              </a:rPr>
              <a:t> </a:t>
            </a:r>
            <a:r>
              <a:rPr dirty="0" sz="1400" spc="-5">
                <a:latin typeface="Candara"/>
                <a:cs typeface="Candara"/>
              </a:rPr>
              <a:t>point.</a:t>
            </a:r>
            <a:endParaRPr sz="1400">
              <a:latin typeface="Candara"/>
              <a:cs typeface="Candara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100">
              <a:latin typeface="Times New Roman"/>
              <a:cs typeface="Times New Roman"/>
            </a:endParaRPr>
          </a:p>
          <a:p>
            <a:pPr marL="137160" indent="-107950">
              <a:lnSpc>
                <a:spcPct val="100000"/>
              </a:lnSpc>
              <a:buSzPct val="92857"/>
              <a:buAutoNum type="arabicPeriod"/>
              <a:tabLst>
                <a:tab pos="137795" algn="l"/>
              </a:tabLst>
            </a:pPr>
            <a:r>
              <a:rPr dirty="0" sz="1400" spc="-5">
                <a:latin typeface="Candara"/>
                <a:cs typeface="Candara"/>
              </a:rPr>
              <a:t>θ=</a:t>
            </a:r>
            <a:r>
              <a:rPr dirty="0" sz="1400" spc="-5">
                <a:latin typeface="Times New Roman"/>
                <a:cs typeface="Times New Roman"/>
              </a:rPr>
              <a:t>∑</a:t>
            </a:r>
            <a:r>
              <a:rPr dirty="0" sz="1400" spc="-5">
                <a:latin typeface="Candara"/>
                <a:cs typeface="Candara"/>
              </a:rPr>
              <a:t>u</a:t>
            </a:r>
            <a:r>
              <a:rPr dirty="0" baseline="-12345" sz="1350" spc="-7">
                <a:latin typeface="Candara"/>
                <a:cs typeface="Candara"/>
              </a:rPr>
              <a:t>θ</a:t>
            </a:r>
            <a:r>
              <a:rPr dirty="0" baseline="-12345" sz="1350" spc="142">
                <a:latin typeface="Candara"/>
                <a:cs typeface="Candara"/>
              </a:rPr>
              <a:t> </a:t>
            </a:r>
            <a:r>
              <a:rPr dirty="0" sz="1400" spc="-5">
                <a:latin typeface="Candara"/>
                <a:cs typeface="Candara"/>
              </a:rPr>
              <a:t>.dL</a:t>
            </a:r>
            <a:endParaRPr sz="1400">
              <a:latin typeface="Candara"/>
              <a:cs typeface="Candara"/>
            </a:endParaRPr>
          </a:p>
          <a:p>
            <a:pPr marL="29209">
              <a:lnSpc>
                <a:spcPct val="100000"/>
              </a:lnSpc>
              <a:spcBef>
                <a:spcPts val="1285"/>
              </a:spcBef>
            </a:pPr>
            <a:r>
              <a:rPr dirty="0" sz="1400" spc="-5">
                <a:latin typeface="Candara"/>
                <a:cs typeface="Candara"/>
              </a:rPr>
              <a:t>u</a:t>
            </a:r>
            <a:r>
              <a:rPr dirty="0" baseline="-12345" sz="1350" spc="-7">
                <a:latin typeface="Candara"/>
                <a:cs typeface="Candara"/>
              </a:rPr>
              <a:t>θ</a:t>
            </a:r>
            <a:r>
              <a:rPr dirty="0" sz="1400" spc="-5">
                <a:latin typeface="Candara"/>
                <a:cs typeface="Candara"/>
              </a:rPr>
              <a:t>=internal virtual load acting on </a:t>
            </a:r>
            <a:r>
              <a:rPr dirty="0" sz="1400">
                <a:latin typeface="Candara"/>
                <a:cs typeface="Candara"/>
              </a:rPr>
              <a:t>an </a:t>
            </a:r>
            <a:r>
              <a:rPr dirty="0" sz="1400" spc="-5">
                <a:latin typeface="Candara"/>
                <a:cs typeface="Candara"/>
              </a:rPr>
              <a:t>element in the direction of</a:t>
            </a:r>
            <a:r>
              <a:rPr dirty="0" sz="1400" spc="20">
                <a:latin typeface="Candara"/>
                <a:cs typeface="Candara"/>
              </a:rPr>
              <a:t> </a:t>
            </a:r>
            <a:r>
              <a:rPr dirty="0" sz="1400" spc="-5">
                <a:latin typeface="Candara"/>
                <a:cs typeface="Candara"/>
              </a:rPr>
              <a:t>dL</a:t>
            </a:r>
            <a:endParaRPr sz="1400">
              <a:latin typeface="Candara"/>
              <a:cs typeface="Candara"/>
            </a:endParaRPr>
          </a:p>
          <a:p>
            <a:pPr marL="29209" marR="802005">
              <a:lnSpc>
                <a:spcPct val="176400"/>
              </a:lnSpc>
            </a:pPr>
            <a:r>
              <a:rPr dirty="0" sz="1400" spc="-5">
                <a:latin typeface="Candara"/>
                <a:cs typeface="Candara"/>
              </a:rPr>
              <a:t>θ=external rotational displacement or </a:t>
            </a:r>
            <a:r>
              <a:rPr dirty="0" sz="1400">
                <a:latin typeface="Candara"/>
                <a:cs typeface="Candara"/>
              </a:rPr>
              <a:t>slope </a:t>
            </a:r>
            <a:r>
              <a:rPr dirty="0" sz="1400" spc="-5">
                <a:latin typeface="Candara"/>
                <a:cs typeface="Candara"/>
              </a:rPr>
              <a:t>in radians </a:t>
            </a:r>
            <a:r>
              <a:rPr dirty="0" sz="1400">
                <a:latin typeface="Candara"/>
                <a:cs typeface="Candara"/>
              </a:rPr>
              <a:t>caused by </a:t>
            </a:r>
            <a:r>
              <a:rPr dirty="0" sz="1400" spc="-5">
                <a:latin typeface="Candara"/>
                <a:cs typeface="Candara"/>
              </a:rPr>
              <a:t>the real loads  dL=internal deformation of the element </a:t>
            </a:r>
            <a:r>
              <a:rPr dirty="0" sz="1400">
                <a:latin typeface="Candara"/>
                <a:cs typeface="Candara"/>
              </a:rPr>
              <a:t>caused by </a:t>
            </a:r>
            <a:r>
              <a:rPr dirty="0" sz="1400" spc="-5">
                <a:latin typeface="Candara"/>
                <a:cs typeface="Candara"/>
              </a:rPr>
              <a:t>the real</a:t>
            </a:r>
            <a:r>
              <a:rPr dirty="0" sz="1400">
                <a:latin typeface="Candara"/>
                <a:cs typeface="Candara"/>
              </a:rPr>
              <a:t> </a:t>
            </a:r>
            <a:r>
              <a:rPr dirty="0" sz="1400" spc="-5">
                <a:latin typeface="Candara"/>
                <a:cs typeface="Candara"/>
              </a:rPr>
              <a:t>loads.</a:t>
            </a:r>
            <a:endParaRPr sz="1400">
              <a:latin typeface="Candara"/>
              <a:cs typeface="Candara"/>
            </a:endParaRPr>
          </a:p>
          <a:p>
            <a:pPr marL="29209">
              <a:lnSpc>
                <a:spcPct val="100000"/>
              </a:lnSpc>
              <a:spcBef>
                <a:spcPts val="1175"/>
              </a:spcBef>
            </a:pPr>
            <a:r>
              <a:rPr dirty="0" u="heavy" sz="1400" spc="-5">
                <a:uFill>
                  <a:solidFill>
                    <a:srgbClr val="000000"/>
                  </a:solidFill>
                </a:uFill>
                <a:latin typeface="Copperplate Gothic Bold"/>
                <a:cs typeface="Copperplate Gothic Bold"/>
              </a:rPr>
              <a:t>Application of unit-load</a:t>
            </a:r>
            <a:r>
              <a:rPr dirty="0" u="heavy" sz="1400" spc="-10">
                <a:uFill>
                  <a:solidFill>
                    <a:srgbClr val="000000"/>
                  </a:solidFill>
                </a:uFill>
                <a:latin typeface="Copperplate Gothic Bold"/>
                <a:cs typeface="Copperplate Gothic Bold"/>
              </a:rPr>
              <a:t> </a:t>
            </a:r>
            <a:r>
              <a:rPr dirty="0" u="heavy" sz="1400" spc="-5">
                <a:uFill>
                  <a:solidFill>
                    <a:srgbClr val="000000"/>
                  </a:solidFill>
                </a:uFill>
                <a:latin typeface="Copperplate Gothic Bold"/>
                <a:cs typeface="Copperplate Gothic Bold"/>
              </a:rPr>
              <a:t>method</a:t>
            </a:r>
            <a:endParaRPr sz="1400">
              <a:latin typeface="Copperplate Gothic Bold"/>
              <a:cs typeface="Copperplate Gothic Bold"/>
            </a:endParaRPr>
          </a:p>
          <a:p>
            <a:pPr lvl="1" marL="486409" indent="-228600">
              <a:lnSpc>
                <a:spcPct val="100000"/>
              </a:lnSpc>
              <a:spcBef>
                <a:spcPts val="1115"/>
              </a:spcBef>
              <a:buAutoNum type="arabicPeriod"/>
              <a:tabLst>
                <a:tab pos="487045" algn="l"/>
              </a:tabLst>
            </a:pPr>
            <a:r>
              <a:rPr dirty="0" u="heavy" sz="1400" spc="-5">
                <a:uFill>
                  <a:solidFill>
                    <a:srgbClr val="000000"/>
                  </a:solidFill>
                </a:uFill>
                <a:latin typeface="Copperplate Gothic Bold"/>
                <a:cs typeface="Copperplate Gothic Bold"/>
              </a:rPr>
              <a:t>Truss</a:t>
            </a:r>
            <a:endParaRPr sz="1400">
              <a:latin typeface="Copperplate Gothic Bold"/>
              <a:cs typeface="Copperplate Gothic Bold"/>
            </a:endParaRPr>
          </a:p>
          <a:p>
            <a:pPr marL="29209">
              <a:lnSpc>
                <a:spcPct val="100000"/>
              </a:lnSpc>
              <a:spcBef>
                <a:spcPts val="1215"/>
              </a:spcBef>
            </a:pPr>
            <a:r>
              <a:rPr dirty="0" sz="1400" spc="-5">
                <a:latin typeface="Candara"/>
                <a:cs typeface="Candara"/>
              </a:rPr>
              <a:t>Deflections in </a:t>
            </a:r>
            <a:r>
              <a:rPr dirty="0" sz="1400">
                <a:latin typeface="Candara"/>
                <a:cs typeface="Candara"/>
              </a:rPr>
              <a:t>trusses </a:t>
            </a:r>
            <a:r>
              <a:rPr dirty="0" sz="1400" spc="-5">
                <a:latin typeface="Candara"/>
                <a:cs typeface="Candara"/>
              </a:rPr>
              <a:t>are </a:t>
            </a:r>
            <a:r>
              <a:rPr dirty="0" sz="1400">
                <a:latin typeface="Candara"/>
                <a:cs typeface="Candara"/>
              </a:rPr>
              <a:t>caused by , </a:t>
            </a:r>
            <a:r>
              <a:rPr dirty="0" sz="1400" spc="-5">
                <a:latin typeface="Candara"/>
                <a:cs typeface="Candara"/>
              </a:rPr>
              <a:t>external loads, </a:t>
            </a:r>
            <a:r>
              <a:rPr dirty="0" sz="1400">
                <a:latin typeface="Candara"/>
                <a:cs typeface="Candara"/>
              </a:rPr>
              <a:t>temperature </a:t>
            </a:r>
            <a:r>
              <a:rPr dirty="0" sz="1400" spc="-5">
                <a:latin typeface="Candara"/>
                <a:cs typeface="Candara"/>
              </a:rPr>
              <a:t>,and fabrication</a:t>
            </a:r>
            <a:r>
              <a:rPr dirty="0" sz="1400" spc="10">
                <a:latin typeface="Candara"/>
                <a:cs typeface="Candara"/>
              </a:rPr>
              <a:t> </a:t>
            </a:r>
            <a:r>
              <a:rPr dirty="0" sz="1400" spc="-5">
                <a:latin typeface="Candara"/>
                <a:cs typeface="Candara"/>
              </a:rPr>
              <a:t>error</a:t>
            </a:r>
            <a:endParaRPr sz="1400">
              <a:latin typeface="Candara"/>
              <a:cs typeface="Candar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214424" y="8448293"/>
            <a:ext cx="249554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565">
                <a:latin typeface="Cambria Math"/>
                <a:cs typeface="Cambria Math"/>
              </a:rPr>
              <a:t> 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1175308" y="8470138"/>
            <a:ext cx="330835" cy="0"/>
          </a:xfrm>
          <a:custGeom>
            <a:avLst/>
            <a:gdLst/>
            <a:ahLst/>
            <a:cxnLst/>
            <a:rect l="l" t="t" r="r" b="b"/>
            <a:pathLst>
              <a:path w="330834" h="0">
                <a:moveTo>
                  <a:pt x="0" y="0"/>
                </a:moveTo>
                <a:lnTo>
                  <a:pt x="330708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444500" y="8330945"/>
            <a:ext cx="301371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-85">
                <a:latin typeface="Cambria Math"/>
                <a:cs typeface="Cambria Math"/>
              </a:rPr>
              <a:t> </a:t>
            </a:r>
            <a:r>
              <a:rPr dirty="0" sz="1400" spc="525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sz="1400" spc="865">
                <a:latin typeface="Cambria Math"/>
                <a:cs typeface="Cambria Math"/>
              </a:rPr>
              <a:t>∑</a:t>
            </a:r>
            <a:r>
              <a:rPr dirty="0" sz="1400" spc="865">
                <a:latin typeface="Cambria Math"/>
                <a:cs typeface="Cambria Math"/>
              </a:rPr>
              <a:t> ∑</a:t>
            </a:r>
            <a:r>
              <a:rPr dirty="0" sz="1400" spc="1630">
                <a:latin typeface="Cambria Math"/>
                <a:cs typeface="Cambria Math"/>
              </a:rPr>
              <a:t> </a:t>
            </a:r>
            <a:r>
              <a:rPr dirty="0" sz="1400" spc="865">
                <a:latin typeface="Cambria Math"/>
                <a:cs typeface="Cambria Math"/>
              </a:rPr>
              <a:t>∑</a:t>
            </a:r>
            <a:r>
              <a:rPr dirty="0" sz="1400" spc="-85">
                <a:latin typeface="Cambria Math"/>
                <a:cs typeface="Cambria Math"/>
              </a:rPr>
              <a:t> </a:t>
            </a:r>
            <a:r>
              <a:rPr dirty="0" sz="1400" spc="495">
                <a:latin typeface="Cambria Math"/>
                <a:cs typeface="Cambria Math"/>
              </a:rPr>
              <a:t> </a:t>
            </a:r>
            <a:r>
              <a:rPr dirty="0" sz="1400" spc="25">
                <a:latin typeface="Cambria Math"/>
                <a:cs typeface="Cambria Math"/>
              </a:rPr>
              <a:t> </a:t>
            </a:r>
            <a:r>
              <a:rPr dirty="0" sz="1400" spc="525">
                <a:latin typeface="Cambria Math"/>
                <a:cs typeface="Cambria Math"/>
              </a:rPr>
              <a:t> </a:t>
            </a:r>
            <a:r>
              <a:rPr dirty="0" sz="1400" spc="434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0" name="object 10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150"/>
              </a:lnSpc>
            </a:pPr>
            <a:r>
              <a:rPr dirty="0" spc="-5"/>
              <a:t>DYIALA UNIVERSITY </a:t>
            </a:r>
            <a:r>
              <a:rPr dirty="0"/>
              <a:t>– </a:t>
            </a:r>
            <a:r>
              <a:rPr dirty="0" spc="-5"/>
              <a:t>ENGINEERING COLLEGE- CIVIL ENGINEERING</a:t>
            </a:r>
            <a:r>
              <a:rPr dirty="0" spc="45"/>
              <a:t> </a:t>
            </a:r>
            <a:r>
              <a:rPr dirty="0" spc="-5"/>
              <a:t>DEPARTMENT</a:t>
            </a:r>
          </a:p>
        </p:txBody>
      </p:sp>
      <p:sp>
        <p:nvSpPr>
          <p:cNvPr id="11" name="object 11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1614"/>
              </a:lnSpc>
            </a:pPr>
            <a:fld id="{81D60167-4931-47E6-BA6A-407CBD079E47}" type="slidenum">
              <a:rPr dirty="0" spc="-5"/>
              <a:t>10</a:t>
            </a:fld>
          </a:p>
        </p:txBody>
      </p:sp>
      <p:sp>
        <p:nvSpPr>
          <p:cNvPr id="9" name="object 9"/>
          <p:cNvSpPr txBox="1"/>
          <p:nvPr/>
        </p:nvSpPr>
        <p:spPr>
          <a:xfrm>
            <a:off x="444500" y="8779002"/>
            <a:ext cx="5801360" cy="61595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>
                <a:latin typeface="Candara"/>
                <a:cs typeface="Candara"/>
              </a:rPr>
              <a:t>Where</a:t>
            </a:r>
            <a:endParaRPr sz="1400">
              <a:latin typeface="Candara"/>
              <a:cs typeface="Candara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400" spc="-5">
                <a:latin typeface="Candara"/>
                <a:cs typeface="Candara"/>
              </a:rPr>
              <a:t>1=external virtual unit load acting on the </a:t>
            </a:r>
            <a:r>
              <a:rPr dirty="0" sz="1400">
                <a:latin typeface="Candara"/>
                <a:cs typeface="Candara"/>
              </a:rPr>
              <a:t>truss </a:t>
            </a:r>
            <a:r>
              <a:rPr dirty="0" sz="1400" spc="-5">
                <a:latin typeface="Candara"/>
                <a:cs typeface="Candara"/>
              </a:rPr>
              <a:t>joint in the </a:t>
            </a:r>
            <a:r>
              <a:rPr dirty="0" sz="1400">
                <a:latin typeface="Candara"/>
                <a:cs typeface="Candara"/>
              </a:rPr>
              <a:t>state </a:t>
            </a:r>
            <a:r>
              <a:rPr dirty="0" sz="1400" spc="-5">
                <a:latin typeface="Candara"/>
                <a:cs typeface="Candara"/>
              </a:rPr>
              <a:t>direction of</a:t>
            </a:r>
            <a:r>
              <a:rPr dirty="0" sz="1400" spc="75">
                <a:latin typeface="Candara"/>
                <a:cs typeface="Candara"/>
              </a:rPr>
              <a:t> </a:t>
            </a:r>
            <a:r>
              <a:rPr dirty="0" sz="1400" spc="-5">
                <a:latin typeface="Candara"/>
                <a:cs typeface="Candara"/>
              </a:rPr>
              <a:t>∆.</a:t>
            </a:r>
            <a:endParaRPr sz="1400">
              <a:latin typeface="Candara"/>
              <a:cs typeface="Candara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88620" y="9763962"/>
            <a:ext cx="689610" cy="0"/>
          </a:xfrm>
          <a:custGeom>
            <a:avLst/>
            <a:gdLst/>
            <a:ahLst/>
            <a:cxnLst/>
            <a:rect l="l" t="t" r="r" b="b"/>
            <a:pathLst>
              <a:path w="689610" h="0">
                <a:moveTo>
                  <a:pt x="0" y="0"/>
                </a:moveTo>
                <a:lnTo>
                  <a:pt x="689152" y="0"/>
                </a:lnTo>
              </a:path>
            </a:pathLst>
          </a:custGeom>
          <a:ln w="27431">
            <a:solidFill>
              <a:srgbClr val="80808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1105204" y="9763962"/>
            <a:ext cx="6068695" cy="0"/>
          </a:xfrm>
          <a:custGeom>
            <a:avLst/>
            <a:gdLst/>
            <a:ahLst/>
            <a:cxnLst/>
            <a:rect l="l" t="t" r="r" b="b"/>
            <a:pathLst>
              <a:path w="6068695" h="0">
                <a:moveTo>
                  <a:pt x="0" y="0"/>
                </a:moveTo>
                <a:lnTo>
                  <a:pt x="6068314" y="0"/>
                </a:lnTo>
              </a:path>
            </a:pathLst>
          </a:custGeom>
          <a:ln w="27431">
            <a:solidFill>
              <a:srgbClr val="80808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1091488" y="9750246"/>
            <a:ext cx="0" cy="276225"/>
          </a:xfrm>
          <a:custGeom>
            <a:avLst/>
            <a:gdLst/>
            <a:ahLst/>
            <a:cxnLst/>
            <a:rect l="l" t="t" r="r" b="b"/>
            <a:pathLst>
              <a:path w="0" h="276225">
                <a:moveTo>
                  <a:pt x="0" y="0"/>
                </a:moveTo>
                <a:lnTo>
                  <a:pt x="0" y="276148"/>
                </a:lnTo>
              </a:path>
            </a:pathLst>
          </a:custGeom>
          <a:ln w="27431">
            <a:solidFill>
              <a:srgbClr val="80808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427736" y="352548"/>
            <a:ext cx="6709409" cy="4385945"/>
          </a:xfrm>
          <a:prstGeom prst="rect">
            <a:avLst/>
          </a:prstGeom>
        </p:spPr>
        <p:txBody>
          <a:bodyPr wrap="square" lIns="0" tIns="8699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685"/>
              </a:spcBef>
              <a:tabLst>
                <a:tab pos="434975" algn="l"/>
                <a:tab pos="6696075" algn="l"/>
              </a:tabLst>
            </a:pPr>
            <a:r>
              <a:rPr dirty="0" u="sng" sz="1600" spc="-5">
                <a:uFill>
                  <a:solidFill>
                    <a:srgbClr val="612322"/>
                  </a:solidFill>
                </a:uFill>
                <a:latin typeface="Cambria"/>
                <a:cs typeface="Cambria"/>
              </a:rPr>
              <a:t> </a:t>
            </a:r>
            <a:r>
              <a:rPr dirty="0" u="sng" sz="1600" spc="-5">
                <a:uFill>
                  <a:solidFill>
                    <a:srgbClr val="612322"/>
                  </a:solidFill>
                </a:uFill>
                <a:latin typeface="Cambria"/>
                <a:cs typeface="Cambria"/>
              </a:rPr>
              <a:t>	</a:t>
            </a:r>
            <a:r>
              <a:rPr dirty="0" u="sng" sz="1600" spc="-5">
                <a:uFill>
                  <a:solidFill>
                    <a:srgbClr val="612322"/>
                  </a:solidFill>
                </a:uFill>
                <a:latin typeface="Cambria"/>
                <a:cs typeface="Cambria"/>
              </a:rPr>
              <a:t>THEORY OF STRUCTURES -------------------- DR. WISSAM D.</a:t>
            </a:r>
            <a:r>
              <a:rPr dirty="0" u="sng" sz="1600" spc="80">
                <a:uFill>
                  <a:solidFill>
                    <a:srgbClr val="612322"/>
                  </a:solidFill>
                </a:uFill>
                <a:latin typeface="Cambria"/>
                <a:cs typeface="Cambria"/>
              </a:rPr>
              <a:t> </a:t>
            </a:r>
            <a:r>
              <a:rPr dirty="0" u="sng" sz="1600" spc="-5">
                <a:uFill>
                  <a:solidFill>
                    <a:srgbClr val="612322"/>
                  </a:solidFill>
                </a:uFill>
                <a:latin typeface="Cambria"/>
                <a:cs typeface="Cambria"/>
              </a:rPr>
              <a:t>SALMAN	</a:t>
            </a:r>
            <a:endParaRPr sz="1600">
              <a:latin typeface="Cambria"/>
              <a:cs typeface="Cambria"/>
            </a:endParaRPr>
          </a:p>
          <a:p>
            <a:pPr marL="29209">
              <a:lnSpc>
                <a:spcPct val="100000"/>
              </a:lnSpc>
              <a:spcBef>
                <a:spcPts val="525"/>
              </a:spcBef>
            </a:pPr>
            <a:r>
              <a:rPr dirty="0" sz="1400" spc="-5">
                <a:latin typeface="Candara"/>
                <a:cs typeface="Candara"/>
              </a:rPr>
              <a:t>n=internal virtual normal force in </a:t>
            </a:r>
            <a:r>
              <a:rPr dirty="0" sz="1400">
                <a:latin typeface="Candara"/>
                <a:cs typeface="Candara"/>
              </a:rPr>
              <a:t>a </a:t>
            </a:r>
            <a:r>
              <a:rPr dirty="0" sz="1400" spc="-5">
                <a:latin typeface="Candara"/>
                <a:cs typeface="Candara"/>
              </a:rPr>
              <a:t>truss member </a:t>
            </a:r>
            <a:r>
              <a:rPr dirty="0" sz="1400">
                <a:latin typeface="Candara"/>
                <a:cs typeface="Candara"/>
              </a:rPr>
              <a:t>caused by </a:t>
            </a:r>
            <a:r>
              <a:rPr dirty="0" sz="1400" spc="-5">
                <a:latin typeface="Candara"/>
                <a:cs typeface="Candara"/>
              </a:rPr>
              <a:t>the external virtual </a:t>
            </a:r>
            <a:r>
              <a:rPr dirty="0" sz="1400">
                <a:latin typeface="Candara"/>
                <a:cs typeface="Candara"/>
              </a:rPr>
              <a:t>unit</a:t>
            </a:r>
            <a:r>
              <a:rPr dirty="0" sz="1400" spc="90">
                <a:latin typeface="Candara"/>
                <a:cs typeface="Candara"/>
              </a:rPr>
              <a:t> </a:t>
            </a:r>
            <a:r>
              <a:rPr dirty="0" sz="1400" spc="-5">
                <a:latin typeface="Candara"/>
                <a:cs typeface="Candara"/>
              </a:rPr>
              <a:t>load</a:t>
            </a:r>
            <a:endParaRPr sz="1400">
              <a:latin typeface="Candara"/>
              <a:cs typeface="Candara"/>
            </a:endParaRPr>
          </a:p>
          <a:p>
            <a:pPr marL="29209" marR="1665605">
              <a:lnSpc>
                <a:spcPct val="176400"/>
              </a:lnSpc>
              <a:spcBef>
                <a:spcPts val="5"/>
              </a:spcBef>
            </a:pPr>
            <a:r>
              <a:rPr dirty="0" sz="1400" spc="-5">
                <a:latin typeface="Candara"/>
                <a:cs typeface="Candara"/>
              </a:rPr>
              <a:t>N=internal normal </a:t>
            </a:r>
            <a:r>
              <a:rPr dirty="0" sz="1400">
                <a:latin typeface="Candara"/>
                <a:cs typeface="Candara"/>
              </a:rPr>
              <a:t>force </a:t>
            </a:r>
            <a:r>
              <a:rPr dirty="0" sz="1400" spc="-5">
                <a:latin typeface="Candara"/>
                <a:cs typeface="Candara"/>
              </a:rPr>
              <a:t>in </a:t>
            </a:r>
            <a:r>
              <a:rPr dirty="0" sz="1400">
                <a:latin typeface="Candara"/>
                <a:cs typeface="Candara"/>
              </a:rPr>
              <a:t>a </a:t>
            </a:r>
            <a:r>
              <a:rPr dirty="0" sz="1400" spc="-5">
                <a:latin typeface="Candara"/>
                <a:cs typeface="Candara"/>
              </a:rPr>
              <a:t>truss member </a:t>
            </a:r>
            <a:r>
              <a:rPr dirty="0" sz="1400">
                <a:latin typeface="Candara"/>
                <a:cs typeface="Candara"/>
              </a:rPr>
              <a:t>caused by </a:t>
            </a:r>
            <a:r>
              <a:rPr dirty="0" sz="1400" spc="-5">
                <a:latin typeface="Candara"/>
                <a:cs typeface="Candara"/>
              </a:rPr>
              <a:t>the real loads  </a:t>
            </a:r>
            <a:r>
              <a:rPr dirty="0" sz="1400">
                <a:latin typeface="Candara"/>
                <a:cs typeface="Candara"/>
              </a:rPr>
              <a:t>L=length </a:t>
            </a:r>
            <a:r>
              <a:rPr dirty="0" sz="1400" spc="-5">
                <a:latin typeface="Candara"/>
                <a:cs typeface="Candara"/>
              </a:rPr>
              <a:t>of</a:t>
            </a:r>
            <a:r>
              <a:rPr dirty="0" sz="1400" spc="-15">
                <a:latin typeface="Candara"/>
                <a:cs typeface="Candara"/>
              </a:rPr>
              <a:t> </a:t>
            </a:r>
            <a:r>
              <a:rPr dirty="0" sz="1400">
                <a:latin typeface="Candara"/>
                <a:cs typeface="Candara"/>
              </a:rPr>
              <a:t>member</a:t>
            </a:r>
            <a:endParaRPr sz="1400">
              <a:latin typeface="Candara"/>
              <a:cs typeface="Candara"/>
            </a:endParaRPr>
          </a:p>
          <a:p>
            <a:pPr marL="29209" marR="3944620">
              <a:lnSpc>
                <a:spcPts val="2980"/>
              </a:lnSpc>
              <a:spcBef>
                <a:spcPts val="300"/>
              </a:spcBef>
            </a:pPr>
            <a:r>
              <a:rPr dirty="0" sz="1400" spc="-5">
                <a:latin typeface="Candara"/>
                <a:cs typeface="Candara"/>
              </a:rPr>
              <a:t>A=cross-sectional area of </a:t>
            </a:r>
            <a:r>
              <a:rPr dirty="0" sz="1400">
                <a:latin typeface="Candara"/>
                <a:cs typeface="Candara"/>
              </a:rPr>
              <a:t>a member  E=modulus </a:t>
            </a:r>
            <a:r>
              <a:rPr dirty="0" sz="1400" spc="-5">
                <a:latin typeface="Candara"/>
                <a:cs typeface="Candara"/>
              </a:rPr>
              <a:t>of elasticity of </a:t>
            </a:r>
            <a:r>
              <a:rPr dirty="0" sz="1400">
                <a:latin typeface="Candara"/>
                <a:cs typeface="Candara"/>
              </a:rPr>
              <a:t>a</a:t>
            </a:r>
            <a:r>
              <a:rPr dirty="0" sz="1400" spc="-70">
                <a:latin typeface="Candara"/>
                <a:cs typeface="Candara"/>
              </a:rPr>
              <a:t> </a:t>
            </a:r>
            <a:r>
              <a:rPr dirty="0" sz="1400">
                <a:latin typeface="Candara"/>
                <a:cs typeface="Candara"/>
              </a:rPr>
              <a:t>member</a:t>
            </a:r>
            <a:endParaRPr sz="1400">
              <a:latin typeface="Candara"/>
              <a:cs typeface="Candara"/>
            </a:endParaRPr>
          </a:p>
          <a:p>
            <a:pPr marL="29209">
              <a:lnSpc>
                <a:spcPct val="100000"/>
              </a:lnSpc>
              <a:spcBef>
                <a:spcPts val="960"/>
              </a:spcBef>
            </a:pPr>
            <a:r>
              <a:rPr dirty="0" sz="1400" spc="-5">
                <a:latin typeface="Times New Roman"/>
                <a:cs typeface="Times New Roman"/>
              </a:rPr>
              <a:t>α</a:t>
            </a:r>
            <a:r>
              <a:rPr dirty="0" sz="1400" spc="-5">
                <a:latin typeface="Candara"/>
                <a:cs typeface="Candara"/>
              </a:rPr>
              <a:t>=coefficient of thermal expansion of</a:t>
            </a:r>
            <a:r>
              <a:rPr dirty="0" sz="1400">
                <a:latin typeface="Candara"/>
                <a:cs typeface="Candara"/>
              </a:rPr>
              <a:t> member</a:t>
            </a:r>
            <a:endParaRPr sz="1400">
              <a:latin typeface="Candara"/>
              <a:cs typeface="Candara"/>
            </a:endParaRPr>
          </a:p>
          <a:p>
            <a:pPr marL="29209">
              <a:lnSpc>
                <a:spcPct val="100000"/>
              </a:lnSpc>
              <a:spcBef>
                <a:spcPts val="1285"/>
              </a:spcBef>
            </a:pPr>
            <a:r>
              <a:rPr dirty="0" sz="1400" spc="-5">
                <a:latin typeface="Candara"/>
                <a:cs typeface="Candara"/>
              </a:rPr>
              <a:t>∆T=change in temperature of </a:t>
            </a:r>
            <a:r>
              <a:rPr dirty="0" sz="1400">
                <a:latin typeface="Candara"/>
                <a:cs typeface="Candara"/>
              </a:rPr>
              <a:t>member</a:t>
            </a:r>
            <a:r>
              <a:rPr dirty="0" sz="1400" spc="-15">
                <a:latin typeface="Candara"/>
                <a:cs typeface="Candara"/>
              </a:rPr>
              <a:t> </a:t>
            </a:r>
            <a:r>
              <a:rPr dirty="0" sz="1400" spc="-5">
                <a:latin typeface="Candara"/>
                <a:cs typeface="Candara"/>
              </a:rPr>
              <a:t>(T2-T1)</a:t>
            </a:r>
            <a:endParaRPr sz="1400">
              <a:latin typeface="Candara"/>
              <a:cs typeface="Candara"/>
            </a:endParaRPr>
          </a:p>
          <a:p>
            <a:pPr marL="29209" marR="133985">
              <a:lnSpc>
                <a:spcPct val="117900"/>
              </a:lnSpc>
              <a:spcBef>
                <a:spcPts val="975"/>
              </a:spcBef>
            </a:pPr>
            <a:r>
              <a:rPr dirty="0" sz="1400" spc="-5">
                <a:latin typeface="Candara"/>
                <a:cs typeface="Candara"/>
              </a:rPr>
              <a:t>∆L=difference in </a:t>
            </a:r>
            <a:r>
              <a:rPr dirty="0" sz="1400">
                <a:latin typeface="Candara"/>
                <a:cs typeface="Candara"/>
              </a:rPr>
              <a:t>length </a:t>
            </a:r>
            <a:r>
              <a:rPr dirty="0" sz="1400" spc="-5">
                <a:latin typeface="Candara"/>
                <a:cs typeface="Candara"/>
              </a:rPr>
              <a:t>of the </a:t>
            </a:r>
            <a:r>
              <a:rPr dirty="0" sz="1400">
                <a:latin typeface="Candara"/>
                <a:cs typeface="Candara"/>
              </a:rPr>
              <a:t>member </a:t>
            </a:r>
            <a:r>
              <a:rPr dirty="0" sz="1400" spc="-5">
                <a:latin typeface="Candara"/>
                <a:cs typeface="Candara"/>
              </a:rPr>
              <a:t>from its intended size as </a:t>
            </a:r>
            <a:r>
              <a:rPr dirty="0" sz="1400">
                <a:latin typeface="Candara"/>
                <a:cs typeface="Candara"/>
              </a:rPr>
              <a:t>caused by a fabrication  </a:t>
            </a:r>
            <a:r>
              <a:rPr dirty="0" sz="1400" spc="-5">
                <a:latin typeface="Candara"/>
                <a:cs typeface="Candara"/>
              </a:rPr>
              <a:t>error.(+ if there is increment or </a:t>
            </a:r>
            <a:r>
              <a:rPr dirty="0" sz="1400">
                <a:latin typeface="Candara"/>
                <a:cs typeface="Candara"/>
              </a:rPr>
              <a:t>- </a:t>
            </a:r>
            <a:r>
              <a:rPr dirty="0" sz="1400" spc="-5">
                <a:latin typeface="Candara"/>
                <a:cs typeface="Candara"/>
              </a:rPr>
              <a:t>if there is</a:t>
            </a:r>
            <a:r>
              <a:rPr dirty="0" sz="1400" spc="20">
                <a:latin typeface="Candara"/>
                <a:cs typeface="Candara"/>
              </a:rPr>
              <a:t> </a:t>
            </a:r>
            <a:r>
              <a:rPr dirty="0" sz="1400" spc="-5">
                <a:latin typeface="Candara"/>
                <a:cs typeface="Candara"/>
              </a:rPr>
              <a:t>decrement)</a:t>
            </a:r>
            <a:endParaRPr sz="1400">
              <a:latin typeface="Candara"/>
              <a:cs typeface="Candara"/>
            </a:endParaRPr>
          </a:p>
          <a:p>
            <a:pPr marL="29209" marR="358140">
              <a:lnSpc>
                <a:spcPct val="117100"/>
              </a:lnSpc>
              <a:spcBef>
                <a:spcPts val="985"/>
              </a:spcBef>
            </a:pPr>
            <a:r>
              <a:rPr dirty="0" sz="1400">
                <a:latin typeface="Candara"/>
                <a:cs typeface="Candara"/>
              </a:rPr>
              <a:t>Example:- </a:t>
            </a:r>
            <a:r>
              <a:rPr dirty="0" sz="1400" spc="-5">
                <a:latin typeface="Candara"/>
                <a:cs typeface="Candara"/>
              </a:rPr>
              <a:t>determine the vertical </a:t>
            </a:r>
            <a:r>
              <a:rPr dirty="0" sz="1400">
                <a:latin typeface="Candara"/>
                <a:cs typeface="Candara"/>
              </a:rPr>
              <a:t>displacement </a:t>
            </a:r>
            <a:r>
              <a:rPr dirty="0" sz="1400" spc="-5">
                <a:latin typeface="Candara"/>
                <a:cs typeface="Candara"/>
              </a:rPr>
              <a:t>of joint </a:t>
            </a:r>
            <a:r>
              <a:rPr dirty="0" sz="1400">
                <a:latin typeface="Candara"/>
                <a:cs typeface="Candara"/>
              </a:rPr>
              <a:t>B </a:t>
            </a:r>
            <a:r>
              <a:rPr dirty="0" sz="1400" spc="-5">
                <a:latin typeface="Candara"/>
                <a:cs typeface="Candara"/>
              </a:rPr>
              <a:t>using unit-load </a:t>
            </a:r>
            <a:r>
              <a:rPr dirty="0" sz="1400">
                <a:latin typeface="Candara"/>
                <a:cs typeface="Candara"/>
              </a:rPr>
              <a:t>method . for  </a:t>
            </a:r>
            <a:r>
              <a:rPr dirty="0" sz="1400" spc="-5">
                <a:latin typeface="Candara"/>
                <a:cs typeface="Candara"/>
              </a:rPr>
              <a:t>each </a:t>
            </a:r>
            <a:r>
              <a:rPr dirty="0" sz="1400">
                <a:latin typeface="Candara"/>
                <a:cs typeface="Candara"/>
              </a:rPr>
              <a:t>steel </a:t>
            </a:r>
            <a:r>
              <a:rPr dirty="0" sz="1400" spc="-5">
                <a:latin typeface="Candara"/>
                <a:cs typeface="Candara"/>
              </a:rPr>
              <a:t>member A=900 </a:t>
            </a:r>
            <a:r>
              <a:rPr dirty="0" sz="1400">
                <a:latin typeface="Candara"/>
                <a:cs typeface="Candara"/>
              </a:rPr>
              <a:t>mm</a:t>
            </a:r>
            <a:r>
              <a:rPr dirty="0" baseline="40123" sz="1350">
                <a:latin typeface="Candara"/>
                <a:cs typeface="Candara"/>
              </a:rPr>
              <a:t>2</a:t>
            </a:r>
            <a:r>
              <a:rPr dirty="0" sz="1400">
                <a:latin typeface="Candara"/>
                <a:cs typeface="Candara"/>
              </a:rPr>
              <a:t>.</a:t>
            </a:r>
            <a:r>
              <a:rPr dirty="0" sz="1400" spc="-35">
                <a:latin typeface="Candara"/>
                <a:cs typeface="Candara"/>
              </a:rPr>
              <a:t> </a:t>
            </a:r>
            <a:r>
              <a:rPr dirty="0" sz="1400">
                <a:latin typeface="Candara"/>
                <a:cs typeface="Candara"/>
              </a:rPr>
              <a:t>E=200</a:t>
            </a:r>
            <a:endParaRPr sz="1400">
              <a:latin typeface="Candara"/>
              <a:cs typeface="Candara"/>
            </a:endParaRPr>
          </a:p>
          <a:p>
            <a:pPr marL="29209">
              <a:lnSpc>
                <a:spcPct val="100000"/>
              </a:lnSpc>
              <a:spcBef>
                <a:spcPts val="290"/>
              </a:spcBef>
            </a:pPr>
            <a:r>
              <a:rPr dirty="0" sz="1400">
                <a:latin typeface="Candara"/>
                <a:cs typeface="Candara"/>
              </a:rPr>
              <a:t>Gpa.</a:t>
            </a:r>
            <a:endParaRPr sz="1400">
              <a:latin typeface="Candara"/>
              <a:cs typeface="Candara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3892447" y="5030345"/>
            <a:ext cx="2543810" cy="0"/>
          </a:xfrm>
          <a:custGeom>
            <a:avLst/>
            <a:gdLst/>
            <a:ahLst/>
            <a:cxnLst/>
            <a:rect l="l" t="t" r="r" b="b"/>
            <a:pathLst>
              <a:path w="2543810" h="0">
                <a:moveTo>
                  <a:pt x="0" y="0"/>
                </a:moveTo>
                <a:lnTo>
                  <a:pt x="2543789" y="0"/>
                </a:lnTo>
              </a:path>
            </a:pathLst>
          </a:custGeom>
          <a:ln w="1254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3892447" y="5976124"/>
            <a:ext cx="2543810" cy="0"/>
          </a:xfrm>
          <a:custGeom>
            <a:avLst/>
            <a:gdLst/>
            <a:ahLst/>
            <a:cxnLst/>
            <a:rect l="l" t="t" r="r" b="b"/>
            <a:pathLst>
              <a:path w="2543810" h="0">
                <a:moveTo>
                  <a:pt x="0" y="0"/>
                </a:moveTo>
                <a:lnTo>
                  <a:pt x="2543789" y="0"/>
                </a:lnTo>
              </a:path>
            </a:pathLst>
          </a:custGeom>
          <a:ln w="1254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6436237" y="5030345"/>
            <a:ext cx="0" cy="946150"/>
          </a:xfrm>
          <a:custGeom>
            <a:avLst/>
            <a:gdLst/>
            <a:ahLst/>
            <a:cxnLst/>
            <a:rect l="l" t="t" r="r" b="b"/>
            <a:pathLst>
              <a:path w="0" h="946150">
                <a:moveTo>
                  <a:pt x="0" y="0"/>
                </a:moveTo>
                <a:lnTo>
                  <a:pt x="0" y="945779"/>
                </a:lnTo>
              </a:path>
            </a:pathLst>
          </a:custGeom>
          <a:ln w="1256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3892447" y="5030345"/>
            <a:ext cx="0" cy="946150"/>
          </a:xfrm>
          <a:custGeom>
            <a:avLst/>
            <a:gdLst/>
            <a:ahLst/>
            <a:cxnLst/>
            <a:rect l="l" t="t" r="r" b="b"/>
            <a:pathLst>
              <a:path w="0" h="946150">
                <a:moveTo>
                  <a:pt x="0" y="0"/>
                </a:moveTo>
                <a:lnTo>
                  <a:pt x="0" y="945779"/>
                </a:lnTo>
              </a:path>
            </a:pathLst>
          </a:custGeom>
          <a:ln w="1256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5164342" y="5030345"/>
            <a:ext cx="0" cy="946150"/>
          </a:xfrm>
          <a:custGeom>
            <a:avLst/>
            <a:gdLst/>
            <a:ahLst/>
            <a:cxnLst/>
            <a:rect l="l" t="t" r="r" b="b"/>
            <a:pathLst>
              <a:path w="0" h="946150">
                <a:moveTo>
                  <a:pt x="0" y="0"/>
                </a:moveTo>
                <a:lnTo>
                  <a:pt x="0" y="945779"/>
                </a:lnTo>
              </a:path>
            </a:pathLst>
          </a:custGeom>
          <a:ln w="1256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3892447" y="5030345"/>
            <a:ext cx="1271905" cy="946150"/>
          </a:xfrm>
          <a:custGeom>
            <a:avLst/>
            <a:gdLst/>
            <a:ahLst/>
            <a:cxnLst/>
            <a:rect l="l" t="t" r="r" b="b"/>
            <a:pathLst>
              <a:path w="1271904" h="946150">
                <a:moveTo>
                  <a:pt x="1271894" y="0"/>
                </a:moveTo>
                <a:lnTo>
                  <a:pt x="0" y="945779"/>
                </a:lnTo>
              </a:path>
            </a:pathLst>
          </a:custGeom>
          <a:ln w="1255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5164342" y="5030345"/>
            <a:ext cx="1271905" cy="946150"/>
          </a:xfrm>
          <a:custGeom>
            <a:avLst/>
            <a:gdLst/>
            <a:ahLst/>
            <a:cxnLst/>
            <a:rect l="l" t="t" r="r" b="b"/>
            <a:pathLst>
              <a:path w="1271904" h="946150">
                <a:moveTo>
                  <a:pt x="1271894" y="0"/>
                </a:moveTo>
                <a:lnTo>
                  <a:pt x="0" y="945779"/>
                </a:lnTo>
              </a:path>
            </a:pathLst>
          </a:custGeom>
          <a:ln w="1255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6334911" y="5974555"/>
            <a:ext cx="210964" cy="21053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6220098" y="6183519"/>
            <a:ext cx="432278" cy="8295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6220098" y="6183519"/>
            <a:ext cx="432434" cy="83185"/>
          </a:xfrm>
          <a:custGeom>
            <a:avLst/>
            <a:gdLst/>
            <a:ahLst/>
            <a:cxnLst/>
            <a:rect l="l" t="t" r="r" b="b"/>
            <a:pathLst>
              <a:path w="432434" h="83185">
                <a:moveTo>
                  <a:pt x="0" y="0"/>
                </a:moveTo>
                <a:lnTo>
                  <a:pt x="0" y="82958"/>
                </a:lnTo>
                <a:lnTo>
                  <a:pt x="432278" y="82958"/>
                </a:lnTo>
                <a:lnTo>
                  <a:pt x="432278" y="0"/>
                </a:lnTo>
                <a:lnTo>
                  <a:pt x="0" y="0"/>
                </a:lnTo>
              </a:path>
            </a:pathLst>
          </a:custGeom>
          <a:ln w="3175">
            <a:solidFill>
              <a:srgbClr val="7C7C7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3782809" y="5974555"/>
            <a:ext cx="219277" cy="18564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3676308" y="6158632"/>
            <a:ext cx="432278" cy="82958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3676308" y="6158632"/>
            <a:ext cx="432434" cy="83185"/>
          </a:xfrm>
          <a:custGeom>
            <a:avLst/>
            <a:gdLst/>
            <a:ahLst/>
            <a:cxnLst/>
            <a:rect l="l" t="t" r="r" b="b"/>
            <a:pathLst>
              <a:path w="432435" h="83185">
                <a:moveTo>
                  <a:pt x="0" y="0"/>
                </a:moveTo>
                <a:lnTo>
                  <a:pt x="0" y="82958"/>
                </a:lnTo>
                <a:lnTo>
                  <a:pt x="432278" y="82958"/>
                </a:lnTo>
                <a:lnTo>
                  <a:pt x="432278" y="0"/>
                </a:lnTo>
                <a:lnTo>
                  <a:pt x="0" y="0"/>
                </a:lnTo>
              </a:path>
            </a:pathLst>
          </a:custGeom>
          <a:ln w="3175">
            <a:solidFill>
              <a:srgbClr val="7C7C7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3892447" y="6283069"/>
            <a:ext cx="0" cy="248920"/>
          </a:xfrm>
          <a:custGeom>
            <a:avLst/>
            <a:gdLst/>
            <a:ahLst/>
            <a:cxnLst/>
            <a:rect l="l" t="t" r="r" b="b"/>
            <a:pathLst>
              <a:path w="0" h="248920">
                <a:moveTo>
                  <a:pt x="0" y="0"/>
                </a:moveTo>
                <a:lnTo>
                  <a:pt x="0" y="248872"/>
                </a:lnTo>
              </a:path>
            </a:pathLst>
          </a:custGeom>
          <a:ln w="1256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5164342" y="6283069"/>
            <a:ext cx="0" cy="248920"/>
          </a:xfrm>
          <a:custGeom>
            <a:avLst/>
            <a:gdLst/>
            <a:ahLst/>
            <a:cxnLst/>
            <a:rect l="l" t="t" r="r" b="b"/>
            <a:pathLst>
              <a:path w="0" h="248920">
                <a:moveTo>
                  <a:pt x="0" y="0"/>
                </a:moveTo>
                <a:lnTo>
                  <a:pt x="0" y="248872"/>
                </a:lnTo>
              </a:path>
            </a:pathLst>
          </a:custGeom>
          <a:ln w="1256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6436237" y="6266478"/>
            <a:ext cx="0" cy="248920"/>
          </a:xfrm>
          <a:custGeom>
            <a:avLst/>
            <a:gdLst/>
            <a:ahLst/>
            <a:cxnLst/>
            <a:rect l="l" t="t" r="r" b="b"/>
            <a:pathLst>
              <a:path w="0" h="248920">
                <a:moveTo>
                  <a:pt x="0" y="0"/>
                </a:moveTo>
                <a:lnTo>
                  <a:pt x="0" y="248872"/>
                </a:lnTo>
              </a:path>
            </a:pathLst>
          </a:custGeom>
          <a:ln w="1256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3884134" y="6374324"/>
            <a:ext cx="66675" cy="66675"/>
          </a:xfrm>
          <a:custGeom>
            <a:avLst/>
            <a:gdLst/>
            <a:ahLst/>
            <a:cxnLst/>
            <a:rect l="l" t="t" r="r" b="b"/>
            <a:pathLst>
              <a:path w="66675" h="66675">
                <a:moveTo>
                  <a:pt x="66504" y="0"/>
                </a:moveTo>
                <a:lnTo>
                  <a:pt x="0" y="33183"/>
                </a:lnTo>
                <a:lnTo>
                  <a:pt x="66504" y="66366"/>
                </a:lnTo>
                <a:lnTo>
                  <a:pt x="58191" y="33183"/>
                </a:lnTo>
                <a:lnTo>
                  <a:pt x="6650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5106151" y="6374324"/>
            <a:ext cx="66675" cy="66675"/>
          </a:xfrm>
          <a:custGeom>
            <a:avLst/>
            <a:gdLst/>
            <a:ahLst/>
            <a:cxnLst/>
            <a:rect l="l" t="t" r="r" b="b"/>
            <a:pathLst>
              <a:path w="66675" h="66675">
                <a:moveTo>
                  <a:pt x="0" y="0"/>
                </a:moveTo>
                <a:lnTo>
                  <a:pt x="8313" y="33183"/>
                </a:lnTo>
                <a:lnTo>
                  <a:pt x="0" y="66366"/>
                </a:lnTo>
                <a:lnTo>
                  <a:pt x="66504" y="33183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3884134" y="6407507"/>
            <a:ext cx="1289050" cy="0"/>
          </a:xfrm>
          <a:custGeom>
            <a:avLst/>
            <a:gdLst/>
            <a:ahLst/>
            <a:cxnLst/>
            <a:rect l="l" t="t" r="r" b="b"/>
            <a:pathLst>
              <a:path w="1289050" h="0">
                <a:moveTo>
                  <a:pt x="0" y="0"/>
                </a:moveTo>
                <a:lnTo>
                  <a:pt x="1288521" y="0"/>
                </a:lnTo>
              </a:path>
            </a:pathLst>
          </a:custGeom>
          <a:ln w="1254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5172655" y="6374324"/>
            <a:ext cx="66675" cy="66675"/>
          </a:xfrm>
          <a:custGeom>
            <a:avLst/>
            <a:gdLst/>
            <a:ahLst/>
            <a:cxnLst/>
            <a:rect l="l" t="t" r="r" b="b"/>
            <a:pathLst>
              <a:path w="66675" h="66675">
                <a:moveTo>
                  <a:pt x="66504" y="0"/>
                </a:moveTo>
                <a:lnTo>
                  <a:pt x="0" y="33183"/>
                </a:lnTo>
                <a:lnTo>
                  <a:pt x="66504" y="66366"/>
                </a:lnTo>
                <a:lnTo>
                  <a:pt x="58191" y="33183"/>
                </a:lnTo>
                <a:lnTo>
                  <a:pt x="6650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6369733" y="6374324"/>
            <a:ext cx="66675" cy="66675"/>
          </a:xfrm>
          <a:custGeom>
            <a:avLst/>
            <a:gdLst/>
            <a:ahLst/>
            <a:cxnLst/>
            <a:rect l="l" t="t" r="r" b="b"/>
            <a:pathLst>
              <a:path w="66675" h="66675">
                <a:moveTo>
                  <a:pt x="0" y="0"/>
                </a:moveTo>
                <a:lnTo>
                  <a:pt x="8313" y="33183"/>
                </a:lnTo>
                <a:lnTo>
                  <a:pt x="0" y="66366"/>
                </a:lnTo>
                <a:lnTo>
                  <a:pt x="66504" y="33183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5172655" y="6407507"/>
            <a:ext cx="1263650" cy="0"/>
          </a:xfrm>
          <a:custGeom>
            <a:avLst/>
            <a:gdLst/>
            <a:ahLst/>
            <a:cxnLst/>
            <a:rect l="l" t="t" r="r" b="b"/>
            <a:pathLst>
              <a:path w="1263650" h="0">
                <a:moveTo>
                  <a:pt x="0" y="0"/>
                </a:moveTo>
                <a:lnTo>
                  <a:pt x="1263581" y="0"/>
                </a:lnTo>
              </a:path>
            </a:pathLst>
          </a:custGeom>
          <a:ln w="1254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6486115" y="5030345"/>
            <a:ext cx="283210" cy="0"/>
          </a:xfrm>
          <a:custGeom>
            <a:avLst/>
            <a:gdLst/>
            <a:ahLst/>
            <a:cxnLst/>
            <a:rect l="l" t="t" r="r" b="b"/>
            <a:pathLst>
              <a:path w="283209" h="0">
                <a:moveTo>
                  <a:pt x="0" y="0"/>
                </a:moveTo>
                <a:lnTo>
                  <a:pt x="282643" y="0"/>
                </a:lnTo>
              </a:path>
            </a:pathLst>
          </a:custGeom>
          <a:ln w="1254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6486115" y="5976124"/>
            <a:ext cx="283210" cy="0"/>
          </a:xfrm>
          <a:custGeom>
            <a:avLst/>
            <a:gdLst/>
            <a:ahLst/>
            <a:cxnLst/>
            <a:rect l="l" t="t" r="r" b="b"/>
            <a:pathLst>
              <a:path w="283209" h="0">
                <a:moveTo>
                  <a:pt x="0" y="0"/>
                </a:moveTo>
                <a:lnTo>
                  <a:pt x="282643" y="0"/>
                </a:lnTo>
              </a:path>
            </a:pathLst>
          </a:custGeom>
          <a:ln w="1254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6619124" y="5030345"/>
            <a:ext cx="66675" cy="58419"/>
          </a:xfrm>
          <a:custGeom>
            <a:avLst/>
            <a:gdLst/>
            <a:ahLst/>
            <a:cxnLst/>
            <a:rect l="l" t="t" r="r" b="b"/>
            <a:pathLst>
              <a:path w="66675" h="58420">
                <a:moveTo>
                  <a:pt x="33252" y="0"/>
                </a:moveTo>
                <a:lnTo>
                  <a:pt x="0" y="58070"/>
                </a:lnTo>
                <a:lnTo>
                  <a:pt x="33252" y="49774"/>
                </a:lnTo>
                <a:lnTo>
                  <a:pt x="61754" y="49774"/>
                </a:lnTo>
                <a:lnTo>
                  <a:pt x="33252" y="0"/>
                </a:lnTo>
                <a:close/>
              </a:path>
              <a:path w="66675" h="58420">
                <a:moveTo>
                  <a:pt x="61754" y="49774"/>
                </a:moveTo>
                <a:lnTo>
                  <a:pt x="33252" y="49774"/>
                </a:lnTo>
                <a:lnTo>
                  <a:pt x="66504" y="58070"/>
                </a:lnTo>
                <a:lnTo>
                  <a:pt x="61754" y="4977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6619124" y="5926349"/>
            <a:ext cx="66504" cy="66366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6652376" y="5030345"/>
            <a:ext cx="0" cy="962660"/>
          </a:xfrm>
          <a:custGeom>
            <a:avLst/>
            <a:gdLst/>
            <a:ahLst/>
            <a:cxnLst/>
            <a:rect l="l" t="t" r="r" b="b"/>
            <a:pathLst>
              <a:path w="0" h="962660">
                <a:moveTo>
                  <a:pt x="0" y="0"/>
                </a:moveTo>
                <a:lnTo>
                  <a:pt x="0" y="962370"/>
                </a:lnTo>
              </a:path>
            </a:pathLst>
          </a:custGeom>
          <a:ln w="1256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4346494" y="6256545"/>
            <a:ext cx="82709" cy="121572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4448623" y="6257043"/>
            <a:ext cx="122667" cy="121074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4593901" y="6288423"/>
            <a:ext cx="122645" cy="89694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5618345" y="6256545"/>
            <a:ext cx="82797" cy="121572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5720540" y="6257043"/>
            <a:ext cx="122700" cy="121074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/>
          <p:nvPr/>
        </p:nvSpPr>
        <p:spPr>
          <a:xfrm>
            <a:off x="5865852" y="6288423"/>
            <a:ext cx="122589" cy="89694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/>
          <p:nvPr/>
        </p:nvSpPr>
        <p:spPr>
          <a:xfrm>
            <a:off x="6654703" y="5468475"/>
            <a:ext cx="46355" cy="121920"/>
          </a:xfrm>
          <a:custGeom>
            <a:avLst/>
            <a:gdLst/>
            <a:ahLst/>
            <a:cxnLst/>
            <a:rect l="l" t="t" r="r" b="b"/>
            <a:pathLst>
              <a:path w="46354" h="121920">
                <a:moveTo>
                  <a:pt x="46109" y="26812"/>
                </a:moveTo>
                <a:lnTo>
                  <a:pt x="30702" y="26812"/>
                </a:lnTo>
                <a:lnTo>
                  <a:pt x="30702" y="121539"/>
                </a:lnTo>
                <a:lnTo>
                  <a:pt x="46109" y="121539"/>
                </a:lnTo>
                <a:lnTo>
                  <a:pt x="46109" y="26812"/>
                </a:lnTo>
                <a:close/>
              </a:path>
              <a:path w="46354" h="121920">
                <a:moveTo>
                  <a:pt x="46109" y="0"/>
                </a:moveTo>
                <a:lnTo>
                  <a:pt x="36134" y="0"/>
                </a:lnTo>
                <a:lnTo>
                  <a:pt x="33473" y="5198"/>
                </a:lnTo>
                <a:lnTo>
                  <a:pt x="28929" y="10596"/>
                </a:lnTo>
                <a:lnTo>
                  <a:pt x="0" y="30362"/>
                </a:lnTo>
                <a:lnTo>
                  <a:pt x="0" y="44731"/>
                </a:lnTo>
                <a:lnTo>
                  <a:pt x="30702" y="26812"/>
                </a:lnTo>
                <a:lnTo>
                  <a:pt x="46109" y="26812"/>
                </a:lnTo>
                <a:lnTo>
                  <a:pt x="4610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/>
          <p:nvPr/>
        </p:nvSpPr>
        <p:spPr>
          <a:xfrm>
            <a:off x="6782170" y="5468475"/>
            <a:ext cx="82797" cy="121539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/>
          <p:nvPr/>
        </p:nvSpPr>
        <p:spPr>
          <a:xfrm>
            <a:off x="6888356" y="5500320"/>
            <a:ext cx="122589" cy="89694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/>
          <p:nvPr/>
        </p:nvSpPr>
        <p:spPr>
          <a:xfrm>
            <a:off x="3767463" y="5833956"/>
            <a:ext cx="116958" cy="121074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/>
          <p:nvPr/>
        </p:nvSpPr>
        <p:spPr>
          <a:xfrm>
            <a:off x="5002515" y="5833956"/>
            <a:ext cx="94325" cy="121074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4" name="object 44"/>
          <p:cNvSpPr/>
          <p:nvPr/>
        </p:nvSpPr>
        <p:spPr>
          <a:xfrm>
            <a:off x="6311874" y="5831887"/>
            <a:ext cx="110507" cy="125200"/>
          </a:xfrm>
          <a:prstGeom prst="rect">
            <a:avLst/>
          </a:prstGeom>
          <a:blipFill>
            <a:blip r:embed="rId1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5" name="object 45"/>
          <p:cNvSpPr/>
          <p:nvPr/>
        </p:nvSpPr>
        <p:spPr>
          <a:xfrm>
            <a:off x="6499527" y="4772068"/>
            <a:ext cx="103303" cy="121119"/>
          </a:xfrm>
          <a:prstGeom prst="rect">
            <a:avLst/>
          </a:prstGeom>
          <a:blipFill>
            <a:blip r:embed="rId1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6" name="object 46"/>
          <p:cNvSpPr/>
          <p:nvPr/>
        </p:nvSpPr>
        <p:spPr>
          <a:xfrm>
            <a:off x="5261217" y="4944538"/>
            <a:ext cx="93345" cy="0"/>
          </a:xfrm>
          <a:custGeom>
            <a:avLst/>
            <a:gdLst/>
            <a:ahLst/>
            <a:cxnLst/>
            <a:rect l="l" t="t" r="r" b="b"/>
            <a:pathLst>
              <a:path w="93345" h="0">
                <a:moveTo>
                  <a:pt x="0" y="0"/>
                </a:moveTo>
                <a:lnTo>
                  <a:pt x="93327" y="0"/>
                </a:lnTo>
              </a:path>
            </a:pathLst>
          </a:custGeom>
          <a:ln w="1395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7" name="object 47"/>
          <p:cNvSpPr/>
          <p:nvPr/>
        </p:nvSpPr>
        <p:spPr>
          <a:xfrm>
            <a:off x="5261217" y="4895694"/>
            <a:ext cx="16510" cy="41910"/>
          </a:xfrm>
          <a:custGeom>
            <a:avLst/>
            <a:gdLst/>
            <a:ahLst/>
            <a:cxnLst/>
            <a:rect l="l" t="t" r="r" b="b"/>
            <a:pathLst>
              <a:path w="16510" h="41910">
                <a:moveTo>
                  <a:pt x="0" y="41866"/>
                </a:moveTo>
                <a:lnTo>
                  <a:pt x="16515" y="41866"/>
                </a:lnTo>
                <a:lnTo>
                  <a:pt x="16515" y="0"/>
                </a:lnTo>
                <a:lnTo>
                  <a:pt x="0" y="0"/>
                </a:lnTo>
                <a:lnTo>
                  <a:pt x="0" y="4186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8" name="object 48"/>
          <p:cNvSpPr/>
          <p:nvPr/>
        </p:nvSpPr>
        <p:spPr>
          <a:xfrm>
            <a:off x="5261217" y="4881738"/>
            <a:ext cx="85725" cy="13970"/>
          </a:xfrm>
          <a:custGeom>
            <a:avLst/>
            <a:gdLst/>
            <a:ahLst/>
            <a:cxnLst/>
            <a:rect l="l" t="t" r="r" b="b"/>
            <a:pathLst>
              <a:path w="85725" h="13970">
                <a:moveTo>
                  <a:pt x="0" y="13955"/>
                </a:moveTo>
                <a:lnTo>
                  <a:pt x="85679" y="13955"/>
                </a:lnTo>
                <a:lnTo>
                  <a:pt x="85679" y="0"/>
                </a:lnTo>
                <a:lnTo>
                  <a:pt x="0" y="0"/>
                </a:lnTo>
                <a:lnTo>
                  <a:pt x="0" y="1395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9" name="object 49"/>
          <p:cNvSpPr/>
          <p:nvPr/>
        </p:nvSpPr>
        <p:spPr>
          <a:xfrm>
            <a:off x="5261217" y="4844946"/>
            <a:ext cx="16510" cy="36830"/>
          </a:xfrm>
          <a:custGeom>
            <a:avLst/>
            <a:gdLst/>
            <a:ahLst/>
            <a:cxnLst/>
            <a:rect l="l" t="t" r="r" b="b"/>
            <a:pathLst>
              <a:path w="16510" h="36829">
                <a:moveTo>
                  <a:pt x="0" y="36791"/>
                </a:moveTo>
                <a:lnTo>
                  <a:pt x="16515" y="36791"/>
                </a:lnTo>
                <a:lnTo>
                  <a:pt x="16515" y="0"/>
                </a:lnTo>
                <a:lnTo>
                  <a:pt x="0" y="0"/>
                </a:lnTo>
                <a:lnTo>
                  <a:pt x="0" y="3679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0" name="object 50"/>
          <p:cNvSpPr/>
          <p:nvPr/>
        </p:nvSpPr>
        <p:spPr>
          <a:xfrm>
            <a:off x="5261217" y="4837334"/>
            <a:ext cx="90805" cy="0"/>
          </a:xfrm>
          <a:custGeom>
            <a:avLst/>
            <a:gdLst/>
            <a:ahLst/>
            <a:cxnLst/>
            <a:rect l="l" t="t" r="r" b="b"/>
            <a:pathLst>
              <a:path w="90804" h="0">
                <a:moveTo>
                  <a:pt x="0" y="0"/>
                </a:moveTo>
                <a:lnTo>
                  <a:pt x="90335" y="0"/>
                </a:lnTo>
              </a:path>
            </a:pathLst>
          </a:custGeom>
          <a:ln w="1522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1" name="object 51"/>
          <p:cNvSpPr/>
          <p:nvPr/>
        </p:nvSpPr>
        <p:spPr>
          <a:xfrm>
            <a:off x="3923360" y="4895694"/>
            <a:ext cx="17145" cy="55880"/>
          </a:xfrm>
          <a:custGeom>
            <a:avLst/>
            <a:gdLst/>
            <a:ahLst/>
            <a:cxnLst/>
            <a:rect l="l" t="t" r="r" b="b"/>
            <a:pathLst>
              <a:path w="17145" h="55879">
                <a:moveTo>
                  <a:pt x="0" y="55822"/>
                </a:moveTo>
                <a:lnTo>
                  <a:pt x="16537" y="55822"/>
                </a:lnTo>
                <a:lnTo>
                  <a:pt x="16537" y="0"/>
                </a:lnTo>
                <a:lnTo>
                  <a:pt x="0" y="0"/>
                </a:lnTo>
                <a:lnTo>
                  <a:pt x="0" y="5582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2" name="object 52"/>
          <p:cNvSpPr/>
          <p:nvPr/>
        </p:nvSpPr>
        <p:spPr>
          <a:xfrm>
            <a:off x="3923360" y="4881738"/>
            <a:ext cx="75565" cy="13970"/>
          </a:xfrm>
          <a:custGeom>
            <a:avLst/>
            <a:gdLst/>
            <a:ahLst/>
            <a:cxnLst/>
            <a:rect l="l" t="t" r="r" b="b"/>
            <a:pathLst>
              <a:path w="75564" h="13970">
                <a:moveTo>
                  <a:pt x="0" y="13955"/>
                </a:moveTo>
                <a:lnTo>
                  <a:pt x="75183" y="13955"/>
                </a:lnTo>
                <a:lnTo>
                  <a:pt x="75183" y="0"/>
                </a:lnTo>
                <a:lnTo>
                  <a:pt x="0" y="0"/>
                </a:lnTo>
                <a:lnTo>
                  <a:pt x="0" y="1395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3" name="object 53"/>
          <p:cNvSpPr/>
          <p:nvPr/>
        </p:nvSpPr>
        <p:spPr>
          <a:xfrm>
            <a:off x="3923360" y="4844946"/>
            <a:ext cx="17145" cy="36830"/>
          </a:xfrm>
          <a:custGeom>
            <a:avLst/>
            <a:gdLst/>
            <a:ahLst/>
            <a:cxnLst/>
            <a:rect l="l" t="t" r="r" b="b"/>
            <a:pathLst>
              <a:path w="17145" h="36829">
                <a:moveTo>
                  <a:pt x="0" y="36791"/>
                </a:moveTo>
                <a:lnTo>
                  <a:pt x="16537" y="36791"/>
                </a:lnTo>
                <a:lnTo>
                  <a:pt x="16537" y="0"/>
                </a:lnTo>
                <a:lnTo>
                  <a:pt x="0" y="0"/>
                </a:lnTo>
                <a:lnTo>
                  <a:pt x="0" y="3679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4" name="object 54"/>
          <p:cNvSpPr/>
          <p:nvPr/>
        </p:nvSpPr>
        <p:spPr>
          <a:xfrm>
            <a:off x="3923360" y="4829722"/>
            <a:ext cx="84455" cy="15240"/>
          </a:xfrm>
          <a:custGeom>
            <a:avLst/>
            <a:gdLst/>
            <a:ahLst/>
            <a:cxnLst/>
            <a:rect l="l" t="t" r="r" b="b"/>
            <a:pathLst>
              <a:path w="84454" h="15239">
                <a:moveTo>
                  <a:pt x="0" y="15224"/>
                </a:moveTo>
                <a:lnTo>
                  <a:pt x="84305" y="15224"/>
                </a:lnTo>
                <a:lnTo>
                  <a:pt x="84305" y="0"/>
                </a:lnTo>
                <a:lnTo>
                  <a:pt x="0" y="0"/>
                </a:lnTo>
                <a:lnTo>
                  <a:pt x="0" y="1522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5" name="object 55"/>
          <p:cNvSpPr/>
          <p:nvPr/>
        </p:nvSpPr>
        <p:spPr>
          <a:xfrm>
            <a:off x="6394672" y="4972274"/>
            <a:ext cx="58419" cy="66675"/>
          </a:xfrm>
          <a:custGeom>
            <a:avLst/>
            <a:gdLst/>
            <a:ahLst/>
            <a:cxnLst/>
            <a:rect l="l" t="t" r="r" b="b"/>
            <a:pathLst>
              <a:path w="58420" h="66675">
                <a:moveTo>
                  <a:pt x="0" y="0"/>
                </a:moveTo>
                <a:lnTo>
                  <a:pt x="33252" y="66366"/>
                </a:lnTo>
                <a:lnTo>
                  <a:pt x="55073" y="8295"/>
                </a:lnTo>
                <a:lnTo>
                  <a:pt x="33252" y="8295"/>
                </a:lnTo>
                <a:lnTo>
                  <a:pt x="0" y="0"/>
                </a:lnTo>
                <a:close/>
              </a:path>
              <a:path w="58420" h="66675">
                <a:moveTo>
                  <a:pt x="58191" y="0"/>
                </a:moveTo>
                <a:lnTo>
                  <a:pt x="33252" y="8295"/>
                </a:lnTo>
                <a:lnTo>
                  <a:pt x="55073" y="8295"/>
                </a:lnTo>
                <a:lnTo>
                  <a:pt x="5819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6" name="object 56"/>
          <p:cNvSpPr/>
          <p:nvPr/>
        </p:nvSpPr>
        <p:spPr>
          <a:xfrm>
            <a:off x="6427924" y="4698512"/>
            <a:ext cx="0" cy="340360"/>
          </a:xfrm>
          <a:custGeom>
            <a:avLst/>
            <a:gdLst/>
            <a:ahLst/>
            <a:cxnLst/>
            <a:rect l="l" t="t" r="r" b="b"/>
            <a:pathLst>
              <a:path w="0" h="340360">
                <a:moveTo>
                  <a:pt x="0" y="0"/>
                </a:moveTo>
                <a:lnTo>
                  <a:pt x="0" y="340128"/>
                </a:lnTo>
              </a:path>
            </a:pathLst>
          </a:custGeom>
          <a:ln w="1256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7" name="object 57"/>
          <p:cNvSpPr/>
          <p:nvPr/>
        </p:nvSpPr>
        <p:spPr>
          <a:xfrm>
            <a:off x="6247365" y="4589118"/>
            <a:ext cx="46355" cy="121920"/>
          </a:xfrm>
          <a:custGeom>
            <a:avLst/>
            <a:gdLst/>
            <a:ahLst/>
            <a:cxnLst/>
            <a:rect l="l" t="t" r="r" b="b"/>
            <a:pathLst>
              <a:path w="46354" h="121920">
                <a:moveTo>
                  <a:pt x="46109" y="26767"/>
                </a:moveTo>
                <a:lnTo>
                  <a:pt x="30702" y="26767"/>
                </a:lnTo>
                <a:lnTo>
                  <a:pt x="30702" y="121561"/>
                </a:lnTo>
                <a:lnTo>
                  <a:pt x="46109" y="121561"/>
                </a:lnTo>
                <a:lnTo>
                  <a:pt x="46109" y="26767"/>
                </a:lnTo>
                <a:close/>
              </a:path>
              <a:path w="46354" h="121920">
                <a:moveTo>
                  <a:pt x="46109" y="0"/>
                </a:moveTo>
                <a:lnTo>
                  <a:pt x="36134" y="0"/>
                </a:lnTo>
                <a:lnTo>
                  <a:pt x="33473" y="5198"/>
                </a:lnTo>
                <a:lnTo>
                  <a:pt x="28929" y="10618"/>
                </a:lnTo>
                <a:lnTo>
                  <a:pt x="0" y="30307"/>
                </a:lnTo>
                <a:lnTo>
                  <a:pt x="0" y="44686"/>
                </a:lnTo>
                <a:lnTo>
                  <a:pt x="30702" y="26767"/>
                </a:lnTo>
                <a:lnTo>
                  <a:pt x="46109" y="26767"/>
                </a:lnTo>
                <a:lnTo>
                  <a:pt x="4610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8" name="object 58"/>
          <p:cNvSpPr/>
          <p:nvPr/>
        </p:nvSpPr>
        <p:spPr>
          <a:xfrm>
            <a:off x="6327059" y="4589118"/>
            <a:ext cx="81467" cy="123552"/>
          </a:xfrm>
          <a:prstGeom prst="rect">
            <a:avLst/>
          </a:prstGeom>
          <a:blipFill>
            <a:blip r:embed="rId1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9" name="object 59"/>
          <p:cNvSpPr/>
          <p:nvPr/>
        </p:nvSpPr>
        <p:spPr>
          <a:xfrm>
            <a:off x="6431138" y="4589560"/>
            <a:ext cx="183330" cy="121119"/>
          </a:xfrm>
          <a:prstGeom prst="rect">
            <a:avLst/>
          </a:prstGeom>
          <a:blipFill>
            <a:blip r:embed="rId2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0" name="object 60"/>
          <p:cNvSpPr/>
          <p:nvPr/>
        </p:nvSpPr>
        <p:spPr>
          <a:xfrm>
            <a:off x="5131090" y="4963978"/>
            <a:ext cx="66504" cy="66366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1" name="object 61"/>
          <p:cNvSpPr/>
          <p:nvPr/>
        </p:nvSpPr>
        <p:spPr>
          <a:xfrm>
            <a:off x="5164342" y="4690216"/>
            <a:ext cx="0" cy="340360"/>
          </a:xfrm>
          <a:custGeom>
            <a:avLst/>
            <a:gdLst/>
            <a:ahLst/>
            <a:cxnLst/>
            <a:rect l="l" t="t" r="r" b="b"/>
            <a:pathLst>
              <a:path w="0" h="340360">
                <a:moveTo>
                  <a:pt x="0" y="0"/>
                </a:moveTo>
                <a:lnTo>
                  <a:pt x="0" y="340128"/>
                </a:lnTo>
              </a:path>
            </a:pathLst>
          </a:custGeom>
          <a:ln w="1256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2" name="object 62"/>
          <p:cNvSpPr/>
          <p:nvPr/>
        </p:nvSpPr>
        <p:spPr>
          <a:xfrm>
            <a:off x="3859195" y="4963978"/>
            <a:ext cx="66504" cy="66366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3" name="object 63"/>
          <p:cNvSpPr/>
          <p:nvPr/>
        </p:nvSpPr>
        <p:spPr>
          <a:xfrm>
            <a:off x="3892447" y="4690216"/>
            <a:ext cx="0" cy="340360"/>
          </a:xfrm>
          <a:custGeom>
            <a:avLst/>
            <a:gdLst/>
            <a:ahLst/>
            <a:cxnLst/>
            <a:rect l="l" t="t" r="r" b="b"/>
            <a:pathLst>
              <a:path w="0" h="340360">
                <a:moveTo>
                  <a:pt x="0" y="0"/>
                </a:moveTo>
                <a:lnTo>
                  <a:pt x="0" y="340128"/>
                </a:lnTo>
              </a:path>
            </a:pathLst>
          </a:custGeom>
          <a:ln w="1256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4" name="object 64"/>
          <p:cNvSpPr/>
          <p:nvPr/>
        </p:nvSpPr>
        <p:spPr>
          <a:xfrm>
            <a:off x="4983783" y="4589118"/>
            <a:ext cx="46355" cy="121920"/>
          </a:xfrm>
          <a:custGeom>
            <a:avLst/>
            <a:gdLst/>
            <a:ahLst/>
            <a:cxnLst/>
            <a:rect l="l" t="t" r="r" b="b"/>
            <a:pathLst>
              <a:path w="46354" h="121920">
                <a:moveTo>
                  <a:pt x="46109" y="26767"/>
                </a:moveTo>
                <a:lnTo>
                  <a:pt x="30702" y="26767"/>
                </a:lnTo>
                <a:lnTo>
                  <a:pt x="30702" y="121561"/>
                </a:lnTo>
                <a:lnTo>
                  <a:pt x="46109" y="121561"/>
                </a:lnTo>
                <a:lnTo>
                  <a:pt x="46109" y="26767"/>
                </a:lnTo>
                <a:close/>
              </a:path>
              <a:path w="46354" h="121920">
                <a:moveTo>
                  <a:pt x="46109" y="0"/>
                </a:moveTo>
                <a:lnTo>
                  <a:pt x="36134" y="0"/>
                </a:lnTo>
                <a:lnTo>
                  <a:pt x="33473" y="5198"/>
                </a:lnTo>
                <a:lnTo>
                  <a:pt x="28929" y="10618"/>
                </a:lnTo>
                <a:lnTo>
                  <a:pt x="0" y="30307"/>
                </a:lnTo>
                <a:lnTo>
                  <a:pt x="0" y="44686"/>
                </a:lnTo>
                <a:lnTo>
                  <a:pt x="30702" y="26767"/>
                </a:lnTo>
                <a:lnTo>
                  <a:pt x="46109" y="26767"/>
                </a:lnTo>
                <a:lnTo>
                  <a:pt x="4610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5" name="object 65"/>
          <p:cNvSpPr/>
          <p:nvPr/>
        </p:nvSpPr>
        <p:spPr>
          <a:xfrm>
            <a:off x="5063477" y="4589118"/>
            <a:ext cx="81467" cy="123552"/>
          </a:xfrm>
          <a:prstGeom prst="rect">
            <a:avLst/>
          </a:prstGeom>
          <a:blipFill>
            <a:blip r:embed="rId1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6" name="object 66"/>
          <p:cNvSpPr/>
          <p:nvPr/>
        </p:nvSpPr>
        <p:spPr>
          <a:xfrm>
            <a:off x="5167557" y="4589560"/>
            <a:ext cx="183330" cy="121119"/>
          </a:xfrm>
          <a:prstGeom prst="rect">
            <a:avLst/>
          </a:prstGeom>
          <a:blipFill>
            <a:blip r:embed="rId2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7" name="object 67"/>
          <p:cNvSpPr/>
          <p:nvPr/>
        </p:nvSpPr>
        <p:spPr>
          <a:xfrm>
            <a:off x="3711910" y="4589118"/>
            <a:ext cx="46355" cy="121920"/>
          </a:xfrm>
          <a:custGeom>
            <a:avLst/>
            <a:gdLst/>
            <a:ahLst/>
            <a:cxnLst/>
            <a:rect l="l" t="t" r="r" b="b"/>
            <a:pathLst>
              <a:path w="46354" h="121920">
                <a:moveTo>
                  <a:pt x="46032" y="26767"/>
                </a:moveTo>
                <a:lnTo>
                  <a:pt x="30691" y="26767"/>
                </a:lnTo>
                <a:lnTo>
                  <a:pt x="30691" y="121561"/>
                </a:lnTo>
                <a:lnTo>
                  <a:pt x="46032" y="121561"/>
                </a:lnTo>
                <a:lnTo>
                  <a:pt x="46032" y="26767"/>
                </a:lnTo>
                <a:close/>
              </a:path>
              <a:path w="46354" h="121920">
                <a:moveTo>
                  <a:pt x="46032" y="0"/>
                </a:moveTo>
                <a:lnTo>
                  <a:pt x="36145" y="0"/>
                </a:lnTo>
                <a:lnTo>
                  <a:pt x="33473" y="5198"/>
                </a:lnTo>
                <a:lnTo>
                  <a:pt x="28929" y="10618"/>
                </a:lnTo>
                <a:lnTo>
                  <a:pt x="0" y="30307"/>
                </a:lnTo>
                <a:lnTo>
                  <a:pt x="0" y="44686"/>
                </a:lnTo>
                <a:lnTo>
                  <a:pt x="30691" y="26767"/>
                </a:lnTo>
                <a:lnTo>
                  <a:pt x="46032" y="26767"/>
                </a:lnTo>
                <a:lnTo>
                  <a:pt x="4603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8" name="object 68"/>
          <p:cNvSpPr/>
          <p:nvPr/>
        </p:nvSpPr>
        <p:spPr>
          <a:xfrm>
            <a:off x="3791593" y="4589118"/>
            <a:ext cx="81489" cy="123552"/>
          </a:xfrm>
          <a:prstGeom prst="rect">
            <a:avLst/>
          </a:prstGeom>
          <a:blipFill>
            <a:blip r:embed="rId2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9" name="object 69"/>
          <p:cNvSpPr/>
          <p:nvPr/>
        </p:nvSpPr>
        <p:spPr>
          <a:xfrm>
            <a:off x="3895695" y="4589560"/>
            <a:ext cx="183296" cy="121119"/>
          </a:xfrm>
          <a:prstGeom prst="rect">
            <a:avLst/>
          </a:prstGeom>
          <a:blipFill>
            <a:blip r:embed="rId2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0" name="object 70"/>
          <p:cNvSpPr/>
          <p:nvPr/>
        </p:nvSpPr>
        <p:spPr>
          <a:xfrm>
            <a:off x="1731232" y="7369157"/>
            <a:ext cx="1454785" cy="1083310"/>
          </a:xfrm>
          <a:custGeom>
            <a:avLst/>
            <a:gdLst/>
            <a:ahLst/>
            <a:cxnLst/>
            <a:rect l="l" t="t" r="r" b="b"/>
            <a:pathLst>
              <a:path w="1454785" h="1083309">
                <a:moveTo>
                  <a:pt x="1454241" y="0"/>
                </a:moveTo>
                <a:lnTo>
                  <a:pt x="0" y="1082714"/>
                </a:lnTo>
              </a:path>
            </a:pathLst>
          </a:custGeom>
          <a:ln w="1436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1" name="object 71"/>
          <p:cNvSpPr/>
          <p:nvPr/>
        </p:nvSpPr>
        <p:spPr>
          <a:xfrm>
            <a:off x="3185473" y="7369157"/>
            <a:ext cx="1454785" cy="1083310"/>
          </a:xfrm>
          <a:custGeom>
            <a:avLst/>
            <a:gdLst/>
            <a:ahLst/>
            <a:cxnLst/>
            <a:rect l="l" t="t" r="r" b="b"/>
            <a:pathLst>
              <a:path w="1454785" h="1083309">
                <a:moveTo>
                  <a:pt x="1454241" y="0"/>
                </a:moveTo>
                <a:lnTo>
                  <a:pt x="0" y="1082714"/>
                </a:lnTo>
              </a:path>
            </a:pathLst>
          </a:custGeom>
          <a:ln w="1436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2" name="object 72"/>
          <p:cNvSpPr/>
          <p:nvPr/>
        </p:nvSpPr>
        <p:spPr>
          <a:xfrm>
            <a:off x="4523861" y="8450075"/>
            <a:ext cx="241212" cy="241039"/>
          </a:xfrm>
          <a:prstGeom prst="rect">
            <a:avLst/>
          </a:prstGeom>
          <a:blipFill>
            <a:blip r:embed="rId2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graphicFrame>
        <p:nvGraphicFramePr>
          <p:cNvPr id="73" name="object 73"/>
          <p:cNvGraphicFramePr>
            <a:graphicFrameLocks noGrp="1"/>
          </p:cNvGraphicFramePr>
          <p:nvPr/>
        </p:nvGraphicFramePr>
        <p:xfrm>
          <a:off x="1724047" y="6972556"/>
          <a:ext cx="2930525" cy="148653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54150"/>
                <a:gridCol w="1454150"/>
              </a:tblGrid>
              <a:tr h="38941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08271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74" name="object 74"/>
          <p:cNvSpPr/>
          <p:nvPr/>
        </p:nvSpPr>
        <p:spPr>
          <a:xfrm>
            <a:off x="4392588" y="8689320"/>
            <a:ext cx="494251" cy="94979"/>
          </a:xfrm>
          <a:prstGeom prst="rect">
            <a:avLst/>
          </a:prstGeom>
          <a:blipFill>
            <a:blip r:embed="rId2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5" name="object 75"/>
          <p:cNvSpPr/>
          <p:nvPr/>
        </p:nvSpPr>
        <p:spPr>
          <a:xfrm>
            <a:off x="4392588" y="8689320"/>
            <a:ext cx="494665" cy="95250"/>
          </a:xfrm>
          <a:custGeom>
            <a:avLst/>
            <a:gdLst/>
            <a:ahLst/>
            <a:cxnLst/>
            <a:rect l="l" t="t" r="r" b="b"/>
            <a:pathLst>
              <a:path w="494664" h="95250">
                <a:moveTo>
                  <a:pt x="0" y="0"/>
                </a:moveTo>
                <a:lnTo>
                  <a:pt x="0" y="94979"/>
                </a:lnTo>
                <a:lnTo>
                  <a:pt x="494251" y="94979"/>
                </a:lnTo>
                <a:lnTo>
                  <a:pt x="494251" y="0"/>
                </a:lnTo>
                <a:lnTo>
                  <a:pt x="0" y="0"/>
                </a:lnTo>
              </a:path>
            </a:pathLst>
          </a:custGeom>
          <a:ln w="3589">
            <a:solidFill>
              <a:srgbClr val="7C7C7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6" name="object 76"/>
          <p:cNvSpPr/>
          <p:nvPr/>
        </p:nvSpPr>
        <p:spPr>
          <a:xfrm>
            <a:off x="1615378" y="8450075"/>
            <a:ext cx="241211" cy="212545"/>
          </a:xfrm>
          <a:prstGeom prst="rect">
            <a:avLst/>
          </a:prstGeom>
          <a:blipFill>
            <a:blip r:embed="rId2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7" name="object 77"/>
          <p:cNvSpPr/>
          <p:nvPr/>
        </p:nvSpPr>
        <p:spPr>
          <a:xfrm>
            <a:off x="1484106" y="8660825"/>
            <a:ext cx="494251" cy="94979"/>
          </a:xfrm>
          <a:prstGeom prst="rect">
            <a:avLst/>
          </a:prstGeom>
          <a:blipFill>
            <a:blip r:embed="rId2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8" name="object 78"/>
          <p:cNvSpPr/>
          <p:nvPr/>
        </p:nvSpPr>
        <p:spPr>
          <a:xfrm>
            <a:off x="1484106" y="8660825"/>
            <a:ext cx="494665" cy="95250"/>
          </a:xfrm>
          <a:custGeom>
            <a:avLst/>
            <a:gdLst/>
            <a:ahLst/>
            <a:cxnLst/>
            <a:rect l="l" t="t" r="r" b="b"/>
            <a:pathLst>
              <a:path w="494664" h="95250">
                <a:moveTo>
                  <a:pt x="0" y="0"/>
                </a:moveTo>
                <a:lnTo>
                  <a:pt x="0" y="94979"/>
                </a:lnTo>
                <a:lnTo>
                  <a:pt x="494251" y="94979"/>
                </a:lnTo>
                <a:lnTo>
                  <a:pt x="494251" y="0"/>
                </a:lnTo>
                <a:lnTo>
                  <a:pt x="0" y="0"/>
                </a:lnTo>
              </a:path>
            </a:pathLst>
          </a:custGeom>
          <a:ln w="3589">
            <a:solidFill>
              <a:srgbClr val="7C7C7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9" name="object 79"/>
          <p:cNvSpPr/>
          <p:nvPr/>
        </p:nvSpPr>
        <p:spPr>
          <a:xfrm>
            <a:off x="1702717" y="8803295"/>
            <a:ext cx="66533" cy="75983"/>
          </a:xfrm>
          <a:prstGeom prst="rect">
            <a:avLst/>
          </a:prstGeom>
          <a:blipFill>
            <a:blip r:embed="rId2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0" name="object 80"/>
          <p:cNvSpPr/>
          <p:nvPr/>
        </p:nvSpPr>
        <p:spPr>
          <a:xfrm>
            <a:off x="1731232" y="8803295"/>
            <a:ext cx="0" cy="285115"/>
          </a:xfrm>
          <a:custGeom>
            <a:avLst/>
            <a:gdLst/>
            <a:ahLst/>
            <a:cxnLst/>
            <a:rect l="l" t="t" r="r" b="b"/>
            <a:pathLst>
              <a:path w="0" h="285115">
                <a:moveTo>
                  <a:pt x="0" y="0"/>
                </a:moveTo>
                <a:lnTo>
                  <a:pt x="0" y="284938"/>
                </a:lnTo>
              </a:path>
            </a:pathLst>
          </a:custGeom>
          <a:ln w="1437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1" name="object 81"/>
          <p:cNvSpPr/>
          <p:nvPr/>
        </p:nvSpPr>
        <p:spPr>
          <a:xfrm>
            <a:off x="4611200" y="8784299"/>
            <a:ext cx="66533" cy="75983"/>
          </a:xfrm>
          <a:prstGeom prst="rect">
            <a:avLst/>
          </a:prstGeom>
          <a:blipFill>
            <a:blip r:embed="rId2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2" name="object 82"/>
          <p:cNvSpPr/>
          <p:nvPr/>
        </p:nvSpPr>
        <p:spPr>
          <a:xfrm>
            <a:off x="4639714" y="8784299"/>
            <a:ext cx="0" cy="285115"/>
          </a:xfrm>
          <a:custGeom>
            <a:avLst/>
            <a:gdLst/>
            <a:ahLst/>
            <a:cxnLst/>
            <a:rect l="l" t="t" r="r" b="b"/>
            <a:pathLst>
              <a:path w="0" h="285115">
                <a:moveTo>
                  <a:pt x="0" y="0"/>
                </a:moveTo>
                <a:lnTo>
                  <a:pt x="0" y="284938"/>
                </a:lnTo>
              </a:path>
            </a:pathLst>
          </a:custGeom>
          <a:ln w="1437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3" name="object 83"/>
          <p:cNvSpPr/>
          <p:nvPr/>
        </p:nvSpPr>
        <p:spPr>
          <a:xfrm>
            <a:off x="1588330" y="8289063"/>
            <a:ext cx="133726" cy="138657"/>
          </a:xfrm>
          <a:prstGeom prst="rect">
            <a:avLst/>
          </a:prstGeom>
          <a:blipFill>
            <a:blip r:embed="rId2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4" name="object 84"/>
          <p:cNvSpPr/>
          <p:nvPr/>
        </p:nvSpPr>
        <p:spPr>
          <a:xfrm>
            <a:off x="3000445" y="8289063"/>
            <a:ext cx="107848" cy="138657"/>
          </a:xfrm>
          <a:prstGeom prst="rect">
            <a:avLst/>
          </a:prstGeom>
          <a:blipFill>
            <a:blip r:embed="rId3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5" name="object 85"/>
          <p:cNvSpPr/>
          <p:nvPr/>
        </p:nvSpPr>
        <p:spPr>
          <a:xfrm>
            <a:off x="4507027" y="8286784"/>
            <a:ext cx="126351" cy="143304"/>
          </a:xfrm>
          <a:prstGeom prst="rect">
            <a:avLst/>
          </a:prstGeom>
          <a:blipFill>
            <a:blip r:embed="rId3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6" name="object 86"/>
          <p:cNvSpPr/>
          <p:nvPr/>
        </p:nvSpPr>
        <p:spPr>
          <a:xfrm>
            <a:off x="3296236" y="7270323"/>
            <a:ext cx="107314" cy="0"/>
          </a:xfrm>
          <a:custGeom>
            <a:avLst/>
            <a:gdLst/>
            <a:ahLst/>
            <a:cxnLst/>
            <a:rect l="l" t="t" r="r" b="b"/>
            <a:pathLst>
              <a:path w="107314" h="0">
                <a:moveTo>
                  <a:pt x="0" y="0"/>
                </a:moveTo>
                <a:lnTo>
                  <a:pt x="106707" y="0"/>
                </a:lnTo>
              </a:path>
            </a:pathLst>
          </a:custGeom>
          <a:ln w="1650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7" name="object 87"/>
          <p:cNvSpPr/>
          <p:nvPr/>
        </p:nvSpPr>
        <p:spPr>
          <a:xfrm>
            <a:off x="3296236" y="7215098"/>
            <a:ext cx="19050" cy="46990"/>
          </a:xfrm>
          <a:custGeom>
            <a:avLst/>
            <a:gdLst/>
            <a:ahLst/>
            <a:cxnLst/>
            <a:rect l="l" t="t" r="r" b="b"/>
            <a:pathLst>
              <a:path w="19050" h="46990">
                <a:moveTo>
                  <a:pt x="0" y="46972"/>
                </a:moveTo>
                <a:lnTo>
                  <a:pt x="18882" y="46972"/>
                </a:lnTo>
                <a:lnTo>
                  <a:pt x="18882" y="0"/>
                </a:lnTo>
                <a:lnTo>
                  <a:pt x="0" y="0"/>
                </a:lnTo>
                <a:lnTo>
                  <a:pt x="0" y="4697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8" name="object 88"/>
          <p:cNvSpPr/>
          <p:nvPr/>
        </p:nvSpPr>
        <p:spPr>
          <a:xfrm>
            <a:off x="3296236" y="7206846"/>
            <a:ext cx="98425" cy="0"/>
          </a:xfrm>
          <a:custGeom>
            <a:avLst/>
            <a:gdLst/>
            <a:ahLst/>
            <a:cxnLst/>
            <a:rect l="l" t="t" r="r" b="b"/>
            <a:pathLst>
              <a:path w="98425" h="0">
                <a:moveTo>
                  <a:pt x="0" y="0"/>
                </a:moveTo>
                <a:lnTo>
                  <a:pt x="97963" y="0"/>
                </a:lnTo>
              </a:path>
            </a:pathLst>
          </a:custGeom>
          <a:ln w="1650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9" name="object 89"/>
          <p:cNvSpPr/>
          <p:nvPr/>
        </p:nvSpPr>
        <p:spPr>
          <a:xfrm>
            <a:off x="3296236" y="7156699"/>
            <a:ext cx="19050" cy="41910"/>
          </a:xfrm>
          <a:custGeom>
            <a:avLst/>
            <a:gdLst/>
            <a:ahLst/>
            <a:cxnLst/>
            <a:rect l="l" t="t" r="r" b="b"/>
            <a:pathLst>
              <a:path w="19050" h="41909">
                <a:moveTo>
                  <a:pt x="0" y="41894"/>
                </a:moveTo>
                <a:lnTo>
                  <a:pt x="18882" y="41894"/>
                </a:lnTo>
                <a:lnTo>
                  <a:pt x="18882" y="0"/>
                </a:lnTo>
                <a:lnTo>
                  <a:pt x="0" y="0"/>
                </a:lnTo>
                <a:lnTo>
                  <a:pt x="0" y="4189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0" name="object 90"/>
          <p:cNvSpPr/>
          <p:nvPr/>
        </p:nvSpPr>
        <p:spPr>
          <a:xfrm>
            <a:off x="3296236" y="7148448"/>
            <a:ext cx="103505" cy="0"/>
          </a:xfrm>
          <a:custGeom>
            <a:avLst/>
            <a:gdLst/>
            <a:ahLst/>
            <a:cxnLst/>
            <a:rect l="l" t="t" r="r" b="b"/>
            <a:pathLst>
              <a:path w="103504" h="0">
                <a:moveTo>
                  <a:pt x="0" y="0"/>
                </a:moveTo>
                <a:lnTo>
                  <a:pt x="103285" y="0"/>
                </a:lnTo>
              </a:path>
            </a:pathLst>
          </a:custGeom>
          <a:ln w="1650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1" name="object 91"/>
          <p:cNvSpPr/>
          <p:nvPr/>
        </p:nvSpPr>
        <p:spPr>
          <a:xfrm>
            <a:off x="1766577" y="7215098"/>
            <a:ext cx="19050" cy="63500"/>
          </a:xfrm>
          <a:custGeom>
            <a:avLst/>
            <a:gdLst/>
            <a:ahLst/>
            <a:cxnLst/>
            <a:rect l="l" t="t" r="r" b="b"/>
            <a:pathLst>
              <a:path w="19050" h="63500">
                <a:moveTo>
                  <a:pt x="0" y="63476"/>
                </a:moveTo>
                <a:lnTo>
                  <a:pt x="18908" y="63476"/>
                </a:lnTo>
                <a:lnTo>
                  <a:pt x="18908" y="0"/>
                </a:lnTo>
                <a:lnTo>
                  <a:pt x="0" y="0"/>
                </a:lnTo>
                <a:lnTo>
                  <a:pt x="0" y="6347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2" name="object 92"/>
          <p:cNvSpPr/>
          <p:nvPr/>
        </p:nvSpPr>
        <p:spPr>
          <a:xfrm>
            <a:off x="1766577" y="7206846"/>
            <a:ext cx="86360" cy="0"/>
          </a:xfrm>
          <a:custGeom>
            <a:avLst/>
            <a:gdLst/>
            <a:ahLst/>
            <a:cxnLst/>
            <a:rect l="l" t="t" r="r" b="b"/>
            <a:pathLst>
              <a:path w="86360" h="0">
                <a:moveTo>
                  <a:pt x="0" y="0"/>
                </a:moveTo>
                <a:lnTo>
                  <a:pt x="85961" y="0"/>
                </a:lnTo>
              </a:path>
            </a:pathLst>
          </a:custGeom>
          <a:ln w="1650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3" name="object 93"/>
          <p:cNvSpPr/>
          <p:nvPr/>
        </p:nvSpPr>
        <p:spPr>
          <a:xfrm>
            <a:off x="1766577" y="7156699"/>
            <a:ext cx="19050" cy="41910"/>
          </a:xfrm>
          <a:custGeom>
            <a:avLst/>
            <a:gdLst/>
            <a:ahLst/>
            <a:cxnLst/>
            <a:rect l="l" t="t" r="r" b="b"/>
            <a:pathLst>
              <a:path w="19050" h="41909">
                <a:moveTo>
                  <a:pt x="0" y="41894"/>
                </a:moveTo>
                <a:lnTo>
                  <a:pt x="18908" y="41894"/>
                </a:lnTo>
                <a:lnTo>
                  <a:pt x="18908" y="0"/>
                </a:lnTo>
                <a:lnTo>
                  <a:pt x="0" y="0"/>
                </a:lnTo>
                <a:lnTo>
                  <a:pt x="0" y="4189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4" name="object 94"/>
          <p:cNvSpPr/>
          <p:nvPr/>
        </p:nvSpPr>
        <p:spPr>
          <a:xfrm>
            <a:off x="1766577" y="7148448"/>
            <a:ext cx="96520" cy="0"/>
          </a:xfrm>
          <a:custGeom>
            <a:avLst/>
            <a:gdLst/>
            <a:ahLst/>
            <a:cxnLst/>
            <a:rect l="l" t="t" r="r" b="b"/>
            <a:pathLst>
              <a:path w="96519" h="0">
                <a:moveTo>
                  <a:pt x="0" y="0"/>
                </a:moveTo>
                <a:lnTo>
                  <a:pt x="96391" y="0"/>
                </a:lnTo>
              </a:path>
            </a:pathLst>
          </a:custGeom>
          <a:ln w="1650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5" name="object 95"/>
          <p:cNvSpPr/>
          <p:nvPr/>
        </p:nvSpPr>
        <p:spPr>
          <a:xfrm>
            <a:off x="4592190" y="7302671"/>
            <a:ext cx="76038" cy="75983"/>
          </a:xfrm>
          <a:prstGeom prst="rect">
            <a:avLst/>
          </a:prstGeom>
          <a:blipFill>
            <a:blip r:embed="rId3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6" name="object 96"/>
          <p:cNvSpPr/>
          <p:nvPr/>
        </p:nvSpPr>
        <p:spPr>
          <a:xfrm>
            <a:off x="4423764" y="6863866"/>
            <a:ext cx="53340" cy="139700"/>
          </a:xfrm>
          <a:custGeom>
            <a:avLst/>
            <a:gdLst/>
            <a:ahLst/>
            <a:cxnLst/>
            <a:rect l="l" t="t" r="r" b="b"/>
            <a:pathLst>
              <a:path w="53339" h="139700">
                <a:moveTo>
                  <a:pt x="52720" y="30773"/>
                </a:moveTo>
                <a:lnTo>
                  <a:pt x="35104" y="30773"/>
                </a:lnTo>
                <a:lnTo>
                  <a:pt x="35104" y="139176"/>
                </a:lnTo>
                <a:lnTo>
                  <a:pt x="52720" y="139176"/>
                </a:lnTo>
                <a:lnTo>
                  <a:pt x="52720" y="30773"/>
                </a:lnTo>
                <a:close/>
              </a:path>
              <a:path w="53339" h="139700">
                <a:moveTo>
                  <a:pt x="52720" y="0"/>
                </a:moveTo>
                <a:lnTo>
                  <a:pt x="41314" y="0"/>
                </a:lnTo>
                <a:lnTo>
                  <a:pt x="38272" y="5952"/>
                </a:lnTo>
                <a:lnTo>
                  <a:pt x="33076" y="12157"/>
                </a:lnTo>
                <a:lnTo>
                  <a:pt x="0" y="34825"/>
                </a:lnTo>
                <a:lnTo>
                  <a:pt x="0" y="51288"/>
                </a:lnTo>
                <a:lnTo>
                  <a:pt x="35104" y="30773"/>
                </a:lnTo>
                <a:lnTo>
                  <a:pt x="52720" y="30773"/>
                </a:lnTo>
                <a:lnTo>
                  <a:pt x="5272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7" name="object 97"/>
          <p:cNvSpPr/>
          <p:nvPr/>
        </p:nvSpPr>
        <p:spPr>
          <a:xfrm>
            <a:off x="4514884" y="6863866"/>
            <a:ext cx="93147" cy="141582"/>
          </a:xfrm>
          <a:prstGeom prst="rect">
            <a:avLst/>
          </a:prstGeom>
          <a:blipFill>
            <a:blip r:embed="rId3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8" name="object 98"/>
          <p:cNvSpPr/>
          <p:nvPr/>
        </p:nvSpPr>
        <p:spPr>
          <a:xfrm>
            <a:off x="4633885" y="6864373"/>
            <a:ext cx="209613" cy="138669"/>
          </a:xfrm>
          <a:prstGeom prst="rect">
            <a:avLst/>
          </a:prstGeom>
          <a:blipFill>
            <a:blip r:embed="rId3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9" name="object 99"/>
          <p:cNvSpPr/>
          <p:nvPr/>
        </p:nvSpPr>
        <p:spPr>
          <a:xfrm>
            <a:off x="3156959" y="7293173"/>
            <a:ext cx="66533" cy="75983"/>
          </a:xfrm>
          <a:prstGeom prst="rect">
            <a:avLst/>
          </a:prstGeom>
          <a:blipFill>
            <a:blip r:embed="rId3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0" name="object 100"/>
          <p:cNvSpPr/>
          <p:nvPr/>
        </p:nvSpPr>
        <p:spPr>
          <a:xfrm>
            <a:off x="1702717" y="7293173"/>
            <a:ext cx="66533" cy="75983"/>
          </a:xfrm>
          <a:prstGeom prst="rect">
            <a:avLst/>
          </a:prstGeom>
          <a:blipFill>
            <a:blip r:embed="rId3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1" name="object 101"/>
          <p:cNvSpPr/>
          <p:nvPr/>
        </p:nvSpPr>
        <p:spPr>
          <a:xfrm>
            <a:off x="2979028" y="6863866"/>
            <a:ext cx="53340" cy="139700"/>
          </a:xfrm>
          <a:custGeom>
            <a:avLst/>
            <a:gdLst/>
            <a:ahLst/>
            <a:cxnLst/>
            <a:rect l="l" t="t" r="r" b="b"/>
            <a:pathLst>
              <a:path w="53339" h="139700">
                <a:moveTo>
                  <a:pt x="52720" y="30773"/>
                </a:moveTo>
                <a:lnTo>
                  <a:pt x="35104" y="30773"/>
                </a:lnTo>
                <a:lnTo>
                  <a:pt x="35104" y="139176"/>
                </a:lnTo>
                <a:lnTo>
                  <a:pt x="52720" y="139176"/>
                </a:lnTo>
                <a:lnTo>
                  <a:pt x="52720" y="30773"/>
                </a:lnTo>
                <a:close/>
              </a:path>
              <a:path w="53339" h="139700">
                <a:moveTo>
                  <a:pt x="52720" y="0"/>
                </a:moveTo>
                <a:lnTo>
                  <a:pt x="41314" y="0"/>
                </a:lnTo>
                <a:lnTo>
                  <a:pt x="38272" y="5952"/>
                </a:lnTo>
                <a:lnTo>
                  <a:pt x="33076" y="12157"/>
                </a:lnTo>
                <a:lnTo>
                  <a:pt x="0" y="34825"/>
                </a:lnTo>
                <a:lnTo>
                  <a:pt x="0" y="51288"/>
                </a:lnTo>
                <a:lnTo>
                  <a:pt x="35104" y="30773"/>
                </a:lnTo>
                <a:lnTo>
                  <a:pt x="52720" y="30773"/>
                </a:lnTo>
                <a:lnTo>
                  <a:pt x="5272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2" name="object 102"/>
          <p:cNvSpPr/>
          <p:nvPr/>
        </p:nvSpPr>
        <p:spPr>
          <a:xfrm>
            <a:off x="3070148" y="6863866"/>
            <a:ext cx="93147" cy="141582"/>
          </a:xfrm>
          <a:prstGeom prst="rect">
            <a:avLst/>
          </a:prstGeom>
          <a:blipFill>
            <a:blip r:embed="rId3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3" name="object 103"/>
          <p:cNvSpPr/>
          <p:nvPr/>
        </p:nvSpPr>
        <p:spPr>
          <a:xfrm>
            <a:off x="3189148" y="6864373"/>
            <a:ext cx="209613" cy="138669"/>
          </a:xfrm>
          <a:prstGeom prst="rect">
            <a:avLst/>
          </a:prstGeom>
          <a:blipFill>
            <a:blip r:embed="rId3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4" name="object 104"/>
          <p:cNvSpPr/>
          <p:nvPr/>
        </p:nvSpPr>
        <p:spPr>
          <a:xfrm>
            <a:off x="1524812" y="6863866"/>
            <a:ext cx="52705" cy="139700"/>
          </a:xfrm>
          <a:custGeom>
            <a:avLst/>
            <a:gdLst/>
            <a:ahLst/>
            <a:cxnLst/>
            <a:rect l="l" t="t" r="r" b="b"/>
            <a:pathLst>
              <a:path w="52705" h="139700">
                <a:moveTo>
                  <a:pt x="52631" y="30773"/>
                </a:moveTo>
                <a:lnTo>
                  <a:pt x="35091" y="30773"/>
                </a:lnTo>
                <a:lnTo>
                  <a:pt x="35091" y="139176"/>
                </a:lnTo>
                <a:lnTo>
                  <a:pt x="52631" y="139176"/>
                </a:lnTo>
                <a:lnTo>
                  <a:pt x="52631" y="30773"/>
                </a:lnTo>
                <a:close/>
              </a:path>
              <a:path w="52705" h="139700">
                <a:moveTo>
                  <a:pt x="52631" y="0"/>
                </a:moveTo>
                <a:lnTo>
                  <a:pt x="41327" y="0"/>
                </a:lnTo>
                <a:lnTo>
                  <a:pt x="38272" y="5952"/>
                </a:lnTo>
                <a:lnTo>
                  <a:pt x="33076" y="12157"/>
                </a:lnTo>
                <a:lnTo>
                  <a:pt x="0" y="34825"/>
                </a:lnTo>
                <a:lnTo>
                  <a:pt x="0" y="51288"/>
                </a:lnTo>
                <a:lnTo>
                  <a:pt x="35091" y="30773"/>
                </a:lnTo>
                <a:lnTo>
                  <a:pt x="52631" y="30773"/>
                </a:lnTo>
                <a:lnTo>
                  <a:pt x="5263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5" name="object 105"/>
          <p:cNvSpPr/>
          <p:nvPr/>
        </p:nvSpPr>
        <p:spPr>
          <a:xfrm>
            <a:off x="1615919" y="6863866"/>
            <a:ext cx="93172" cy="141582"/>
          </a:xfrm>
          <a:prstGeom prst="rect">
            <a:avLst/>
          </a:prstGeom>
          <a:blipFill>
            <a:blip r:embed="rId3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6" name="object 106"/>
          <p:cNvSpPr/>
          <p:nvPr/>
        </p:nvSpPr>
        <p:spPr>
          <a:xfrm>
            <a:off x="1734945" y="6864373"/>
            <a:ext cx="209575" cy="138669"/>
          </a:xfrm>
          <a:prstGeom prst="rect">
            <a:avLst/>
          </a:prstGeom>
          <a:blipFill>
            <a:blip r:embed="rId3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7" name="object 107"/>
          <p:cNvSpPr/>
          <p:nvPr/>
        </p:nvSpPr>
        <p:spPr>
          <a:xfrm>
            <a:off x="4433269" y="9057878"/>
            <a:ext cx="53340" cy="139700"/>
          </a:xfrm>
          <a:custGeom>
            <a:avLst/>
            <a:gdLst/>
            <a:ahLst/>
            <a:cxnLst/>
            <a:rect l="l" t="t" r="r" b="b"/>
            <a:pathLst>
              <a:path w="53339" h="139700">
                <a:moveTo>
                  <a:pt x="52720" y="30722"/>
                </a:moveTo>
                <a:lnTo>
                  <a:pt x="35104" y="30722"/>
                </a:lnTo>
                <a:lnTo>
                  <a:pt x="35104" y="139176"/>
                </a:lnTo>
                <a:lnTo>
                  <a:pt x="52720" y="139176"/>
                </a:lnTo>
                <a:lnTo>
                  <a:pt x="52720" y="30722"/>
                </a:lnTo>
                <a:close/>
              </a:path>
              <a:path w="53339" h="139700">
                <a:moveTo>
                  <a:pt x="52720" y="0"/>
                </a:moveTo>
                <a:lnTo>
                  <a:pt x="41314" y="0"/>
                </a:lnTo>
                <a:lnTo>
                  <a:pt x="38272" y="5990"/>
                </a:lnTo>
                <a:lnTo>
                  <a:pt x="33076" y="12170"/>
                </a:lnTo>
                <a:lnTo>
                  <a:pt x="0" y="34787"/>
                </a:lnTo>
                <a:lnTo>
                  <a:pt x="0" y="51238"/>
                </a:lnTo>
                <a:lnTo>
                  <a:pt x="35104" y="30722"/>
                </a:lnTo>
                <a:lnTo>
                  <a:pt x="52720" y="30722"/>
                </a:lnTo>
                <a:lnTo>
                  <a:pt x="5272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8" name="object 108"/>
          <p:cNvSpPr/>
          <p:nvPr/>
        </p:nvSpPr>
        <p:spPr>
          <a:xfrm>
            <a:off x="4524389" y="9060334"/>
            <a:ext cx="94794" cy="139087"/>
          </a:xfrm>
          <a:prstGeom prst="rect">
            <a:avLst/>
          </a:prstGeom>
          <a:blipFill>
            <a:blip r:embed="rId4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9" name="object 109"/>
          <p:cNvSpPr/>
          <p:nvPr/>
        </p:nvSpPr>
        <p:spPr>
          <a:xfrm>
            <a:off x="4643390" y="9058435"/>
            <a:ext cx="209613" cy="138619"/>
          </a:xfrm>
          <a:prstGeom prst="rect">
            <a:avLst/>
          </a:prstGeom>
          <a:blipFill>
            <a:blip r:embed="rId4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0" name="object 110"/>
          <p:cNvSpPr/>
          <p:nvPr/>
        </p:nvSpPr>
        <p:spPr>
          <a:xfrm>
            <a:off x="1524812" y="9105367"/>
            <a:ext cx="52705" cy="139700"/>
          </a:xfrm>
          <a:custGeom>
            <a:avLst/>
            <a:gdLst/>
            <a:ahLst/>
            <a:cxnLst/>
            <a:rect l="l" t="t" r="r" b="b"/>
            <a:pathLst>
              <a:path w="52705" h="139700">
                <a:moveTo>
                  <a:pt x="52631" y="30722"/>
                </a:moveTo>
                <a:lnTo>
                  <a:pt x="35091" y="30722"/>
                </a:lnTo>
                <a:lnTo>
                  <a:pt x="35091" y="139176"/>
                </a:lnTo>
                <a:lnTo>
                  <a:pt x="52631" y="139176"/>
                </a:lnTo>
                <a:lnTo>
                  <a:pt x="52631" y="30722"/>
                </a:lnTo>
                <a:close/>
              </a:path>
              <a:path w="52705" h="139700">
                <a:moveTo>
                  <a:pt x="52631" y="0"/>
                </a:moveTo>
                <a:lnTo>
                  <a:pt x="41327" y="0"/>
                </a:lnTo>
                <a:lnTo>
                  <a:pt x="38272" y="5990"/>
                </a:lnTo>
                <a:lnTo>
                  <a:pt x="33076" y="12170"/>
                </a:lnTo>
                <a:lnTo>
                  <a:pt x="0" y="34787"/>
                </a:lnTo>
                <a:lnTo>
                  <a:pt x="0" y="51238"/>
                </a:lnTo>
                <a:lnTo>
                  <a:pt x="35091" y="30722"/>
                </a:lnTo>
                <a:lnTo>
                  <a:pt x="52631" y="30722"/>
                </a:lnTo>
                <a:lnTo>
                  <a:pt x="5263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1" name="object 111"/>
          <p:cNvSpPr/>
          <p:nvPr/>
        </p:nvSpPr>
        <p:spPr>
          <a:xfrm>
            <a:off x="1615919" y="9107824"/>
            <a:ext cx="94731" cy="139087"/>
          </a:xfrm>
          <a:prstGeom prst="rect">
            <a:avLst/>
          </a:prstGeom>
          <a:blipFill>
            <a:blip r:embed="rId4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2" name="object 112"/>
          <p:cNvSpPr/>
          <p:nvPr/>
        </p:nvSpPr>
        <p:spPr>
          <a:xfrm>
            <a:off x="1734945" y="9105924"/>
            <a:ext cx="209575" cy="138619"/>
          </a:xfrm>
          <a:prstGeom prst="rect">
            <a:avLst/>
          </a:prstGeom>
          <a:blipFill>
            <a:blip r:embed="rId4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3" name="object 113"/>
          <p:cNvSpPr/>
          <p:nvPr/>
        </p:nvSpPr>
        <p:spPr>
          <a:xfrm>
            <a:off x="2223544" y="8288557"/>
            <a:ext cx="94199" cy="141531"/>
          </a:xfrm>
          <a:prstGeom prst="rect">
            <a:avLst/>
          </a:prstGeom>
          <a:blipFill>
            <a:blip r:embed="rId4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4" name="object 114"/>
          <p:cNvSpPr/>
          <p:nvPr/>
        </p:nvSpPr>
        <p:spPr>
          <a:xfrm>
            <a:off x="2348159" y="8288557"/>
            <a:ext cx="131166" cy="141531"/>
          </a:xfrm>
          <a:prstGeom prst="rect">
            <a:avLst/>
          </a:prstGeom>
          <a:blipFill>
            <a:blip r:embed="rId4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5" name="object 115"/>
          <p:cNvSpPr/>
          <p:nvPr/>
        </p:nvSpPr>
        <p:spPr>
          <a:xfrm>
            <a:off x="2499185" y="8288557"/>
            <a:ext cx="94199" cy="141531"/>
          </a:xfrm>
          <a:prstGeom prst="rect">
            <a:avLst/>
          </a:prstGeom>
          <a:blipFill>
            <a:blip r:embed="rId4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6" name="object 116"/>
          <p:cNvSpPr/>
          <p:nvPr/>
        </p:nvSpPr>
        <p:spPr>
          <a:xfrm>
            <a:off x="2615056" y="8290963"/>
            <a:ext cx="92513" cy="136757"/>
          </a:xfrm>
          <a:prstGeom prst="rect">
            <a:avLst/>
          </a:prstGeom>
          <a:blipFill>
            <a:blip r:embed="rId4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7" name="object 117"/>
          <p:cNvSpPr/>
          <p:nvPr/>
        </p:nvSpPr>
        <p:spPr>
          <a:xfrm>
            <a:off x="3868554" y="8288557"/>
            <a:ext cx="93147" cy="141531"/>
          </a:xfrm>
          <a:prstGeom prst="rect">
            <a:avLst/>
          </a:prstGeom>
          <a:blipFill>
            <a:blip r:embed="rId4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8" name="object 118"/>
          <p:cNvSpPr/>
          <p:nvPr/>
        </p:nvSpPr>
        <p:spPr>
          <a:xfrm>
            <a:off x="4724498" y="7764871"/>
            <a:ext cx="17145" cy="53975"/>
          </a:xfrm>
          <a:custGeom>
            <a:avLst/>
            <a:gdLst/>
            <a:ahLst/>
            <a:cxnLst/>
            <a:rect l="l" t="t" r="r" b="b"/>
            <a:pathLst>
              <a:path w="17145" h="53975">
                <a:moveTo>
                  <a:pt x="0" y="53854"/>
                </a:moveTo>
                <a:lnTo>
                  <a:pt x="17126" y="53854"/>
                </a:lnTo>
                <a:lnTo>
                  <a:pt x="17126" y="0"/>
                </a:lnTo>
                <a:lnTo>
                  <a:pt x="0" y="0"/>
                </a:lnTo>
                <a:lnTo>
                  <a:pt x="0" y="5385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9" name="object 119"/>
          <p:cNvSpPr/>
          <p:nvPr/>
        </p:nvSpPr>
        <p:spPr>
          <a:xfrm>
            <a:off x="4682930" y="7846713"/>
            <a:ext cx="139700" cy="52705"/>
          </a:xfrm>
          <a:custGeom>
            <a:avLst/>
            <a:gdLst/>
            <a:ahLst/>
            <a:cxnLst/>
            <a:rect l="l" t="t" r="r" b="b"/>
            <a:pathLst>
              <a:path w="139700" h="52704">
                <a:moveTo>
                  <a:pt x="104426" y="0"/>
                </a:moveTo>
                <a:lnTo>
                  <a:pt x="87951" y="0"/>
                </a:lnTo>
                <a:lnTo>
                  <a:pt x="89979" y="5445"/>
                </a:lnTo>
                <a:lnTo>
                  <a:pt x="108481" y="35079"/>
                </a:lnTo>
                <a:lnTo>
                  <a:pt x="0" y="35079"/>
                </a:lnTo>
                <a:lnTo>
                  <a:pt x="0" y="52555"/>
                </a:lnTo>
                <a:lnTo>
                  <a:pt x="139277" y="52555"/>
                </a:lnTo>
                <a:lnTo>
                  <a:pt x="139277" y="41284"/>
                </a:lnTo>
                <a:lnTo>
                  <a:pt x="133194" y="38245"/>
                </a:lnTo>
                <a:lnTo>
                  <a:pt x="127111" y="33052"/>
                </a:lnTo>
                <a:lnTo>
                  <a:pt x="120648" y="25707"/>
                </a:lnTo>
                <a:lnTo>
                  <a:pt x="116064" y="19963"/>
                </a:lnTo>
                <a:lnTo>
                  <a:pt x="111824" y="13756"/>
                </a:lnTo>
                <a:lnTo>
                  <a:pt x="107941" y="7097"/>
                </a:lnTo>
                <a:lnTo>
                  <a:pt x="10442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0" name="object 120"/>
          <p:cNvSpPr/>
          <p:nvPr/>
        </p:nvSpPr>
        <p:spPr>
          <a:xfrm>
            <a:off x="4680522" y="7947264"/>
            <a:ext cx="139150" cy="94599"/>
          </a:xfrm>
          <a:prstGeom prst="rect">
            <a:avLst/>
          </a:prstGeom>
          <a:blipFill>
            <a:blip r:embed="rId4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1" name="object 121"/>
          <p:cNvSpPr/>
          <p:nvPr/>
        </p:nvSpPr>
        <p:spPr>
          <a:xfrm>
            <a:off x="2414313" y="7205791"/>
            <a:ext cx="93147" cy="141582"/>
          </a:xfrm>
          <a:prstGeom prst="rect">
            <a:avLst/>
          </a:prstGeom>
          <a:blipFill>
            <a:blip r:embed="rId3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2" name="object 122"/>
          <p:cNvSpPr/>
          <p:nvPr/>
        </p:nvSpPr>
        <p:spPr>
          <a:xfrm>
            <a:off x="3648042" y="7205791"/>
            <a:ext cx="161962" cy="141582"/>
          </a:xfrm>
          <a:prstGeom prst="rect">
            <a:avLst/>
          </a:prstGeom>
          <a:blipFill>
            <a:blip r:embed="rId4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3" name="object 123"/>
          <p:cNvSpPr/>
          <p:nvPr/>
        </p:nvSpPr>
        <p:spPr>
          <a:xfrm>
            <a:off x="3877389" y="7205791"/>
            <a:ext cx="198751" cy="141582"/>
          </a:xfrm>
          <a:prstGeom prst="rect">
            <a:avLst/>
          </a:prstGeom>
          <a:blipFill>
            <a:blip r:embed="rId5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4" name="object 124"/>
          <p:cNvSpPr/>
          <p:nvPr/>
        </p:nvSpPr>
        <p:spPr>
          <a:xfrm>
            <a:off x="4097811" y="7208198"/>
            <a:ext cx="92513" cy="136770"/>
          </a:xfrm>
          <a:prstGeom prst="rect">
            <a:avLst/>
          </a:prstGeom>
          <a:blipFill>
            <a:blip r:embed="rId5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5" name="object 125"/>
          <p:cNvSpPr/>
          <p:nvPr/>
        </p:nvSpPr>
        <p:spPr>
          <a:xfrm>
            <a:off x="2099133" y="7841103"/>
            <a:ext cx="155158" cy="153524"/>
          </a:xfrm>
          <a:prstGeom prst="rect">
            <a:avLst/>
          </a:prstGeom>
          <a:blipFill>
            <a:blip r:embed="rId5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6" name="object 126"/>
          <p:cNvSpPr/>
          <p:nvPr/>
        </p:nvSpPr>
        <p:spPr>
          <a:xfrm>
            <a:off x="2276778" y="7651815"/>
            <a:ext cx="309240" cy="277973"/>
          </a:xfrm>
          <a:prstGeom prst="rect">
            <a:avLst/>
          </a:prstGeom>
          <a:blipFill>
            <a:blip r:embed="rId5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7" name="object 127"/>
          <p:cNvSpPr/>
          <p:nvPr/>
        </p:nvSpPr>
        <p:spPr>
          <a:xfrm>
            <a:off x="1395356" y="7827572"/>
            <a:ext cx="53975" cy="17145"/>
          </a:xfrm>
          <a:custGeom>
            <a:avLst/>
            <a:gdLst/>
            <a:ahLst/>
            <a:cxnLst/>
            <a:rect l="l" t="t" r="r" b="b"/>
            <a:pathLst>
              <a:path w="53975" h="17145">
                <a:moveTo>
                  <a:pt x="0" y="17114"/>
                </a:moveTo>
                <a:lnTo>
                  <a:pt x="53893" y="17114"/>
                </a:lnTo>
                <a:lnTo>
                  <a:pt x="53893" y="0"/>
                </a:lnTo>
                <a:lnTo>
                  <a:pt x="0" y="0"/>
                </a:lnTo>
                <a:lnTo>
                  <a:pt x="0" y="1711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8" name="object 128"/>
          <p:cNvSpPr/>
          <p:nvPr/>
        </p:nvSpPr>
        <p:spPr>
          <a:xfrm>
            <a:off x="1477288" y="7747175"/>
            <a:ext cx="52705" cy="139700"/>
          </a:xfrm>
          <a:custGeom>
            <a:avLst/>
            <a:gdLst/>
            <a:ahLst/>
            <a:cxnLst/>
            <a:rect l="l" t="t" r="r" b="b"/>
            <a:pathLst>
              <a:path w="52705" h="139700">
                <a:moveTo>
                  <a:pt x="52631" y="30773"/>
                </a:moveTo>
                <a:lnTo>
                  <a:pt x="35091" y="30773"/>
                </a:lnTo>
                <a:lnTo>
                  <a:pt x="35091" y="139176"/>
                </a:lnTo>
                <a:lnTo>
                  <a:pt x="52631" y="139176"/>
                </a:lnTo>
                <a:lnTo>
                  <a:pt x="52631" y="30773"/>
                </a:lnTo>
                <a:close/>
              </a:path>
              <a:path w="52705" h="139700">
                <a:moveTo>
                  <a:pt x="52631" y="0"/>
                </a:moveTo>
                <a:lnTo>
                  <a:pt x="41327" y="0"/>
                </a:lnTo>
                <a:lnTo>
                  <a:pt x="38272" y="5952"/>
                </a:lnTo>
                <a:lnTo>
                  <a:pt x="33076" y="12157"/>
                </a:lnTo>
                <a:lnTo>
                  <a:pt x="0" y="34825"/>
                </a:lnTo>
                <a:lnTo>
                  <a:pt x="0" y="51288"/>
                </a:lnTo>
                <a:lnTo>
                  <a:pt x="35091" y="30773"/>
                </a:lnTo>
                <a:lnTo>
                  <a:pt x="52631" y="30773"/>
                </a:lnTo>
                <a:lnTo>
                  <a:pt x="5263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9" name="object 129"/>
          <p:cNvSpPr/>
          <p:nvPr/>
        </p:nvSpPr>
        <p:spPr>
          <a:xfrm>
            <a:off x="1577900" y="7747175"/>
            <a:ext cx="93172" cy="141582"/>
          </a:xfrm>
          <a:prstGeom prst="rect">
            <a:avLst/>
          </a:prstGeom>
          <a:blipFill>
            <a:blip r:embed="rId5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30" name="object 130"/>
          <p:cNvSpPr/>
          <p:nvPr/>
        </p:nvSpPr>
        <p:spPr>
          <a:xfrm>
            <a:off x="3618514" y="7822107"/>
            <a:ext cx="118533" cy="136885"/>
          </a:xfrm>
          <a:prstGeom prst="rect">
            <a:avLst/>
          </a:prstGeom>
          <a:blipFill>
            <a:blip r:embed="rId5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31" name="object 131"/>
          <p:cNvSpPr/>
          <p:nvPr/>
        </p:nvSpPr>
        <p:spPr>
          <a:xfrm>
            <a:off x="3759534" y="7632819"/>
            <a:ext cx="309240" cy="277973"/>
          </a:xfrm>
          <a:prstGeom prst="rect">
            <a:avLst/>
          </a:prstGeom>
          <a:blipFill>
            <a:blip r:embed="rId5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32" name="object 132"/>
          <p:cNvSpPr/>
          <p:nvPr/>
        </p:nvSpPr>
        <p:spPr>
          <a:xfrm>
            <a:off x="647679" y="8451871"/>
            <a:ext cx="1083945" cy="798195"/>
          </a:xfrm>
          <a:custGeom>
            <a:avLst/>
            <a:gdLst/>
            <a:ahLst/>
            <a:cxnLst/>
            <a:rect l="l" t="t" r="r" b="b"/>
            <a:pathLst>
              <a:path w="1083945" h="798195">
                <a:moveTo>
                  <a:pt x="1083552" y="0"/>
                </a:moveTo>
                <a:lnTo>
                  <a:pt x="0" y="797826"/>
                </a:lnTo>
              </a:path>
            </a:pathLst>
          </a:custGeom>
          <a:ln w="14363">
            <a:solidFill>
              <a:srgbClr val="000000"/>
            </a:solidFill>
            <a:prstDash val="lgDash"/>
          </a:ln>
        </p:spPr>
        <p:txBody>
          <a:bodyPr wrap="square" lIns="0" tIns="0" rIns="0" bIns="0" rtlCol="0"/>
          <a:lstStyle/>
          <a:p/>
        </p:txBody>
      </p:sp>
      <p:sp>
        <p:nvSpPr>
          <p:cNvPr id="133" name="object 133"/>
          <p:cNvSpPr/>
          <p:nvPr/>
        </p:nvSpPr>
        <p:spPr>
          <a:xfrm>
            <a:off x="771242" y="8746307"/>
            <a:ext cx="542290" cy="455930"/>
          </a:xfrm>
          <a:custGeom>
            <a:avLst/>
            <a:gdLst/>
            <a:ahLst/>
            <a:cxnLst/>
            <a:rect l="l" t="t" r="r" b="b"/>
            <a:pathLst>
              <a:path w="542290" h="455929">
                <a:moveTo>
                  <a:pt x="541776" y="0"/>
                </a:moveTo>
                <a:lnTo>
                  <a:pt x="541776" y="455901"/>
                </a:lnTo>
                <a:lnTo>
                  <a:pt x="0" y="455901"/>
                </a:lnTo>
              </a:path>
            </a:pathLst>
          </a:custGeom>
          <a:ln w="1436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4" name="object 134"/>
          <p:cNvSpPr/>
          <p:nvPr/>
        </p:nvSpPr>
        <p:spPr>
          <a:xfrm>
            <a:off x="1359389" y="8896412"/>
            <a:ext cx="93565" cy="141633"/>
          </a:xfrm>
          <a:prstGeom prst="rect">
            <a:avLst/>
          </a:prstGeom>
          <a:blipFill>
            <a:blip r:embed="rId5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35" name="object 135"/>
          <p:cNvSpPr/>
          <p:nvPr/>
        </p:nvSpPr>
        <p:spPr>
          <a:xfrm>
            <a:off x="916312" y="9229397"/>
            <a:ext cx="98825" cy="138619"/>
          </a:xfrm>
          <a:prstGeom prst="rect">
            <a:avLst/>
          </a:prstGeom>
          <a:blipFill>
            <a:blip r:embed="rId5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36" name="object 136"/>
          <p:cNvSpPr/>
          <p:nvPr/>
        </p:nvSpPr>
        <p:spPr>
          <a:xfrm>
            <a:off x="922065" y="8813388"/>
            <a:ext cx="94731" cy="139087"/>
          </a:xfrm>
          <a:prstGeom prst="rect">
            <a:avLst/>
          </a:prstGeom>
          <a:blipFill>
            <a:blip r:embed="rId5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37" name="object 137"/>
          <p:cNvSpPr/>
          <p:nvPr/>
        </p:nvSpPr>
        <p:spPr>
          <a:xfrm>
            <a:off x="2101921" y="8451871"/>
            <a:ext cx="1083945" cy="798195"/>
          </a:xfrm>
          <a:custGeom>
            <a:avLst/>
            <a:gdLst/>
            <a:ahLst/>
            <a:cxnLst/>
            <a:rect l="l" t="t" r="r" b="b"/>
            <a:pathLst>
              <a:path w="1083945" h="798195">
                <a:moveTo>
                  <a:pt x="1083552" y="0"/>
                </a:moveTo>
                <a:lnTo>
                  <a:pt x="0" y="797826"/>
                </a:lnTo>
              </a:path>
            </a:pathLst>
          </a:custGeom>
          <a:ln w="14363">
            <a:solidFill>
              <a:srgbClr val="000000"/>
            </a:solidFill>
            <a:prstDash val="lgDash"/>
          </a:ln>
        </p:spPr>
        <p:txBody>
          <a:bodyPr wrap="square" lIns="0" tIns="0" rIns="0" bIns="0" rtlCol="0"/>
          <a:lstStyle/>
          <a:p/>
        </p:txBody>
      </p:sp>
      <p:sp>
        <p:nvSpPr>
          <p:cNvPr id="138" name="object 138"/>
          <p:cNvSpPr/>
          <p:nvPr/>
        </p:nvSpPr>
        <p:spPr>
          <a:xfrm>
            <a:off x="2225484" y="8746307"/>
            <a:ext cx="542290" cy="455930"/>
          </a:xfrm>
          <a:custGeom>
            <a:avLst/>
            <a:gdLst/>
            <a:ahLst/>
            <a:cxnLst/>
            <a:rect l="l" t="t" r="r" b="b"/>
            <a:pathLst>
              <a:path w="542289" h="455929">
                <a:moveTo>
                  <a:pt x="541776" y="0"/>
                </a:moveTo>
                <a:lnTo>
                  <a:pt x="541776" y="455901"/>
                </a:lnTo>
                <a:lnTo>
                  <a:pt x="0" y="455901"/>
                </a:lnTo>
              </a:path>
            </a:pathLst>
          </a:custGeom>
          <a:ln w="1436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9" name="object 139"/>
          <p:cNvSpPr/>
          <p:nvPr/>
        </p:nvSpPr>
        <p:spPr>
          <a:xfrm>
            <a:off x="2813643" y="8896412"/>
            <a:ext cx="93527" cy="141633"/>
          </a:xfrm>
          <a:prstGeom prst="rect">
            <a:avLst/>
          </a:prstGeom>
          <a:blipFill>
            <a:blip r:embed="rId6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40" name="object 140"/>
          <p:cNvSpPr/>
          <p:nvPr/>
        </p:nvSpPr>
        <p:spPr>
          <a:xfrm>
            <a:off x="2370591" y="9229397"/>
            <a:ext cx="98850" cy="138619"/>
          </a:xfrm>
          <a:prstGeom prst="rect">
            <a:avLst/>
          </a:prstGeom>
          <a:blipFill>
            <a:blip r:embed="rId6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41" name="object 141"/>
          <p:cNvSpPr/>
          <p:nvPr/>
        </p:nvSpPr>
        <p:spPr>
          <a:xfrm>
            <a:off x="2376294" y="8813388"/>
            <a:ext cx="94794" cy="139087"/>
          </a:xfrm>
          <a:prstGeom prst="rect">
            <a:avLst/>
          </a:prstGeom>
          <a:blipFill>
            <a:blip r:embed="rId4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42" name="object 142"/>
          <p:cNvSpPr/>
          <p:nvPr/>
        </p:nvSpPr>
        <p:spPr>
          <a:xfrm>
            <a:off x="2938347" y="6238901"/>
            <a:ext cx="504190" cy="513080"/>
          </a:xfrm>
          <a:custGeom>
            <a:avLst/>
            <a:gdLst/>
            <a:ahLst/>
            <a:cxnLst/>
            <a:rect l="l" t="t" r="r" b="b"/>
            <a:pathLst>
              <a:path w="504189" h="513079">
                <a:moveTo>
                  <a:pt x="0" y="256444"/>
                </a:moveTo>
                <a:lnTo>
                  <a:pt x="3712" y="206877"/>
                </a:lnTo>
                <a:lnTo>
                  <a:pt x="15445" y="159090"/>
                </a:lnTo>
                <a:lnTo>
                  <a:pt x="36088" y="114865"/>
                </a:lnTo>
                <a:lnTo>
                  <a:pt x="66533" y="75983"/>
                </a:lnTo>
                <a:lnTo>
                  <a:pt x="109454" y="44076"/>
                </a:lnTo>
                <a:lnTo>
                  <a:pt x="153265" y="20183"/>
                </a:lnTo>
                <a:lnTo>
                  <a:pt x="198859" y="5194"/>
                </a:lnTo>
                <a:lnTo>
                  <a:pt x="247125" y="0"/>
                </a:lnTo>
                <a:lnTo>
                  <a:pt x="300739" y="5194"/>
                </a:lnTo>
                <a:lnTo>
                  <a:pt x="348114" y="20183"/>
                </a:lnTo>
                <a:lnTo>
                  <a:pt x="390144" y="44076"/>
                </a:lnTo>
                <a:lnTo>
                  <a:pt x="427718" y="75983"/>
                </a:lnTo>
                <a:lnTo>
                  <a:pt x="459648" y="114865"/>
                </a:lnTo>
                <a:lnTo>
                  <a:pt x="483559" y="159090"/>
                </a:lnTo>
                <a:lnTo>
                  <a:pt x="498558" y="206877"/>
                </a:lnTo>
                <a:lnTo>
                  <a:pt x="503756" y="256444"/>
                </a:lnTo>
                <a:lnTo>
                  <a:pt x="498558" y="306011"/>
                </a:lnTo>
                <a:lnTo>
                  <a:pt x="483559" y="353798"/>
                </a:lnTo>
                <a:lnTo>
                  <a:pt x="459648" y="398023"/>
                </a:lnTo>
                <a:lnTo>
                  <a:pt x="427718" y="436905"/>
                </a:lnTo>
                <a:lnTo>
                  <a:pt x="390144" y="468812"/>
                </a:lnTo>
                <a:lnTo>
                  <a:pt x="348114" y="492705"/>
                </a:lnTo>
                <a:lnTo>
                  <a:pt x="300739" y="507694"/>
                </a:lnTo>
                <a:lnTo>
                  <a:pt x="247125" y="512888"/>
                </a:lnTo>
                <a:lnTo>
                  <a:pt x="198859" y="507694"/>
                </a:lnTo>
                <a:lnTo>
                  <a:pt x="153265" y="492705"/>
                </a:lnTo>
                <a:lnTo>
                  <a:pt x="109454" y="468812"/>
                </a:lnTo>
                <a:lnTo>
                  <a:pt x="66533" y="436905"/>
                </a:lnTo>
                <a:lnTo>
                  <a:pt x="36088" y="398023"/>
                </a:lnTo>
                <a:lnTo>
                  <a:pt x="15445" y="353798"/>
                </a:lnTo>
                <a:lnTo>
                  <a:pt x="3712" y="306011"/>
                </a:lnTo>
                <a:lnTo>
                  <a:pt x="0" y="256444"/>
                </a:lnTo>
              </a:path>
            </a:pathLst>
          </a:custGeom>
          <a:ln w="3591">
            <a:solidFill>
              <a:srgbClr val="7C7C7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3" name="object 143"/>
          <p:cNvSpPr/>
          <p:nvPr/>
        </p:nvSpPr>
        <p:spPr>
          <a:xfrm>
            <a:off x="3088650" y="6350977"/>
            <a:ext cx="198334" cy="244287"/>
          </a:xfrm>
          <a:prstGeom prst="rect">
            <a:avLst/>
          </a:prstGeom>
          <a:blipFill>
            <a:blip r:embed="rId6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44" name="object 144"/>
          <p:cNvSpPr/>
          <p:nvPr/>
        </p:nvSpPr>
        <p:spPr>
          <a:xfrm>
            <a:off x="4740593" y="7139813"/>
            <a:ext cx="118113" cy="138669"/>
          </a:xfrm>
          <a:prstGeom prst="rect">
            <a:avLst/>
          </a:prstGeom>
          <a:blipFill>
            <a:blip r:embed="rId6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45" name="object 145"/>
          <p:cNvSpPr/>
          <p:nvPr/>
        </p:nvSpPr>
        <p:spPr>
          <a:xfrm>
            <a:off x="3254795" y="7736377"/>
            <a:ext cx="139150" cy="163017"/>
          </a:xfrm>
          <a:prstGeom prst="rect">
            <a:avLst/>
          </a:prstGeom>
          <a:blipFill>
            <a:blip r:embed="rId6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46" name="object 146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150"/>
              </a:lnSpc>
            </a:pPr>
            <a:r>
              <a:rPr dirty="0" spc="-5"/>
              <a:t>DYIALA UNIVERSITY </a:t>
            </a:r>
            <a:r>
              <a:rPr dirty="0"/>
              <a:t>– </a:t>
            </a:r>
            <a:r>
              <a:rPr dirty="0" spc="-5"/>
              <a:t>ENGINEERING COLLEGE- CIVIL ENGINEERING</a:t>
            </a:r>
            <a:r>
              <a:rPr dirty="0" spc="45"/>
              <a:t> </a:t>
            </a:r>
            <a:r>
              <a:rPr dirty="0" spc="-5"/>
              <a:t>DEPARTMENT</a:t>
            </a:r>
          </a:p>
        </p:txBody>
      </p:sp>
      <p:sp>
        <p:nvSpPr>
          <p:cNvPr id="147" name="object 147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1614"/>
              </a:lnSpc>
            </a:pPr>
            <a:fld id="{81D60167-4931-47E6-BA6A-407CBD079E47}" type="slidenum">
              <a:rPr dirty="0" spc="-5"/>
              <a:t>10</a:t>
            </a:fld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27736" y="427735"/>
            <a:ext cx="6709409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434975" algn="l"/>
                <a:tab pos="6696075" algn="l"/>
              </a:tabLst>
            </a:pPr>
            <a:r>
              <a:rPr dirty="0" u="sng" sz="1600" spc="-5">
                <a:uFill>
                  <a:solidFill>
                    <a:srgbClr val="612322"/>
                  </a:solidFill>
                </a:uFill>
                <a:latin typeface="Cambria"/>
                <a:cs typeface="Cambria"/>
              </a:rPr>
              <a:t> </a:t>
            </a:r>
            <a:r>
              <a:rPr dirty="0" u="sng" sz="1600" spc="-5">
                <a:uFill>
                  <a:solidFill>
                    <a:srgbClr val="612322"/>
                  </a:solidFill>
                </a:uFill>
                <a:latin typeface="Cambria"/>
                <a:cs typeface="Cambria"/>
              </a:rPr>
              <a:t>	</a:t>
            </a:r>
            <a:r>
              <a:rPr dirty="0" u="sng" sz="1600" spc="-5">
                <a:uFill>
                  <a:solidFill>
                    <a:srgbClr val="612322"/>
                  </a:solidFill>
                </a:uFill>
                <a:latin typeface="Cambria"/>
                <a:cs typeface="Cambria"/>
              </a:rPr>
              <a:t>THEORY OF STRUCTURES -------------------- DR. WISSAM D.</a:t>
            </a:r>
            <a:r>
              <a:rPr dirty="0" u="sng" sz="1600" spc="80">
                <a:uFill>
                  <a:solidFill>
                    <a:srgbClr val="612322"/>
                  </a:solidFill>
                </a:uFill>
                <a:latin typeface="Cambria"/>
                <a:cs typeface="Cambria"/>
              </a:rPr>
              <a:t> </a:t>
            </a:r>
            <a:r>
              <a:rPr dirty="0" u="sng" sz="1600" spc="-5">
                <a:uFill>
                  <a:solidFill>
                    <a:srgbClr val="612322"/>
                  </a:solidFill>
                </a:uFill>
                <a:latin typeface="Cambria"/>
                <a:cs typeface="Cambria"/>
              </a:rPr>
              <a:t>SALMAN	</a:t>
            </a:r>
            <a:endParaRPr sz="1600">
              <a:latin typeface="Cambria"/>
              <a:cs typeface="Cambri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88620" y="9763962"/>
            <a:ext cx="689610" cy="0"/>
          </a:xfrm>
          <a:custGeom>
            <a:avLst/>
            <a:gdLst/>
            <a:ahLst/>
            <a:cxnLst/>
            <a:rect l="l" t="t" r="r" b="b"/>
            <a:pathLst>
              <a:path w="689610" h="0">
                <a:moveTo>
                  <a:pt x="0" y="0"/>
                </a:moveTo>
                <a:lnTo>
                  <a:pt x="689152" y="0"/>
                </a:lnTo>
              </a:path>
            </a:pathLst>
          </a:custGeom>
          <a:ln w="27431">
            <a:solidFill>
              <a:srgbClr val="80808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1105204" y="9763962"/>
            <a:ext cx="6068695" cy="0"/>
          </a:xfrm>
          <a:custGeom>
            <a:avLst/>
            <a:gdLst/>
            <a:ahLst/>
            <a:cxnLst/>
            <a:rect l="l" t="t" r="r" b="b"/>
            <a:pathLst>
              <a:path w="6068695" h="0">
                <a:moveTo>
                  <a:pt x="0" y="0"/>
                </a:moveTo>
                <a:lnTo>
                  <a:pt x="6068314" y="0"/>
                </a:lnTo>
              </a:path>
            </a:pathLst>
          </a:custGeom>
          <a:ln w="27431">
            <a:solidFill>
              <a:srgbClr val="80808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1091488" y="9750246"/>
            <a:ext cx="0" cy="276225"/>
          </a:xfrm>
          <a:custGeom>
            <a:avLst/>
            <a:gdLst/>
            <a:ahLst/>
            <a:cxnLst/>
            <a:rect l="l" t="t" r="r" b="b"/>
            <a:pathLst>
              <a:path w="0" h="276225">
                <a:moveTo>
                  <a:pt x="0" y="0"/>
                </a:moveTo>
                <a:lnTo>
                  <a:pt x="0" y="276148"/>
                </a:lnTo>
              </a:path>
            </a:pathLst>
          </a:custGeom>
          <a:ln w="27431">
            <a:solidFill>
              <a:srgbClr val="808080"/>
            </a:solidFill>
          </a:ln>
        </p:spPr>
        <p:txBody>
          <a:bodyPr wrap="square" lIns="0" tIns="0" rIns="0" bIns="0" rtlCol="0"/>
          <a:lstStyle/>
          <a:p/>
        </p:txBody>
      </p:sp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385572" y="4147438"/>
          <a:ext cx="3146425" cy="246507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89940"/>
                <a:gridCol w="449579"/>
                <a:gridCol w="629284"/>
                <a:gridCol w="631189"/>
                <a:gridCol w="636905"/>
              </a:tblGrid>
              <a:tr h="224028">
                <a:tc>
                  <a:txBody>
                    <a:bodyPr/>
                    <a:lstStyle/>
                    <a:p>
                      <a:pPr algn="ctr">
                        <a:lnSpc>
                          <a:spcPts val="1635"/>
                        </a:lnSpc>
                      </a:pPr>
                      <a:r>
                        <a:rPr dirty="0" sz="1400">
                          <a:latin typeface="Candara"/>
                          <a:cs typeface="Candara"/>
                        </a:rPr>
                        <a:t>member</a:t>
                      </a:r>
                      <a:endParaRPr sz="1400">
                        <a:latin typeface="Candara"/>
                        <a:cs typeface="Candar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35"/>
                        </a:lnSpc>
                      </a:pPr>
                      <a:r>
                        <a:rPr dirty="0" sz="1400">
                          <a:latin typeface="Candara"/>
                          <a:cs typeface="Candara"/>
                        </a:rPr>
                        <a:t>L</a:t>
                      </a:r>
                      <a:endParaRPr sz="1400">
                        <a:latin typeface="Candara"/>
                        <a:cs typeface="Candar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35"/>
                        </a:lnSpc>
                      </a:pPr>
                      <a:r>
                        <a:rPr dirty="0" sz="1400">
                          <a:latin typeface="Candara"/>
                          <a:cs typeface="Candara"/>
                        </a:rPr>
                        <a:t>N</a:t>
                      </a:r>
                      <a:endParaRPr sz="1400">
                        <a:latin typeface="Candara"/>
                        <a:cs typeface="Candar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35"/>
                        </a:lnSpc>
                      </a:pPr>
                      <a:r>
                        <a:rPr dirty="0" sz="1400">
                          <a:latin typeface="Candara"/>
                          <a:cs typeface="Candara"/>
                        </a:rPr>
                        <a:t>n</a:t>
                      </a:r>
                      <a:endParaRPr sz="1400">
                        <a:latin typeface="Candara"/>
                        <a:cs typeface="Candar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35"/>
                        </a:lnSpc>
                      </a:pPr>
                      <a:r>
                        <a:rPr dirty="0" sz="1400">
                          <a:latin typeface="Candara"/>
                          <a:cs typeface="Candara"/>
                        </a:rPr>
                        <a:t>nNL</a:t>
                      </a:r>
                      <a:endParaRPr sz="1400">
                        <a:latin typeface="Candara"/>
                        <a:cs typeface="Candar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22503">
                <a:tc>
                  <a:txBody>
                    <a:bodyPr/>
                    <a:lstStyle/>
                    <a:p>
                      <a:pPr algn="ctr">
                        <a:lnSpc>
                          <a:spcPts val="1635"/>
                        </a:lnSpc>
                      </a:pPr>
                      <a:r>
                        <a:rPr dirty="0" sz="1400" spc="-5">
                          <a:latin typeface="Candara"/>
                          <a:cs typeface="Candara"/>
                        </a:rPr>
                        <a:t>AB</a:t>
                      </a:r>
                      <a:endParaRPr sz="1400">
                        <a:latin typeface="Candara"/>
                        <a:cs typeface="Candar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35"/>
                        </a:lnSpc>
                      </a:pPr>
                      <a:r>
                        <a:rPr dirty="0" sz="1400" spc="-5">
                          <a:latin typeface="Candara"/>
                          <a:cs typeface="Candara"/>
                        </a:rPr>
                        <a:t>2.4</a:t>
                      </a:r>
                      <a:endParaRPr sz="1400">
                        <a:latin typeface="Candara"/>
                        <a:cs typeface="Candar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35"/>
                        </a:lnSpc>
                      </a:pPr>
                      <a:r>
                        <a:rPr dirty="0" sz="1400" spc="-5">
                          <a:latin typeface="Candara"/>
                          <a:cs typeface="Candara"/>
                        </a:rPr>
                        <a:t>6.667</a:t>
                      </a:r>
                      <a:endParaRPr sz="1400">
                        <a:latin typeface="Candara"/>
                        <a:cs typeface="Candar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35"/>
                        </a:lnSpc>
                      </a:pPr>
                      <a:r>
                        <a:rPr dirty="0" sz="1400" spc="-5">
                          <a:latin typeface="Candara"/>
                          <a:cs typeface="Candara"/>
                        </a:rPr>
                        <a:t>0.667</a:t>
                      </a:r>
                      <a:endParaRPr sz="1400">
                        <a:latin typeface="Candara"/>
                        <a:cs typeface="Candar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ts val="1635"/>
                        </a:lnSpc>
                      </a:pPr>
                      <a:r>
                        <a:rPr dirty="0" sz="1400">
                          <a:latin typeface="Candara"/>
                          <a:cs typeface="Candara"/>
                        </a:rPr>
                        <a:t>10.673</a:t>
                      </a:r>
                      <a:endParaRPr sz="1400">
                        <a:latin typeface="Candara"/>
                        <a:cs typeface="Candar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24028">
                <a:tc>
                  <a:txBody>
                    <a:bodyPr/>
                    <a:lstStyle/>
                    <a:p>
                      <a:pPr algn="ctr" marL="1905">
                        <a:lnSpc>
                          <a:spcPts val="1635"/>
                        </a:lnSpc>
                      </a:pPr>
                      <a:r>
                        <a:rPr dirty="0" sz="1400" spc="5">
                          <a:latin typeface="Candara"/>
                          <a:cs typeface="Candara"/>
                        </a:rPr>
                        <a:t>BC</a:t>
                      </a:r>
                      <a:endParaRPr sz="1400">
                        <a:latin typeface="Candara"/>
                        <a:cs typeface="Candar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35"/>
                        </a:lnSpc>
                      </a:pPr>
                      <a:r>
                        <a:rPr dirty="0" sz="1400" spc="-5">
                          <a:latin typeface="Candara"/>
                          <a:cs typeface="Candara"/>
                        </a:rPr>
                        <a:t>2.4</a:t>
                      </a:r>
                      <a:endParaRPr sz="1400">
                        <a:latin typeface="Candara"/>
                        <a:cs typeface="Candar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35"/>
                        </a:lnSpc>
                      </a:pPr>
                      <a:r>
                        <a:rPr dirty="0" sz="1400">
                          <a:latin typeface="Candara"/>
                          <a:cs typeface="Candara"/>
                        </a:rPr>
                        <a:t>0</a:t>
                      </a:r>
                      <a:endParaRPr sz="1400">
                        <a:latin typeface="Candara"/>
                        <a:cs typeface="Candar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ts val="1635"/>
                        </a:lnSpc>
                      </a:pPr>
                      <a:r>
                        <a:rPr dirty="0" sz="1400">
                          <a:latin typeface="Candara"/>
                          <a:cs typeface="Candara"/>
                        </a:rPr>
                        <a:t>0</a:t>
                      </a:r>
                      <a:endParaRPr sz="1400">
                        <a:latin typeface="Candara"/>
                        <a:cs typeface="Candar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35"/>
                        </a:lnSpc>
                      </a:pPr>
                      <a:r>
                        <a:rPr dirty="0" sz="1400">
                          <a:latin typeface="Candara"/>
                          <a:cs typeface="Candara"/>
                        </a:rPr>
                        <a:t>0</a:t>
                      </a:r>
                      <a:endParaRPr sz="1400">
                        <a:latin typeface="Candara"/>
                        <a:cs typeface="Candar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22503">
                <a:tc>
                  <a:txBody>
                    <a:bodyPr/>
                    <a:lstStyle/>
                    <a:p>
                      <a:pPr algn="ctr">
                        <a:lnSpc>
                          <a:spcPts val="1635"/>
                        </a:lnSpc>
                      </a:pPr>
                      <a:r>
                        <a:rPr dirty="0" sz="1400" spc="-5">
                          <a:latin typeface="Candara"/>
                          <a:cs typeface="Candara"/>
                        </a:rPr>
                        <a:t>FE</a:t>
                      </a:r>
                      <a:endParaRPr sz="1400">
                        <a:latin typeface="Candara"/>
                        <a:cs typeface="Candar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35"/>
                        </a:lnSpc>
                      </a:pPr>
                      <a:r>
                        <a:rPr dirty="0" sz="1400" spc="-5">
                          <a:latin typeface="Candara"/>
                          <a:cs typeface="Candara"/>
                        </a:rPr>
                        <a:t>2.4</a:t>
                      </a:r>
                      <a:endParaRPr sz="1400">
                        <a:latin typeface="Candara"/>
                        <a:cs typeface="Candar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35"/>
                        </a:lnSpc>
                      </a:pPr>
                      <a:r>
                        <a:rPr dirty="0" sz="1400">
                          <a:latin typeface="Candara"/>
                          <a:cs typeface="Candara"/>
                        </a:rPr>
                        <a:t>0</a:t>
                      </a:r>
                      <a:endParaRPr sz="1400">
                        <a:latin typeface="Candara"/>
                        <a:cs typeface="Candar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ts val="1635"/>
                        </a:lnSpc>
                      </a:pPr>
                      <a:r>
                        <a:rPr dirty="0" sz="1400">
                          <a:latin typeface="Candara"/>
                          <a:cs typeface="Candara"/>
                        </a:rPr>
                        <a:t>0</a:t>
                      </a:r>
                      <a:endParaRPr sz="1400">
                        <a:latin typeface="Candara"/>
                        <a:cs typeface="Candar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35"/>
                        </a:lnSpc>
                      </a:pPr>
                      <a:r>
                        <a:rPr dirty="0" sz="1400">
                          <a:latin typeface="Candara"/>
                          <a:cs typeface="Candara"/>
                        </a:rPr>
                        <a:t>0</a:t>
                      </a:r>
                      <a:endParaRPr sz="1400">
                        <a:latin typeface="Candara"/>
                        <a:cs typeface="Candar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24028">
                <a:tc>
                  <a:txBody>
                    <a:bodyPr/>
                    <a:lstStyle/>
                    <a:p>
                      <a:pPr algn="ctr">
                        <a:lnSpc>
                          <a:spcPts val="1650"/>
                        </a:lnSpc>
                      </a:pPr>
                      <a:r>
                        <a:rPr dirty="0" sz="1400">
                          <a:latin typeface="Candara"/>
                          <a:cs typeface="Candara"/>
                        </a:rPr>
                        <a:t>ED</a:t>
                      </a:r>
                      <a:endParaRPr sz="1400">
                        <a:latin typeface="Candara"/>
                        <a:cs typeface="Candar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50"/>
                        </a:lnSpc>
                      </a:pPr>
                      <a:r>
                        <a:rPr dirty="0" sz="1400" spc="-5">
                          <a:latin typeface="Candara"/>
                          <a:cs typeface="Candara"/>
                        </a:rPr>
                        <a:t>2.4</a:t>
                      </a:r>
                      <a:endParaRPr sz="1400">
                        <a:latin typeface="Candara"/>
                        <a:cs typeface="Candar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ts val="1650"/>
                        </a:lnSpc>
                      </a:pPr>
                      <a:r>
                        <a:rPr dirty="0" sz="1400" spc="-5">
                          <a:latin typeface="Candara"/>
                          <a:cs typeface="Candara"/>
                        </a:rPr>
                        <a:t>-6.667</a:t>
                      </a:r>
                      <a:endParaRPr sz="1400">
                        <a:latin typeface="Candara"/>
                        <a:cs typeface="Candar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50"/>
                        </a:lnSpc>
                      </a:pPr>
                      <a:r>
                        <a:rPr dirty="0" sz="1400" spc="-5">
                          <a:latin typeface="Candara"/>
                          <a:cs typeface="Candara"/>
                        </a:rPr>
                        <a:t>-0.667</a:t>
                      </a:r>
                      <a:endParaRPr sz="1400">
                        <a:latin typeface="Candara"/>
                        <a:cs typeface="Candar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ts val="1650"/>
                        </a:lnSpc>
                      </a:pPr>
                      <a:r>
                        <a:rPr dirty="0" sz="1400">
                          <a:latin typeface="Candara"/>
                          <a:cs typeface="Candara"/>
                        </a:rPr>
                        <a:t>10.673</a:t>
                      </a:r>
                      <a:endParaRPr sz="1400">
                        <a:latin typeface="Candara"/>
                        <a:cs typeface="Candar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24281">
                <a:tc>
                  <a:txBody>
                    <a:bodyPr/>
                    <a:lstStyle/>
                    <a:p>
                      <a:pPr algn="ctr">
                        <a:lnSpc>
                          <a:spcPts val="1635"/>
                        </a:lnSpc>
                      </a:pPr>
                      <a:r>
                        <a:rPr dirty="0" sz="1400" spc="-5">
                          <a:latin typeface="Candara"/>
                          <a:cs typeface="Candara"/>
                        </a:rPr>
                        <a:t>AF</a:t>
                      </a:r>
                      <a:endParaRPr sz="1400">
                        <a:latin typeface="Candara"/>
                        <a:cs typeface="Candar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35"/>
                        </a:lnSpc>
                      </a:pPr>
                      <a:r>
                        <a:rPr dirty="0" sz="1400" spc="-5">
                          <a:latin typeface="Candara"/>
                          <a:cs typeface="Candara"/>
                        </a:rPr>
                        <a:t>1.8</a:t>
                      </a:r>
                      <a:endParaRPr sz="1400">
                        <a:latin typeface="Candara"/>
                        <a:cs typeface="Candar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35"/>
                        </a:lnSpc>
                      </a:pPr>
                      <a:r>
                        <a:rPr dirty="0" sz="1400" spc="-5">
                          <a:latin typeface="Candara"/>
                          <a:cs typeface="Candara"/>
                        </a:rPr>
                        <a:t>-10</a:t>
                      </a:r>
                      <a:endParaRPr sz="1400">
                        <a:latin typeface="Candara"/>
                        <a:cs typeface="Candar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ts val="1635"/>
                        </a:lnSpc>
                      </a:pPr>
                      <a:r>
                        <a:rPr dirty="0" sz="1400">
                          <a:latin typeface="Candara"/>
                          <a:cs typeface="Candara"/>
                        </a:rPr>
                        <a:t>0</a:t>
                      </a:r>
                      <a:endParaRPr sz="1400">
                        <a:latin typeface="Candara"/>
                        <a:cs typeface="Candar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35"/>
                        </a:lnSpc>
                      </a:pPr>
                      <a:r>
                        <a:rPr dirty="0" sz="1400">
                          <a:latin typeface="Candara"/>
                          <a:cs typeface="Candara"/>
                        </a:rPr>
                        <a:t>0</a:t>
                      </a:r>
                      <a:endParaRPr sz="1400">
                        <a:latin typeface="Candara"/>
                        <a:cs typeface="Candar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22503">
                <a:tc>
                  <a:txBody>
                    <a:bodyPr/>
                    <a:lstStyle/>
                    <a:p>
                      <a:pPr algn="ctr">
                        <a:lnSpc>
                          <a:spcPts val="1635"/>
                        </a:lnSpc>
                      </a:pPr>
                      <a:r>
                        <a:rPr dirty="0" sz="1400" spc="5">
                          <a:latin typeface="Candara"/>
                          <a:cs typeface="Candara"/>
                        </a:rPr>
                        <a:t>BE</a:t>
                      </a:r>
                      <a:endParaRPr sz="1400">
                        <a:latin typeface="Candara"/>
                        <a:cs typeface="Candar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35"/>
                        </a:lnSpc>
                      </a:pPr>
                      <a:r>
                        <a:rPr dirty="0" sz="1400" spc="-5">
                          <a:latin typeface="Candara"/>
                          <a:cs typeface="Candara"/>
                        </a:rPr>
                        <a:t>1.8</a:t>
                      </a:r>
                      <a:endParaRPr sz="1400">
                        <a:latin typeface="Candara"/>
                        <a:cs typeface="Candar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35"/>
                        </a:lnSpc>
                      </a:pPr>
                      <a:r>
                        <a:rPr dirty="0" sz="1400" spc="-5">
                          <a:latin typeface="Candara"/>
                          <a:cs typeface="Candara"/>
                        </a:rPr>
                        <a:t>-5</a:t>
                      </a:r>
                      <a:endParaRPr sz="1400">
                        <a:latin typeface="Candara"/>
                        <a:cs typeface="Candar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35"/>
                        </a:lnSpc>
                      </a:pPr>
                      <a:r>
                        <a:rPr dirty="0" sz="1400" spc="-5">
                          <a:latin typeface="Candara"/>
                          <a:cs typeface="Candara"/>
                        </a:rPr>
                        <a:t>0.5</a:t>
                      </a:r>
                      <a:endParaRPr sz="1400">
                        <a:latin typeface="Candara"/>
                        <a:cs typeface="Candar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35"/>
                        </a:lnSpc>
                      </a:pPr>
                      <a:r>
                        <a:rPr dirty="0" sz="1400" spc="-5">
                          <a:latin typeface="Candara"/>
                          <a:cs typeface="Candara"/>
                        </a:rPr>
                        <a:t>-4.5</a:t>
                      </a:r>
                      <a:endParaRPr sz="1400">
                        <a:latin typeface="Candara"/>
                        <a:cs typeface="Candar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24028">
                <a:tc>
                  <a:txBody>
                    <a:bodyPr/>
                    <a:lstStyle/>
                    <a:p>
                      <a:pPr algn="ctr">
                        <a:lnSpc>
                          <a:spcPts val="1635"/>
                        </a:lnSpc>
                      </a:pPr>
                      <a:r>
                        <a:rPr dirty="0" sz="1400" spc="-5">
                          <a:latin typeface="Candara"/>
                          <a:cs typeface="Candara"/>
                        </a:rPr>
                        <a:t>CD</a:t>
                      </a:r>
                      <a:endParaRPr sz="1400">
                        <a:latin typeface="Candara"/>
                        <a:cs typeface="Candar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35"/>
                        </a:lnSpc>
                      </a:pPr>
                      <a:r>
                        <a:rPr dirty="0" sz="1400" spc="-5">
                          <a:latin typeface="Candara"/>
                          <a:cs typeface="Candara"/>
                        </a:rPr>
                        <a:t>1.8</a:t>
                      </a:r>
                      <a:endParaRPr sz="1400">
                        <a:latin typeface="Candara"/>
                        <a:cs typeface="Candar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35"/>
                        </a:lnSpc>
                      </a:pPr>
                      <a:r>
                        <a:rPr dirty="0" sz="1400" spc="-5">
                          <a:latin typeface="Candara"/>
                          <a:cs typeface="Candara"/>
                        </a:rPr>
                        <a:t>-15</a:t>
                      </a:r>
                      <a:endParaRPr sz="1400">
                        <a:latin typeface="Candara"/>
                        <a:cs typeface="Candar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35"/>
                        </a:lnSpc>
                      </a:pPr>
                      <a:r>
                        <a:rPr dirty="0" sz="1400" spc="-5">
                          <a:latin typeface="Candara"/>
                          <a:cs typeface="Candara"/>
                        </a:rPr>
                        <a:t>-0.5</a:t>
                      </a:r>
                      <a:endParaRPr sz="1400">
                        <a:latin typeface="Candara"/>
                        <a:cs typeface="Candar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ts val="1635"/>
                        </a:lnSpc>
                      </a:pPr>
                      <a:r>
                        <a:rPr dirty="0" sz="1400">
                          <a:latin typeface="Candara"/>
                          <a:cs typeface="Candara"/>
                        </a:rPr>
                        <a:t>13.5</a:t>
                      </a:r>
                      <a:endParaRPr sz="1400">
                        <a:latin typeface="Candara"/>
                        <a:cs typeface="Candar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22504">
                <a:tc>
                  <a:txBody>
                    <a:bodyPr/>
                    <a:lstStyle/>
                    <a:p>
                      <a:pPr algn="ctr">
                        <a:lnSpc>
                          <a:spcPts val="1635"/>
                        </a:lnSpc>
                      </a:pPr>
                      <a:r>
                        <a:rPr dirty="0" sz="1400" spc="-5">
                          <a:latin typeface="Candara"/>
                          <a:cs typeface="Candara"/>
                        </a:rPr>
                        <a:t>AE</a:t>
                      </a:r>
                      <a:endParaRPr sz="1400">
                        <a:latin typeface="Candara"/>
                        <a:cs typeface="Candar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35"/>
                        </a:lnSpc>
                      </a:pPr>
                      <a:r>
                        <a:rPr dirty="0" sz="1400">
                          <a:latin typeface="Candara"/>
                          <a:cs typeface="Candara"/>
                        </a:rPr>
                        <a:t>3</a:t>
                      </a:r>
                      <a:endParaRPr sz="1400">
                        <a:latin typeface="Candara"/>
                        <a:cs typeface="Candar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35"/>
                        </a:lnSpc>
                      </a:pPr>
                      <a:r>
                        <a:rPr dirty="0" sz="1400" spc="-5">
                          <a:latin typeface="Candara"/>
                          <a:cs typeface="Candara"/>
                        </a:rPr>
                        <a:t>-8.333</a:t>
                      </a:r>
                      <a:endParaRPr sz="1400">
                        <a:latin typeface="Candara"/>
                        <a:cs typeface="Candar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35"/>
                        </a:lnSpc>
                      </a:pPr>
                      <a:r>
                        <a:rPr dirty="0" sz="1400" spc="-5">
                          <a:latin typeface="Candara"/>
                          <a:cs typeface="Candara"/>
                        </a:rPr>
                        <a:t>-0.833</a:t>
                      </a:r>
                      <a:endParaRPr sz="1400">
                        <a:latin typeface="Candara"/>
                        <a:cs typeface="Candar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35"/>
                        </a:lnSpc>
                      </a:pPr>
                      <a:r>
                        <a:rPr dirty="0" sz="1400" spc="-5">
                          <a:latin typeface="Candara"/>
                          <a:cs typeface="Candara"/>
                        </a:rPr>
                        <a:t>20.824</a:t>
                      </a:r>
                      <a:endParaRPr sz="1400">
                        <a:latin typeface="Candara"/>
                        <a:cs typeface="Candar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24027">
                <a:tc>
                  <a:txBody>
                    <a:bodyPr/>
                    <a:lstStyle/>
                    <a:p>
                      <a:pPr algn="ctr" marL="635">
                        <a:lnSpc>
                          <a:spcPts val="1650"/>
                        </a:lnSpc>
                      </a:pPr>
                      <a:r>
                        <a:rPr dirty="0" sz="1400" spc="5">
                          <a:latin typeface="Candara"/>
                          <a:cs typeface="Candara"/>
                        </a:rPr>
                        <a:t>BD</a:t>
                      </a:r>
                      <a:endParaRPr sz="1400">
                        <a:latin typeface="Candara"/>
                        <a:cs typeface="Candar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50"/>
                        </a:lnSpc>
                      </a:pPr>
                      <a:r>
                        <a:rPr dirty="0" sz="1400">
                          <a:latin typeface="Candara"/>
                          <a:cs typeface="Candara"/>
                        </a:rPr>
                        <a:t>3</a:t>
                      </a:r>
                      <a:endParaRPr sz="1400">
                        <a:latin typeface="Candara"/>
                        <a:cs typeface="Candar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50"/>
                        </a:lnSpc>
                      </a:pPr>
                      <a:r>
                        <a:rPr dirty="0" sz="1400" spc="-5">
                          <a:latin typeface="Candara"/>
                          <a:cs typeface="Candara"/>
                        </a:rPr>
                        <a:t>8.333</a:t>
                      </a:r>
                      <a:endParaRPr sz="1400">
                        <a:latin typeface="Candara"/>
                        <a:cs typeface="Candar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50"/>
                        </a:lnSpc>
                      </a:pPr>
                      <a:r>
                        <a:rPr dirty="0" sz="1400" spc="-5">
                          <a:latin typeface="Candara"/>
                          <a:cs typeface="Candara"/>
                        </a:rPr>
                        <a:t>0.833</a:t>
                      </a:r>
                      <a:endParaRPr sz="1400">
                        <a:latin typeface="Candara"/>
                        <a:cs typeface="Candar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50"/>
                        </a:lnSpc>
                      </a:pPr>
                      <a:r>
                        <a:rPr dirty="0" sz="1400" spc="-5">
                          <a:latin typeface="Candara"/>
                          <a:cs typeface="Candara"/>
                        </a:rPr>
                        <a:t>20.824</a:t>
                      </a:r>
                      <a:endParaRPr sz="1400">
                        <a:latin typeface="Candara"/>
                        <a:cs typeface="Candar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24027">
                <a:tc gridSpan="4">
                  <a:txBody>
                    <a:bodyPr/>
                    <a:lstStyle/>
                    <a:p>
                      <a:pPr algn="ctr">
                        <a:lnSpc>
                          <a:spcPts val="1575"/>
                        </a:lnSpc>
                      </a:pPr>
                      <a:r>
                        <a:rPr dirty="0" sz="1400">
                          <a:latin typeface="Times New Roman"/>
                          <a:cs typeface="Times New Roman"/>
                        </a:rPr>
                        <a:t>∑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35"/>
                        </a:lnSpc>
                      </a:pPr>
                      <a:r>
                        <a:rPr dirty="0" sz="1400" spc="-5">
                          <a:latin typeface="Candara"/>
                          <a:cs typeface="Candara"/>
                        </a:rPr>
                        <a:t>71.994</a:t>
                      </a:r>
                      <a:endParaRPr sz="1400">
                        <a:latin typeface="Candara"/>
                        <a:cs typeface="Candar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7" name="object 7"/>
          <p:cNvSpPr txBox="1"/>
          <p:nvPr/>
        </p:nvSpPr>
        <p:spPr>
          <a:xfrm>
            <a:off x="444500" y="6898614"/>
            <a:ext cx="906780" cy="534670"/>
          </a:xfrm>
          <a:prstGeom prst="rect">
            <a:avLst/>
          </a:prstGeom>
        </p:spPr>
        <p:txBody>
          <a:bodyPr wrap="square" lIns="0" tIns="53340" rIns="0" bIns="0" rtlCol="0" vert="horz">
            <a:spAutoFit/>
          </a:bodyPr>
          <a:lstStyle/>
          <a:p>
            <a:pPr algn="r" marR="5080">
              <a:lnSpc>
                <a:spcPct val="100000"/>
              </a:lnSpc>
              <a:spcBef>
                <a:spcPts val="420"/>
              </a:spcBef>
            </a:pPr>
            <a:r>
              <a:rPr dirty="0" baseline="-41666" sz="2100" spc="787">
                <a:latin typeface="Cambria Math"/>
                <a:cs typeface="Cambria Math"/>
              </a:rPr>
              <a:t> </a:t>
            </a:r>
            <a:r>
              <a:rPr dirty="0" baseline="-41666" sz="2100" spc="1110">
                <a:latin typeface="Cambria Math"/>
                <a:cs typeface="Cambria Math"/>
              </a:rPr>
              <a:t> </a:t>
            </a:r>
            <a:r>
              <a:rPr dirty="0" baseline="-41666" sz="2100" spc="104">
                <a:latin typeface="Cambria Math"/>
                <a:cs typeface="Cambria Math"/>
              </a:rPr>
              <a:t> </a:t>
            </a:r>
            <a:r>
              <a:rPr dirty="0" baseline="-43650" sz="2100" spc="1297">
                <a:latin typeface="Cambria Math"/>
                <a:cs typeface="Cambria Math"/>
              </a:rPr>
              <a:t>∑</a:t>
            </a:r>
            <a:r>
              <a:rPr dirty="0" baseline="-43650" sz="2100" spc="-120">
                <a:latin typeface="Cambria Math"/>
                <a:cs typeface="Cambria Math"/>
              </a:rPr>
              <a:t> </a:t>
            </a:r>
            <a:r>
              <a:rPr dirty="0" sz="1400" spc="550">
                <a:latin typeface="Cambria Math"/>
                <a:cs typeface="Cambria Math"/>
              </a:rPr>
              <a:t>   </a:t>
            </a:r>
            <a:endParaRPr sz="1400">
              <a:latin typeface="Cambria Math"/>
              <a:cs typeface="Cambria Math"/>
            </a:endParaRPr>
          </a:p>
          <a:p>
            <a:pPr algn="r" marR="56515">
              <a:lnSpc>
                <a:spcPct val="100000"/>
              </a:lnSpc>
              <a:spcBef>
                <a:spcPts val="325"/>
              </a:spcBef>
            </a:pPr>
            <a:r>
              <a:rPr dirty="0" sz="1400" spc="565">
                <a:latin typeface="Cambria Math"/>
                <a:cs typeface="Cambria Math"/>
              </a:rPr>
              <a:t> 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1010716" y="7215504"/>
            <a:ext cx="330835" cy="0"/>
          </a:xfrm>
          <a:custGeom>
            <a:avLst/>
            <a:gdLst/>
            <a:ahLst/>
            <a:cxnLst/>
            <a:rect l="l" t="t" r="r" b="b"/>
            <a:pathLst>
              <a:path w="330834" h="0">
                <a:moveTo>
                  <a:pt x="0" y="0"/>
                </a:moveTo>
                <a:lnTo>
                  <a:pt x="330707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772159" y="7523226"/>
            <a:ext cx="1004569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470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45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434">
                <a:latin typeface="Cambria Math"/>
                <a:cs typeface="Cambria Math"/>
              </a:rPr>
              <a:t> </a:t>
            </a:r>
            <a:r>
              <a:rPr dirty="0" sz="1400" spc="3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</a:t>
            </a:r>
            <a:r>
              <a:rPr dirty="0" baseline="27777" sz="1500" spc="532">
                <a:latin typeface="Cambria Math"/>
                <a:cs typeface="Cambria Math"/>
              </a:rPr>
              <a:t> </a:t>
            </a:r>
            <a:endParaRPr baseline="27777" sz="1500">
              <a:latin typeface="Cambria Math"/>
              <a:cs typeface="Cambria Math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745236" y="7799577"/>
            <a:ext cx="1064260" cy="0"/>
          </a:xfrm>
          <a:custGeom>
            <a:avLst/>
            <a:gdLst/>
            <a:ahLst/>
            <a:cxnLst/>
            <a:rect l="l" t="t" r="r" b="b"/>
            <a:pathLst>
              <a:path w="1064260" h="0">
                <a:moveTo>
                  <a:pt x="0" y="0"/>
                </a:moveTo>
                <a:lnTo>
                  <a:pt x="1064056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/>
          <p:nvPr/>
        </p:nvSpPr>
        <p:spPr>
          <a:xfrm>
            <a:off x="444500" y="7658861"/>
            <a:ext cx="331533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525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baseline="-37698" sz="2100" spc="697">
                <a:latin typeface="Cambria Math"/>
                <a:cs typeface="Cambria Math"/>
              </a:rPr>
              <a:t>  </a:t>
            </a:r>
            <a:r>
              <a:rPr dirty="0" baseline="-37698" sz="2100" spc="705">
                <a:latin typeface="Cambria Math"/>
                <a:cs typeface="Cambria Math"/>
              </a:rPr>
              <a:t> </a:t>
            </a:r>
            <a:r>
              <a:rPr dirty="0" baseline="-37698" sz="2100" spc="644">
                <a:latin typeface="Cambria Math"/>
                <a:cs typeface="Cambria Math"/>
              </a:rPr>
              <a:t> </a:t>
            </a:r>
            <a:r>
              <a:rPr dirty="0" baseline="-37698" sz="2100" spc="697">
                <a:latin typeface="Cambria Math"/>
                <a:cs typeface="Cambria Math"/>
              </a:rPr>
              <a:t> </a:t>
            </a:r>
            <a:r>
              <a:rPr dirty="0" baseline="-37698" sz="2100" spc="682">
                <a:latin typeface="Cambria Math"/>
                <a:cs typeface="Cambria Math"/>
              </a:rPr>
              <a:t> </a:t>
            </a:r>
            <a:r>
              <a:rPr dirty="0" baseline="-37698" sz="2100" spc="697">
                <a:latin typeface="Cambria Math"/>
                <a:cs typeface="Cambria Math"/>
              </a:rPr>
              <a:t> </a:t>
            </a:r>
            <a:r>
              <a:rPr dirty="0" baseline="-37698" sz="2100" spc="682">
                <a:latin typeface="Cambria Math"/>
                <a:cs typeface="Cambria Math"/>
              </a:rPr>
              <a:t> </a:t>
            </a:r>
            <a:r>
              <a:rPr dirty="0" baseline="-37698" sz="2100" spc="697">
                <a:latin typeface="Cambria Math"/>
                <a:cs typeface="Cambria Math"/>
              </a:rPr>
              <a:t>  </a:t>
            </a:r>
            <a:r>
              <a:rPr dirty="0" baseline="-27777" sz="1500" spc="532">
                <a:latin typeface="Cambria Math"/>
                <a:cs typeface="Cambria Math"/>
              </a:rPr>
              <a:t> </a:t>
            </a:r>
            <a:r>
              <a:rPr dirty="0" baseline="-27777" sz="1500">
                <a:latin typeface="Cambria Math"/>
                <a:cs typeface="Cambria Math"/>
              </a:rPr>
              <a:t> 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45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865">
                <a:latin typeface="Cambria Math"/>
                <a:cs typeface="Cambria Math"/>
              </a:rPr>
              <a:t> </a:t>
            </a:r>
            <a:r>
              <a:rPr dirty="0" sz="1400" spc="85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75">
                <a:latin typeface="Cambria Math"/>
                <a:cs typeface="Cambria Math"/>
              </a:rPr>
              <a:t> </a:t>
            </a:r>
            <a:r>
              <a:rPr dirty="0" sz="1400" spc="34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 spc="860">
                <a:latin typeface="Cambria Math"/>
                <a:cs typeface="Cambria Math"/>
              </a:rPr>
              <a:t> 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1731271" y="1569295"/>
            <a:ext cx="2908935" cy="0"/>
          </a:xfrm>
          <a:custGeom>
            <a:avLst/>
            <a:gdLst/>
            <a:ahLst/>
            <a:cxnLst/>
            <a:rect l="l" t="t" r="r" b="b"/>
            <a:pathLst>
              <a:path w="2908935" h="0">
                <a:moveTo>
                  <a:pt x="0" y="0"/>
                </a:moveTo>
                <a:lnTo>
                  <a:pt x="2908587" y="0"/>
                </a:lnTo>
              </a:path>
            </a:pathLst>
          </a:custGeom>
          <a:ln w="143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1731271" y="2651638"/>
            <a:ext cx="2908935" cy="0"/>
          </a:xfrm>
          <a:custGeom>
            <a:avLst/>
            <a:gdLst/>
            <a:ahLst/>
            <a:cxnLst/>
            <a:rect l="l" t="t" r="r" b="b"/>
            <a:pathLst>
              <a:path w="2908935" h="0">
                <a:moveTo>
                  <a:pt x="0" y="0"/>
                </a:moveTo>
                <a:lnTo>
                  <a:pt x="2908587" y="0"/>
                </a:lnTo>
              </a:path>
            </a:pathLst>
          </a:custGeom>
          <a:ln w="1435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4639859" y="1569295"/>
            <a:ext cx="0" cy="1082675"/>
          </a:xfrm>
          <a:custGeom>
            <a:avLst/>
            <a:gdLst/>
            <a:ahLst/>
            <a:cxnLst/>
            <a:rect l="l" t="t" r="r" b="b"/>
            <a:pathLst>
              <a:path w="0" h="1082675">
                <a:moveTo>
                  <a:pt x="0" y="0"/>
                </a:moveTo>
                <a:lnTo>
                  <a:pt x="0" y="1082342"/>
                </a:lnTo>
              </a:path>
            </a:pathLst>
          </a:custGeom>
          <a:ln w="1437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1731271" y="1569295"/>
            <a:ext cx="0" cy="1082675"/>
          </a:xfrm>
          <a:custGeom>
            <a:avLst/>
            <a:gdLst/>
            <a:ahLst/>
            <a:cxnLst/>
            <a:rect l="l" t="t" r="r" b="b"/>
            <a:pathLst>
              <a:path w="0" h="1082675">
                <a:moveTo>
                  <a:pt x="0" y="0"/>
                </a:moveTo>
                <a:lnTo>
                  <a:pt x="0" y="1082342"/>
                </a:lnTo>
              </a:path>
            </a:pathLst>
          </a:custGeom>
          <a:ln w="1437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3185565" y="1569295"/>
            <a:ext cx="0" cy="1082675"/>
          </a:xfrm>
          <a:custGeom>
            <a:avLst/>
            <a:gdLst/>
            <a:ahLst/>
            <a:cxnLst/>
            <a:rect l="l" t="t" r="r" b="b"/>
            <a:pathLst>
              <a:path w="0" h="1082675">
                <a:moveTo>
                  <a:pt x="0" y="0"/>
                </a:moveTo>
                <a:lnTo>
                  <a:pt x="0" y="1082342"/>
                </a:lnTo>
              </a:path>
            </a:pathLst>
          </a:custGeom>
          <a:ln w="1437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1731271" y="1569295"/>
            <a:ext cx="1454785" cy="1082675"/>
          </a:xfrm>
          <a:custGeom>
            <a:avLst/>
            <a:gdLst/>
            <a:ahLst/>
            <a:cxnLst/>
            <a:rect l="l" t="t" r="r" b="b"/>
            <a:pathLst>
              <a:path w="1454785" h="1082675">
                <a:moveTo>
                  <a:pt x="1454293" y="0"/>
                </a:moveTo>
                <a:lnTo>
                  <a:pt x="0" y="1082342"/>
                </a:lnTo>
              </a:path>
            </a:pathLst>
          </a:custGeom>
          <a:ln w="1436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3185565" y="1569295"/>
            <a:ext cx="1454785" cy="1082675"/>
          </a:xfrm>
          <a:custGeom>
            <a:avLst/>
            <a:gdLst/>
            <a:ahLst/>
            <a:cxnLst/>
            <a:rect l="l" t="t" r="r" b="b"/>
            <a:pathLst>
              <a:path w="1454785" h="1082675">
                <a:moveTo>
                  <a:pt x="1454293" y="0"/>
                </a:moveTo>
                <a:lnTo>
                  <a:pt x="0" y="1082342"/>
                </a:lnTo>
              </a:path>
            </a:pathLst>
          </a:custGeom>
          <a:ln w="1436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4524001" y="2649842"/>
            <a:ext cx="241220" cy="2409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4392724" y="2889007"/>
            <a:ext cx="494269" cy="9494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4392724" y="2889007"/>
            <a:ext cx="494665" cy="95250"/>
          </a:xfrm>
          <a:custGeom>
            <a:avLst/>
            <a:gdLst/>
            <a:ahLst/>
            <a:cxnLst/>
            <a:rect l="l" t="t" r="r" b="b"/>
            <a:pathLst>
              <a:path w="494664" h="95250">
                <a:moveTo>
                  <a:pt x="0" y="0"/>
                </a:moveTo>
                <a:lnTo>
                  <a:pt x="0" y="94947"/>
                </a:lnTo>
                <a:lnTo>
                  <a:pt x="494269" y="94947"/>
                </a:lnTo>
                <a:lnTo>
                  <a:pt x="494269" y="0"/>
                </a:lnTo>
                <a:lnTo>
                  <a:pt x="0" y="0"/>
                </a:lnTo>
              </a:path>
            </a:pathLst>
          </a:custGeom>
          <a:ln w="3588">
            <a:solidFill>
              <a:srgbClr val="7C7C7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1615414" y="2649842"/>
            <a:ext cx="241219" cy="21247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1484136" y="2860523"/>
            <a:ext cx="494269" cy="94947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1484136" y="2860523"/>
            <a:ext cx="494665" cy="95250"/>
          </a:xfrm>
          <a:custGeom>
            <a:avLst/>
            <a:gdLst/>
            <a:ahLst/>
            <a:cxnLst/>
            <a:rect l="l" t="t" r="r" b="b"/>
            <a:pathLst>
              <a:path w="494664" h="95250">
                <a:moveTo>
                  <a:pt x="0" y="0"/>
                </a:moveTo>
                <a:lnTo>
                  <a:pt x="0" y="94947"/>
                </a:lnTo>
                <a:lnTo>
                  <a:pt x="494269" y="94947"/>
                </a:lnTo>
                <a:lnTo>
                  <a:pt x="494269" y="0"/>
                </a:lnTo>
                <a:lnTo>
                  <a:pt x="0" y="0"/>
                </a:lnTo>
              </a:path>
            </a:pathLst>
          </a:custGeom>
          <a:ln w="3588">
            <a:solidFill>
              <a:srgbClr val="7C7C7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1702756" y="3002945"/>
            <a:ext cx="66536" cy="75958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1731271" y="3002945"/>
            <a:ext cx="0" cy="285115"/>
          </a:xfrm>
          <a:custGeom>
            <a:avLst/>
            <a:gdLst/>
            <a:ahLst/>
            <a:cxnLst/>
            <a:rect l="l" t="t" r="r" b="b"/>
            <a:pathLst>
              <a:path w="0" h="285114">
                <a:moveTo>
                  <a:pt x="0" y="0"/>
                </a:moveTo>
                <a:lnTo>
                  <a:pt x="0" y="284843"/>
                </a:lnTo>
              </a:path>
            </a:pathLst>
          </a:custGeom>
          <a:ln w="1437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4611343" y="2983955"/>
            <a:ext cx="66536" cy="75958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4639859" y="2983955"/>
            <a:ext cx="0" cy="285115"/>
          </a:xfrm>
          <a:custGeom>
            <a:avLst/>
            <a:gdLst/>
            <a:ahLst/>
            <a:cxnLst/>
            <a:rect l="l" t="t" r="r" b="b"/>
            <a:pathLst>
              <a:path w="0" h="285114">
                <a:moveTo>
                  <a:pt x="0" y="0"/>
                </a:moveTo>
                <a:lnTo>
                  <a:pt x="0" y="284843"/>
                </a:lnTo>
              </a:path>
            </a:pathLst>
          </a:custGeom>
          <a:ln w="1437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1588364" y="2498392"/>
            <a:ext cx="133731" cy="138598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3000531" y="2498392"/>
            <a:ext cx="107852" cy="138598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4507166" y="2496113"/>
            <a:ext cx="126355" cy="143232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3296332" y="1480179"/>
            <a:ext cx="107314" cy="0"/>
          </a:xfrm>
          <a:custGeom>
            <a:avLst/>
            <a:gdLst/>
            <a:ahLst/>
            <a:cxnLst/>
            <a:rect l="l" t="t" r="r" b="b"/>
            <a:pathLst>
              <a:path w="107314" h="0">
                <a:moveTo>
                  <a:pt x="0" y="0"/>
                </a:moveTo>
                <a:lnTo>
                  <a:pt x="106711" y="0"/>
                </a:lnTo>
              </a:path>
            </a:pathLst>
          </a:custGeom>
          <a:ln w="165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3296332" y="1424965"/>
            <a:ext cx="19050" cy="46990"/>
          </a:xfrm>
          <a:custGeom>
            <a:avLst/>
            <a:gdLst/>
            <a:ahLst/>
            <a:cxnLst/>
            <a:rect l="l" t="t" r="r" b="b"/>
            <a:pathLst>
              <a:path w="19050" h="46990">
                <a:moveTo>
                  <a:pt x="0" y="46964"/>
                </a:moveTo>
                <a:lnTo>
                  <a:pt x="18883" y="46964"/>
                </a:lnTo>
                <a:lnTo>
                  <a:pt x="18883" y="0"/>
                </a:lnTo>
                <a:lnTo>
                  <a:pt x="0" y="0"/>
                </a:lnTo>
                <a:lnTo>
                  <a:pt x="0" y="4696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3296332" y="1416714"/>
            <a:ext cx="98425" cy="0"/>
          </a:xfrm>
          <a:custGeom>
            <a:avLst/>
            <a:gdLst/>
            <a:ahLst/>
            <a:cxnLst/>
            <a:rect l="l" t="t" r="r" b="b"/>
            <a:pathLst>
              <a:path w="98425" h="0">
                <a:moveTo>
                  <a:pt x="0" y="0"/>
                </a:moveTo>
                <a:lnTo>
                  <a:pt x="97966" y="0"/>
                </a:lnTo>
              </a:path>
            </a:pathLst>
          </a:custGeom>
          <a:ln w="165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3296332" y="1365307"/>
            <a:ext cx="19050" cy="43180"/>
          </a:xfrm>
          <a:custGeom>
            <a:avLst/>
            <a:gdLst/>
            <a:ahLst/>
            <a:cxnLst/>
            <a:rect l="l" t="t" r="r" b="b"/>
            <a:pathLst>
              <a:path w="19050" h="43180">
                <a:moveTo>
                  <a:pt x="0" y="43156"/>
                </a:moveTo>
                <a:lnTo>
                  <a:pt x="18883" y="43156"/>
                </a:lnTo>
                <a:lnTo>
                  <a:pt x="18883" y="0"/>
                </a:lnTo>
                <a:lnTo>
                  <a:pt x="0" y="0"/>
                </a:lnTo>
                <a:lnTo>
                  <a:pt x="0" y="4315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3296332" y="1357692"/>
            <a:ext cx="103505" cy="0"/>
          </a:xfrm>
          <a:custGeom>
            <a:avLst/>
            <a:gdLst/>
            <a:ahLst/>
            <a:cxnLst/>
            <a:rect l="l" t="t" r="r" b="b"/>
            <a:pathLst>
              <a:path w="103504" h="0">
                <a:moveTo>
                  <a:pt x="0" y="0"/>
                </a:moveTo>
                <a:lnTo>
                  <a:pt x="103289" y="0"/>
                </a:lnTo>
              </a:path>
            </a:pathLst>
          </a:custGeom>
          <a:ln w="1523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1766618" y="1424965"/>
            <a:ext cx="19050" cy="63500"/>
          </a:xfrm>
          <a:custGeom>
            <a:avLst/>
            <a:gdLst/>
            <a:ahLst/>
            <a:cxnLst/>
            <a:rect l="l" t="t" r="r" b="b"/>
            <a:pathLst>
              <a:path w="19050" h="63500">
                <a:moveTo>
                  <a:pt x="0" y="63465"/>
                </a:moveTo>
                <a:lnTo>
                  <a:pt x="18908" y="63465"/>
                </a:lnTo>
                <a:lnTo>
                  <a:pt x="18908" y="0"/>
                </a:lnTo>
                <a:lnTo>
                  <a:pt x="0" y="0"/>
                </a:lnTo>
                <a:lnTo>
                  <a:pt x="0" y="6346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/>
          <p:nvPr/>
        </p:nvSpPr>
        <p:spPr>
          <a:xfrm>
            <a:off x="1766618" y="1416714"/>
            <a:ext cx="86360" cy="0"/>
          </a:xfrm>
          <a:custGeom>
            <a:avLst/>
            <a:gdLst/>
            <a:ahLst/>
            <a:cxnLst/>
            <a:rect l="l" t="t" r="r" b="b"/>
            <a:pathLst>
              <a:path w="86360" h="0">
                <a:moveTo>
                  <a:pt x="0" y="0"/>
                </a:moveTo>
                <a:lnTo>
                  <a:pt x="85964" y="0"/>
                </a:lnTo>
              </a:path>
            </a:pathLst>
          </a:custGeom>
          <a:ln w="165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/>
          <p:nvPr/>
        </p:nvSpPr>
        <p:spPr>
          <a:xfrm>
            <a:off x="1766618" y="1365307"/>
            <a:ext cx="19050" cy="43180"/>
          </a:xfrm>
          <a:custGeom>
            <a:avLst/>
            <a:gdLst/>
            <a:ahLst/>
            <a:cxnLst/>
            <a:rect l="l" t="t" r="r" b="b"/>
            <a:pathLst>
              <a:path w="19050" h="43180">
                <a:moveTo>
                  <a:pt x="0" y="43156"/>
                </a:moveTo>
                <a:lnTo>
                  <a:pt x="18908" y="43156"/>
                </a:lnTo>
                <a:lnTo>
                  <a:pt x="18908" y="0"/>
                </a:lnTo>
                <a:lnTo>
                  <a:pt x="0" y="0"/>
                </a:lnTo>
                <a:lnTo>
                  <a:pt x="0" y="4315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/>
          <p:nvPr/>
        </p:nvSpPr>
        <p:spPr>
          <a:xfrm>
            <a:off x="1766618" y="1357692"/>
            <a:ext cx="96520" cy="0"/>
          </a:xfrm>
          <a:custGeom>
            <a:avLst/>
            <a:gdLst/>
            <a:ahLst/>
            <a:cxnLst/>
            <a:rect l="l" t="t" r="r" b="b"/>
            <a:pathLst>
              <a:path w="96519" h="0">
                <a:moveTo>
                  <a:pt x="0" y="0"/>
                </a:moveTo>
                <a:lnTo>
                  <a:pt x="96395" y="0"/>
                </a:lnTo>
              </a:path>
            </a:pathLst>
          </a:custGeom>
          <a:ln w="1523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/>
          <p:nvPr/>
        </p:nvSpPr>
        <p:spPr>
          <a:xfrm>
            <a:off x="4515024" y="3266925"/>
            <a:ext cx="93150" cy="141497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/>
          <p:nvPr/>
        </p:nvSpPr>
        <p:spPr>
          <a:xfrm>
            <a:off x="4629467" y="3386692"/>
            <a:ext cx="20320" cy="19685"/>
          </a:xfrm>
          <a:custGeom>
            <a:avLst/>
            <a:gdLst/>
            <a:ahLst/>
            <a:cxnLst/>
            <a:rect l="l" t="t" r="r" b="b"/>
            <a:pathLst>
              <a:path w="20320" h="19685">
                <a:moveTo>
                  <a:pt x="0" y="19376"/>
                </a:moveTo>
                <a:lnTo>
                  <a:pt x="19978" y="19376"/>
                </a:lnTo>
                <a:lnTo>
                  <a:pt x="19978" y="0"/>
                </a:lnTo>
                <a:lnTo>
                  <a:pt x="0" y="0"/>
                </a:lnTo>
                <a:lnTo>
                  <a:pt x="0" y="1937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/>
          <p:nvPr/>
        </p:nvSpPr>
        <p:spPr>
          <a:xfrm>
            <a:off x="4676612" y="3269381"/>
            <a:ext cx="94798" cy="139041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4" name="object 44"/>
          <p:cNvSpPr/>
          <p:nvPr/>
        </p:nvSpPr>
        <p:spPr>
          <a:xfrm>
            <a:off x="1606449" y="3314400"/>
            <a:ext cx="93176" cy="141497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5" name="object 45"/>
          <p:cNvSpPr/>
          <p:nvPr/>
        </p:nvSpPr>
        <p:spPr>
          <a:xfrm>
            <a:off x="1720854" y="3434165"/>
            <a:ext cx="20320" cy="19685"/>
          </a:xfrm>
          <a:custGeom>
            <a:avLst/>
            <a:gdLst/>
            <a:ahLst/>
            <a:cxnLst/>
            <a:rect l="l" t="t" r="r" b="b"/>
            <a:pathLst>
              <a:path w="20319" h="19685">
                <a:moveTo>
                  <a:pt x="0" y="19376"/>
                </a:moveTo>
                <a:lnTo>
                  <a:pt x="19977" y="19376"/>
                </a:lnTo>
                <a:lnTo>
                  <a:pt x="19977" y="0"/>
                </a:lnTo>
                <a:lnTo>
                  <a:pt x="0" y="0"/>
                </a:lnTo>
                <a:lnTo>
                  <a:pt x="0" y="1937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6" name="object 46"/>
          <p:cNvSpPr/>
          <p:nvPr/>
        </p:nvSpPr>
        <p:spPr>
          <a:xfrm>
            <a:off x="1768037" y="3316855"/>
            <a:ext cx="94735" cy="139041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7" name="object 47"/>
          <p:cNvSpPr/>
          <p:nvPr/>
        </p:nvSpPr>
        <p:spPr>
          <a:xfrm>
            <a:off x="2224274" y="2497885"/>
            <a:ext cx="93150" cy="141459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8" name="object 48"/>
          <p:cNvSpPr/>
          <p:nvPr/>
        </p:nvSpPr>
        <p:spPr>
          <a:xfrm>
            <a:off x="2348221" y="2497885"/>
            <a:ext cx="131171" cy="141459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9" name="object 49"/>
          <p:cNvSpPr/>
          <p:nvPr/>
        </p:nvSpPr>
        <p:spPr>
          <a:xfrm>
            <a:off x="2499253" y="2497885"/>
            <a:ext cx="94202" cy="141459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0" name="object 50"/>
          <p:cNvSpPr/>
          <p:nvPr/>
        </p:nvSpPr>
        <p:spPr>
          <a:xfrm>
            <a:off x="2615127" y="2500164"/>
            <a:ext cx="92517" cy="136826"/>
          </a:xfrm>
          <a:prstGeom prst="rect">
            <a:avLst/>
          </a:prstGeom>
          <a:blipFill>
            <a:blip r:embed="rId1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1" name="object 51"/>
          <p:cNvSpPr/>
          <p:nvPr/>
        </p:nvSpPr>
        <p:spPr>
          <a:xfrm>
            <a:off x="3868671" y="2497885"/>
            <a:ext cx="93150" cy="141459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2" name="object 52"/>
          <p:cNvSpPr/>
          <p:nvPr/>
        </p:nvSpPr>
        <p:spPr>
          <a:xfrm>
            <a:off x="4680668" y="1945762"/>
            <a:ext cx="141681" cy="161570"/>
          </a:xfrm>
          <a:prstGeom prst="rect">
            <a:avLst/>
          </a:prstGeom>
          <a:blipFill>
            <a:blip r:embed="rId1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3" name="object 53"/>
          <p:cNvSpPr/>
          <p:nvPr/>
        </p:nvSpPr>
        <p:spPr>
          <a:xfrm>
            <a:off x="4683076" y="2138016"/>
            <a:ext cx="19685" cy="20320"/>
          </a:xfrm>
          <a:custGeom>
            <a:avLst/>
            <a:gdLst/>
            <a:ahLst/>
            <a:cxnLst/>
            <a:rect l="l" t="t" r="r" b="b"/>
            <a:pathLst>
              <a:path w="19685" h="20319">
                <a:moveTo>
                  <a:pt x="0" y="19955"/>
                </a:moveTo>
                <a:lnTo>
                  <a:pt x="19398" y="19955"/>
                </a:lnTo>
                <a:lnTo>
                  <a:pt x="19398" y="0"/>
                </a:lnTo>
                <a:lnTo>
                  <a:pt x="0" y="0"/>
                </a:lnTo>
                <a:lnTo>
                  <a:pt x="0" y="1995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4" name="object 54"/>
          <p:cNvSpPr/>
          <p:nvPr/>
        </p:nvSpPr>
        <p:spPr>
          <a:xfrm>
            <a:off x="4680668" y="2185190"/>
            <a:ext cx="139155" cy="94568"/>
          </a:xfrm>
          <a:prstGeom prst="rect">
            <a:avLst/>
          </a:prstGeom>
          <a:blipFill>
            <a:blip r:embed="rId1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5" name="object 55"/>
          <p:cNvSpPr/>
          <p:nvPr/>
        </p:nvSpPr>
        <p:spPr>
          <a:xfrm>
            <a:off x="2414377" y="1415479"/>
            <a:ext cx="93150" cy="141409"/>
          </a:xfrm>
          <a:prstGeom prst="rect">
            <a:avLst/>
          </a:prstGeom>
          <a:blipFill>
            <a:blip r:embed="rId2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6" name="object 56"/>
          <p:cNvSpPr/>
          <p:nvPr/>
        </p:nvSpPr>
        <p:spPr>
          <a:xfrm>
            <a:off x="3648151" y="1415479"/>
            <a:ext cx="161588" cy="141409"/>
          </a:xfrm>
          <a:prstGeom prst="rect">
            <a:avLst/>
          </a:prstGeom>
          <a:blipFill>
            <a:blip r:embed="rId2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7" name="object 57"/>
          <p:cNvSpPr/>
          <p:nvPr/>
        </p:nvSpPr>
        <p:spPr>
          <a:xfrm>
            <a:off x="3831031" y="1535232"/>
            <a:ext cx="20320" cy="19685"/>
          </a:xfrm>
          <a:custGeom>
            <a:avLst/>
            <a:gdLst/>
            <a:ahLst/>
            <a:cxnLst/>
            <a:rect l="l" t="t" r="r" b="b"/>
            <a:pathLst>
              <a:path w="20320" h="19684">
                <a:moveTo>
                  <a:pt x="0" y="19376"/>
                </a:moveTo>
                <a:lnTo>
                  <a:pt x="19978" y="19376"/>
                </a:lnTo>
                <a:lnTo>
                  <a:pt x="19978" y="0"/>
                </a:lnTo>
                <a:lnTo>
                  <a:pt x="0" y="0"/>
                </a:lnTo>
                <a:lnTo>
                  <a:pt x="0" y="1937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8" name="object 58"/>
          <p:cNvSpPr/>
          <p:nvPr/>
        </p:nvSpPr>
        <p:spPr>
          <a:xfrm>
            <a:off x="3877506" y="1415479"/>
            <a:ext cx="198758" cy="141409"/>
          </a:xfrm>
          <a:prstGeom prst="rect">
            <a:avLst/>
          </a:prstGeom>
          <a:blipFill>
            <a:blip r:embed="rId2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9" name="object 59"/>
          <p:cNvSpPr/>
          <p:nvPr/>
        </p:nvSpPr>
        <p:spPr>
          <a:xfrm>
            <a:off x="4097936" y="1417758"/>
            <a:ext cx="92517" cy="136851"/>
          </a:xfrm>
          <a:prstGeom prst="rect">
            <a:avLst/>
          </a:prstGeom>
          <a:blipFill>
            <a:blip r:embed="rId2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0" name="object 60"/>
          <p:cNvSpPr/>
          <p:nvPr/>
        </p:nvSpPr>
        <p:spPr>
          <a:xfrm>
            <a:off x="2099185" y="2050870"/>
            <a:ext cx="150926" cy="143687"/>
          </a:xfrm>
          <a:prstGeom prst="rect">
            <a:avLst/>
          </a:prstGeom>
          <a:blipFill>
            <a:blip r:embed="rId2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1" name="object 61"/>
          <p:cNvSpPr/>
          <p:nvPr/>
        </p:nvSpPr>
        <p:spPr>
          <a:xfrm>
            <a:off x="2278390" y="1861354"/>
            <a:ext cx="307698" cy="277880"/>
          </a:xfrm>
          <a:prstGeom prst="rect">
            <a:avLst/>
          </a:prstGeom>
          <a:blipFill>
            <a:blip r:embed="rId2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2" name="object 62"/>
          <p:cNvSpPr/>
          <p:nvPr/>
        </p:nvSpPr>
        <p:spPr>
          <a:xfrm>
            <a:off x="1482882" y="1956682"/>
            <a:ext cx="93176" cy="141409"/>
          </a:xfrm>
          <a:prstGeom prst="rect">
            <a:avLst/>
          </a:prstGeom>
          <a:blipFill>
            <a:blip r:embed="rId2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3" name="object 63"/>
          <p:cNvSpPr/>
          <p:nvPr/>
        </p:nvSpPr>
        <p:spPr>
          <a:xfrm>
            <a:off x="3619603" y="2031881"/>
            <a:ext cx="113317" cy="135079"/>
          </a:xfrm>
          <a:prstGeom prst="rect">
            <a:avLst/>
          </a:prstGeom>
          <a:blipFill>
            <a:blip r:embed="rId2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4" name="object 64"/>
          <p:cNvSpPr/>
          <p:nvPr/>
        </p:nvSpPr>
        <p:spPr>
          <a:xfrm>
            <a:off x="3761199" y="1832870"/>
            <a:ext cx="307698" cy="287375"/>
          </a:xfrm>
          <a:prstGeom prst="rect">
            <a:avLst/>
          </a:prstGeom>
          <a:blipFill>
            <a:blip r:embed="rId2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5" name="object 65"/>
          <p:cNvSpPr/>
          <p:nvPr/>
        </p:nvSpPr>
        <p:spPr>
          <a:xfrm>
            <a:off x="647680" y="2651638"/>
            <a:ext cx="1083945" cy="797560"/>
          </a:xfrm>
          <a:custGeom>
            <a:avLst/>
            <a:gdLst/>
            <a:ahLst/>
            <a:cxnLst/>
            <a:rect l="l" t="t" r="r" b="b"/>
            <a:pathLst>
              <a:path w="1083945" h="797560">
                <a:moveTo>
                  <a:pt x="1083591" y="0"/>
                </a:moveTo>
                <a:lnTo>
                  <a:pt x="0" y="797562"/>
                </a:lnTo>
              </a:path>
            </a:pathLst>
          </a:custGeom>
          <a:ln w="14360">
            <a:solidFill>
              <a:srgbClr val="000000"/>
            </a:solidFill>
            <a:prstDash val="lgDash"/>
          </a:ln>
        </p:spPr>
        <p:txBody>
          <a:bodyPr wrap="square" lIns="0" tIns="0" rIns="0" bIns="0" rtlCol="0"/>
          <a:lstStyle/>
          <a:p/>
        </p:txBody>
      </p:sp>
      <p:sp>
        <p:nvSpPr>
          <p:cNvPr id="66" name="object 66"/>
          <p:cNvSpPr/>
          <p:nvPr/>
        </p:nvSpPr>
        <p:spPr>
          <a:xfrm>
            <a:off x="771247" y="2945976"/>
            <a:ext cx="542290" cy="455930"/>
          </a:xfrm>
          <a:custGeom>
            <a:avLst/>
            <a:gdLst/>
            <a:ahLst/>
            <a:cxnLst/>
            <a:rect l="l" t="t" r="r" b="b"/>
            <a:pathLst>
              <a:path w="542290" h="455929">
                <a:moveTo>
                  <a:pt x="541795" y="0"/>
                </a:moveTo>
                <a:lnTo>
                  <a:pt x="541795" y="455749"/>
                </a:lnTo>
                <a:lnTo>
                  <a:pt x="0" y="455749"/>
                </a:lnTo>
              </a:path>
            </a:pathLst>
          </a:custGeom>
          <a:ln w="1436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7" name="object 67"/>
          <p:cNvSpPr/>
          <p:nvPr/>
        </p:nvSpPr>
        <p:spPr>
          <a:xfrm>
            <a:off x="1359416" y="3105514"/>
            <a:ext cx="93569" cy="141598"/>
          </a:xfrm>
          <a:prstGeom prst="rect">
            <a:avLst/>
          </a:prstGeom>
          <a:blipFill>
            <a:blip r:embed="rId2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8" name="object 68"/>
          <p:cNvSpPr/>
          <p:nvPr/>
        </p:nvSpPr>
        <p:spPr>
          <a:xfrm>
            <a:off x="916322" y="3438401"/>
            <a:ext cx="98828" cy="138573"/>
          </a:xfrm>
          <a:prstGeom prst="rect">
            <a:avLst/>
          </a:prstGeom>
          <a:blipFill>
            <a:blip r:embed="rId3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9" name="object 69"/>
          <p:cNvSpPr/>
          <p:nvPr/>
        </p:nvSpPr>
        <p:spPr>
          <a:xfrm>
            <a:off x="922075" y="3022517"/>
            <a:ext cx="94735" cy="139041"/>
          </a:xfrm>
          <a:prstGeom prst="rect">
            <a:avLst/>
          </a:prstGeom>
          <a:blipFill>
            <a:blip r:embed="rId3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0" name="object 70"/>
          <p:cNvSpPr/>
          <p:nvPr/>
        </p:nvSpPr>
        <p:spPr>
          <a:xfrm>
            <a:off x="2101974" y="2651638"/>
            <a:ext cx="1083945" cy="797560"/>
          </a:xfrm>
          <a:custGeom>
            <a:avLst/>
            <a:gdLst/>
            <a:ahLst/>
            <a:cxnLst/>
            <a:rect l="l" t="t" r="r" b="b"/>
            <a:pathLst>
              <a:path w="1083945" h="797560">
                <a:moveTo>
                  <a:pt x="1083591" y="0"/>
                </a:moveTo>
                <a:lnTo>
                  <a:pt x="0" y="797562"/>
                </a:lnTo>
              </a:path>
            </a:pathLst>
          </a:custGeom>
          <a:ln w="14360">
            <a:solidFill>
              <a:srgbClr val="000000"/>
            </a:solidFill>
            <a:prstDash val="lgDash"/>
          </a:ln>
        </p:spPr>
        <p:txBody>
          <a:bodyPr wrap="square" lIns="0" tIns="0" rIns="0" bIns="0" rtlCol="0"/>
          <a:lstStyle/>
          <a:p/>
        </p:txBody>
      </p:sp>
      <p:sp>
        <p:nvSpPr>
          <p:cNvPr id="71" name="object 71"/>
          <p:cNvSpPr/>
          <p:nvPr/>
        </p:nvSpPr>
        <p:spPr>
          <a:xfrm>
            <a:off x="2225541" y="2945976"/>
            <a:ext cx="542290" cy="455930"/>
          </a:xfrm>
          <a:custGeom>
            <a:avLst/>
            <a:gdLst/>
            <a:ahLst/>
            <a:cxnLst/>
            <a:rect l="l" t="t" r="r" b="b"/>
            <a:pathLst>
              <a:path w="542289" h="455929">
                <a:moveTo>
                  <a:pt x="541795" y="0"/>
                </a:moveTo>
                <a:lnTo>
                  <a:pt x="541795" y="455749"/>
                </a:lnTo>
                <a:lnTo>
                  <a:pt x="0" y="455749"/>
                </a:lnTo>
              </a:path>
            </a:pathLst>
          </a:custGeom>
          <a:ln w="1436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2" name="object 72"/>
          <p:cNvSpPr/>
          <p:nvPr/>
        </p:nvSpPr>
        <p:spPr>
          <a:xfrm>
            <a:off x="2813722" y="3105514"/>
            <a:ext cx="93531" cy="141598"/>
          </a:xfrm>
          <a:prstGeom prst="rect">
            <a:avLst/>
          </a:prstGeom>
          <a:blipFill>
            <a:blip r:embed="rId3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3" name="object 73"/>
          <p:cNvSpPr/>
          <p:nvPr/>
        </p:nvSpPr>
        <p:spPr>
          <a:xfrm>
            <a:off x="2370653" y="3438401"/>
            <a:ext cx="98853" cy="138573"/>
          </a:xfrm>
          <a:prstGeom prst="rect">
            <a:avLst/>
          </a:prstGeom>
          <a:blipFill>
            <a:blip r:embed="rId3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4" name="object 74"/>
          <p:cNvSpPr/>
          <p:nvPr/>
        </p:nvSpPr>
        <p:spPr>
          <a:xfrm>
            <a:off x="2376357" y="3022517"/>
            <a:ext cx="94798" cy="139041"/>
          </a:xfrm>
          <a:prstGeom prst="rect">
            <a:avLst/>
          </a:prstGeom>
          <a:blipFill>
            <a:blip r:embed="rId3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5" name="object 75"/>
          <p:cNvSpPr/>
          <p:nvPr/>
        </p:nvSpPr>
        <p:spPr>
          <a:xfrm>
            <a:off x="2938430" y="790722"/>
            <a:ext cx="504190" cy="513080"/>
          </a:xfrm>
          <a:custGeom>
            <a:avLst/>
            <a:gdLst/>
            <a:ahLst/>
            <a:cxnLst/>
            <a:rect l="l" t="t" r="r" b="b"/>
            <a:pathLst>
              <a:path w="504189" h="513080">
                <a:moveTo>
                  <a:pt x="0" y="256359"/>
                </a:moveTo>
                <a:lnTo>
                  <a:pt x="3712" y="206808"/>
                </a:lnTo>
                <a:lnTo>
                  <a:pt x="15445" y="159037"/>
                </a:lnTo>
                <a:lnTo>
                  <a:pt x="36090" y="114827"/>
                </a:lnTo>
                <a:lnTo>
                  <a:pt x="66536" y="75958"/>
                </a:lnTo>
                <a:lnTo>
                  <a:pt x="109458" y="44061"/>
                </a:lnTo>
                <a:lnTo>
                  <a:pt x="153271" y="20176"/>
                </a:lnTo>
                <a:lnTo>
                  <a:pt x="198866" y="5192"/>
                </a:lnTo>
                <a:lnTo>
                  <a:pt x="247134" y="0"/>
                </a:lnTo>
                <a:lnTo>
                  <a:pt x="300750" y="5192"/>
                </a:lnTo>
                <a:lnTo>
                  <a:pt x="348127" y="20176"/>
                </a:lnTo>
                <a:lnTo>
                  <a:pt x="390158" y="44061"/>
                </a:lnTo>
                <a:lnTo>
                  <a:pt x="427733" y="75958"/>
                </a:lnTo>
                <a:lnTo>
                  <a:pt x="459664" y="114827"/>
                </a:lnTo>
                <a:lnTo>
                  <a:pt x="483576" y="159037"/>
                </a:lnTo>
                <a:lnTo>
                  <a:pt x="498576" y="206808"/>
                </a:lnTo>
                <a:lnTo>
                  <a:pt x="503774" y="256359"/>
                </a:lnTo>
                <a:lnTo>
                  <a:pt x="498576" y="305910"/>
                </a:lnTo>
                <a:lnTo>
                  <a:pt x="483576" y="353680"/>
                </a:lnTo>
                <a:lnTo>
                  <a:pt x="459664" y="397891"/>
                </a:lnTo>
                <a:lnTo>
                  <a:pt x="427733" y="436760"/>
                </a:lnTo>
                <a:lnTo>
                  <a:pt x="390158" y="468656"/>
                </a:lnTo>
                <a:lnTo>
                  <a:pt x="348127" y="492542"/>
                </a:lnTo>
                <a:lnTo>
                  <a:pt x="300750" y="507526"/>
                </a:lnTo>
                <a:lnTo>
                  <a:pt x="247134" y="512718"/>
                </a:lnTo>
                <a:lnTo>
                  <a:pt x="198866" y="507526"/>
                </a:lnTo>
                <a:lnTo>
                  <a:pt x="153271" y="492542"/>
                </a:lnTo>
                <a:lnTo>
                  <a:pt x="109458" y="468656"/>
                </a:lnTo>
                <a:lnTo>
                  <a:pt x="66536" y="436760"/>
                </a:lnTo>
                <a:lnTo>
                  <a:pt x="36090" y="397891"/>
                </a:lnTo>
                <a:lnTo>
                  <a:pt x="15445" y="353680"/>
                </a:lnTo>
                <a:lnTo>
                  <a:pt x="3712" y="305910"/>
                </a:lnTo>
                <a:lnTo>
                  <a:pt x="0" y="256359"/>
                </a:lnTo>
              </a:path>
            </a:pathLst>
          </a:custGeom>
          <a:ln w="3590">
            <a:solidFill>
              <a:srgbClr val="7C7C7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6" name="object 76"/>
          <p:cNvSpPr/>
          <p:nvPr/>
        </p:nvSpPr>
        <p:spPr>
          <a:xfrm>
            <a:off x="3113579" y="975554"/>
            <a:ext cx="148280" cy="180780"/>
          </a:xfrm>
          <a:prstGeom prst="rect">
            <a:avLst/>
          </a:prstGeom>
          <a:blipFill>
            <a:blip r:embed="rId3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7" name="object 77"/>
          <p:cNvSpPr/>
          <p:nvPr/>
        </p:nvSpPr>
        <p:spPr>
          <a:xfrm>
            <a:off x="4721730" y="1415985"/>
            <a:ext cx="118117" cy="138623"/>
          </a:xfrm>
          <a:prstGeom prst="rect">
            <a:avLst/>
          </a:prstGeom>
          <a:blipFill>
            <a:blip r:embed="rId3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8" name="object 78"/>
          <p:cNvSpPr/>
          <p:nvPr/>
        </p:nvSpPr>
        <p:spPr>
          <a:xfrm>
            <a:off x="3157049" y="2860523"/>
            <a:ext cx="66536" cy="75958"/>
          </a:xfrm>
          <a:prstGeom prst="rect">
            <a:avLst/>
          </a:prstGeom>
          <a:blipFill>
            <a:blip r:embed="rId3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9" name="object 79"/>
          <p:cNvSpPr/>
          <p:nvPr/>
        </p:nvSpPr>
        <p:spPr>
          <a:xfrm>
            <a:off x="3185565" y="2651638"/>
            <a:ext cx="0" cy="285115"/>
          </a:xfrm>
          <a:custGeom>
            <a:avLst/>
            <a:gdLst/>
            <a:ahLst/>
            <a:cxnLst/>
            <a:rect l="l" t="t" r="r" b="b"/>
            <a:pathLst>
              <a:path w="0" h="285114">
                <a:moveTo>
                  <a:pt x="0" y="0"/>
                </a:moveTo>
                <a:lnTo>
                  <a:pt x="0" y="284843"/>
                </a:lnTo>
              </a:path>
            </a:pathLst>
          </a:custGeom>
          <a:ln w="1437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0" name="object 80"/>
          <p:cNvSpPr/>
          <p:nvPr/>
        </p:nvSpPr>
        <p:spPr>
          <a:xfrm>
            <a:off x="3235752" y="2915618"/>
            <a:ext cx="53340" cy="139700"/>
          </a:xfrm>
          <a:custGeom>
            <a:avLst/>
            <a:gdLst/>
            <a:ahLst/>
            <a:cxnLst/>
            <a:rect l="l" t="t" r="r" b="b"/>
            <a:pathLst>
              <a:path w="53339" h="139700">
                <a:moveTo>
                  <a:pt x="52722" y="30725"/>
                </a:moveTo>
                <a:lnTo>
                  <a:pt x="35105" y="30725"/>
                </a:lnTo>
                <a:lnTo>
                  <a:pt x="35105" y="139143"/>
                </a:lnTo>
                <a:lnTo>
                  <a:pt x="52722" y="139143"/>
                </a:lnTo>
                <a:lnTo>
                  <a:pt x="52722" y="30725"/>
                </a:lnTo>
                <a:close/>
              </a:path>
              <a:path w="53339" h="139700">
                <a:moveTo>
                  <a:pt x="52722" y="0"/>
                </a:moveTo>
                <a:lnTo>
                  <a:pt x="41315" y="0"/>
                </a:lnTo>
                <a:lnTo>
                  <a:pt x="38274" y="5988"/>
                </a:lnTo>
                <a:lnTo>
                  <a:pt x="33078" y="12178"/>
                </a:lnTo>
                <a:lnTo>
                  <a:pt x="0" y="34788"/>
                </a:lnTo>
                <a:lnTo>
                  <a:pt x="0" y="51233"/>
                </a:lnTo>
                <a:lnTo>
                  <a:pt x="35105" y="30725"/>
                </a:lnTo>
                <a:lnTo>
                  <a:pt x="52722" y="30725"/>
                </a:lnTo>
                <a:lnTo>
                  <a:pt x="5272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1" name="object 81"/>
          <p:cNvSpPr/>
          <p:nvPr/>
        </p:nvSpPr>
        <p:spPr>
          <a:xfrm>
            <a:off x="3264395" y="1985800"/>
            <a:ext cx="141681" cy="93048"/>
          </a:xfrm>
          <a:prstGeom prst="rect">
            <a:avLst/>
          </a:prstGeom>
          <a:blipFill>
            <a:blip r:embed="rId3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2" name="object 82"/>
          <p:cNvSpPr/>
          <p:nvPr/>
        </p:nvSpPr>
        <p:spPr>
          <a:xfrm>
            <a:off x="3266803" y="2100037"/>
            <a:ext cx="19685" cy="20320"/>
          </a:xfrm>
          <a:custGeom>
            <a:avLst/>
            <a:gdLst/>
            <a:ahLst/>
            <a:cxnLst/>
            <a:rect l="l" t="t" r="r" b="b"/>
            <a:pathLst>
              <a:path w="19685" h="20319">
                <a:moveTo>
                  <a:pt x="0" y="19955"/>
                </a:moveTo>
                <a:lnTo>
                  <a:pt x="19398" y="19955"/>
                </a:lnTo>
                <a:lnTo>
                  <a:pt x="19398" y="0"/>
                </a:lnTo>
                <a:lnTo>
                  <a:pt x="0" y="0"/>
                </a:lnTo>
                <a:lnTo>
                  <a:pt x="0" y="1995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3" name="object 83"/>
          <p:cNvSpPr/>
          <p:nvPr/>
        </p:nvSpPr>
        <p:spPr>
          <a:xfrm>
            <a:off x="3264395" y="2147211"/>
            <a:ext cx="139155" cy="94568"/>
          </a:xfrm>
          <a:prstGeom prst="rect">
            <a:avLst/>
          </a:prstGeom>
          <a:blipFill>
            <a:blip r:embed="rId3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4" name="object 84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150"/>
              </a:lnSpc>
            </a:pPr>
            <a:r>
              <a:rPr dirty="0" spc="-5"/>
              <a:t>DYIALA UNIVERSITY </a:t>
            </a:r>
            <a:r>
              <a:rPr dirty="0"/>
              <a:t>– </a:t>
            </a:r>
            <a:r>
              <a:rPr dirty="0" spc="-5"/>
              <a:t>ENGINEERING COLLEGE- CIVIL ENGINEERING</a:t>
            </a:r>
            <a:r>
              <a:rPr dirty="0" spc="45"/>
              <a:t> </a:t>
            </a:r>
            <a:r>
              <a:rPr dirty="0" spc="-5"/>
              <a:t>DEPARTMENT</a:t>
            </a:r>
          </a:p>
        </p:txBody>
      </p:sp>
      <p:sp>
        <p:nvSpPr>
          <p:cNvPr id="85" name="object 8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1614"/>
              </a:lnSpc>
            </a:pPr>
            <a:fld id="{81D60167-4931-47E6-BA6A-407CBD079E47}" type="slidenum">
              <a:rPr dirty="0" spc="-5"/>
              <a:t>10</a:t>
            </a:fld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88620" y="9763962"/>
            <a:ext cx="689610" cy="0"/>
          </a:xfrm>
          <a:custGeom>
            <a:avLst/>
            <a:gdLst/>
            <a:ahLst/>
            <a:cxnLst/>
            <a:rect l="l" t="t" r="r" b="b"/>
            <a:pathLst>
              <a:path w="689610" h="0">
                <a:moveTo>
                  <a:pt x="0" y="0"/>
                </a:moveTo>
                <a:lnTo>
                  <a:pt x="689152" y="0"/>
                </a:lnTo>
              </a:path>
            </a:pathLst>
          </a:custGeom>
          <a:ln w="27431">
            <a:solidFill>
              <a:srgbClr val="80808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1105204" y="9763962"/>
            <a:ext cx="6068695" cy="0"/>
          </a:xfrm>
          <a:custGeom>
            <a:avLst/>
            <a:gdLst/>
            <a:ahLst/>
            <a:cxnLst/>
            <a:rect l="l" t="t" r="r" b="b"/>
            <a:pathLst>
              <a:path w="6068695" h="0">
                <a:moveTo>
                  <a:pt x="0" y="0"/>
                </a:moveTo>
                <a:lnTo>
                  <a:pt x="6068314" y="0"/>
                </a:lnTo>
              </a:path>
            </a:pathLst>
          </a:custGeom>
          <a:ln w="27431">
            <a:solidFill>
              <a:srgbClr val="80808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1091488" y="9750246"/>
            <a:ext cx="0" cy="276225"/>
          </a:xfrm>
          <a:custGeom>
            <a:avLst/>
            <a:gdLst/>
            <a:ahLst/>
            <a:cxnLst/>
            <a:rect l="l" t="t" r="r" b="b"/>
            <a:pathLst>
              <a:path w="0" h="276225">
                <a:moveTo>
                  <a:pt x="0" y="0"/>
                </a:moveTo>
                <a:lnTo>
                  <a:pt x="0" y="276148"/>
                </a:lnTo>
              </a:path>
            </a:pathLst>
          </a:custGeom>
          <a:ln w="27431">
            <a:solidFill>
              <a:srgbClr val="80808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427736" y="427735"/>
            <a:ext cx="6709409" cy="142557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434975" algn="l"/>
                <a:tab pos="6696075" algn="l"/>
              </a:tabLst>
            </a:pPr>
            <a:r>
              <a:rPr dirty="0" u="sng" sz="1600" spc="-5">
                <a:uFill>
                  <a:solidFill>
                    <a:srgbClr val="612322"/>
                  </a:solidFill>
                </a:uFill>
                <a:latin typeface="Cambria"/>
                <a:cs typeface="Cambria"/>
              </a:rPr>
              <a:t> </a:t>
            </a:r>
            <a:r>
              <a:rPr dirty="0" u="sng" sz="1600" spc="-5">
                <a:uFill>
                  <a:solidFill>
                    <a:srgbClr val="612322"/>
                  </a:solidFill>
                </a:uFill>
                <a:latin typeface="Cambria"/>
                <a:cs typeface="Cambria"/>
              </a:rPr>
              <a:t>	</a:t>
            </a:r>
            <a:r>
              <a:rPr dirty="0" u="sng" sz="1600" spc="-5">
                <a:uFill>
                  <a:solidFill>
                    <a:srgbClr val="612322"/>
                  </a:solidFill>
                </a:uFill>
                <a:latin typeface="Cambria"/>
                <a:cs typeface="Cambria"/>
              </a:rPr>
              <a:t>THEORY OF STRUCTURES -------------------- DR. WISSAM D.</a:t>
            </a:r>
            <a:r>
              <a:rPr dirty="0" u="sng" sz="1600" spc="80">
                <a:uFill>
                  <a:solidFill>
                    <a:srgbClr val="612322"/>
                  </a:solidFill>
                </a:uFill>
                <a:latin typeface="Cambria"/>
                <a:cs typeface="Cambria"/>
              </a:rPr>
              <a:t> </a:t>
            </a:r>
            <a:r>
              <a:rPr dirty="0" u="sng" sz="1600" spc="-5">
                <a:uFill>
                  <a:solidFill>
                    <a:srgbClr val="612322"/>
                  </a:solidFill>
                </a:uFill>
                <a:latin typeface="Cambria"/>
                <a:cs typeface="Cambria"/>
              </a:rPr>
              <a:t>SALMAN	</a:t>
            </a:r>
            <a:endParaRPr sz="1600">
              <a:latin typeface="Cambria"/>
              <a:cs typeface="Cambria"/>
            </a:endParaRPr>
          </a:p>
          <a:p>
            <a:pPr>
              <a:lnSpc>
                <a:spcPct val="100000"/>
              </a:lnSpc>
            </a:pPr>
            <a:endParaRPr sz="1800">
              <a:latin typeface="Times New Roman"/>
              <a:cs typeface="Times New Roman"/>
            </a:endParaRPr>
          </a:p>
          <a:p>
            <a:pPr marL="29209" marR="155575">
              <a:lnSpc>
                <a:spcPct val="117500"/>
              </a:lnSpc>
              <a:spcBef>
                <a:spcPts val="1115"/>
              </a:spcBef>
            </a:pPr>
            <a:r>
              <a:rPr dirty="0" sz="1400">
                <a:latin typeface="Candara"/>
                <a:cs typeface="Candara"/>
              </a:rPr>
              <a:t>Example:- by </a:t>
            </a:r>
            <a:r>
              <a:rPr dirty="0" sz="1400" spc="-5">
                <a:latin typeface="Candara"/>
                <a:cs typeface="Candara"/>
              </a:rPr>
              <a:t>using unit-load </a:t>
            </a:r>
            <a:r>
              <a:rPr dirty="0" sz="1400">
                <a:latin typeface="Candara"/>
                <a:cs typeface="Candara"/>
              </a:rPr>
              <a:t>method to </a:t>
            </a:r>
            <a:r>
              <a:rPr dirty="0" sz="1400" spc="-5">
                <a:latin typeface="Candara"/>
                <a:cs typeface="Candara"/>
              </a:rPr>
              <a:t>determine the vertical deflection at point </a:t>
            </a:r>
            <a:r>
              <a:rPr dirty="0" sz="1400">
                <a:latin typeface="Candara"/>
                <a:cs typeface="Candara"/>
              </a:rPr>
              <a:t>B </a:t>
            </a:r>
            <a:r>
              <a:rPr dirty="0" sz="1400" spc="-5">
                <a:latin typeface="Candara"/>
                <a:cs typeface="Candara"/>
              </a:rPr>
              <a:t>due  </a:t>
            </a:r>
            <a:r>
              <a:rPr dirty="0" sz="1400">
                <a:latin typeface="Candara"/>
                <a:cs typeface="Candara"/>
              </a:rPr>
              <a:t>to </a:t>
            </a:r>
            <a:r>
              <a:rPr dirty="0" sz="1400" spc="-5">
                <a:latin typeface="Candara"/>
                <a:cs typeface="Candara"/>
              </a:rPr>
              <a:t>applied loads, increase </a:t>
            </a:r>
            <a:r>
              <a:rPr dirty="0" sz="1400">
                <a:latin typeface="Candara"/>
                <a:cs typeface="Candara"/>
              </a:rPr>
              <a:t>temperature </a:t>
            </a:r>
            <a:r>
              <a:rPr dirty="0" sz="1400" spc="-5">
                <a:latin typeface="Candara"/>
                <a:cs typeface="Candara"/>
              </a:rPr>
              <a:t>of </a:t>
            </a:r>
            <a:r>
              <a:rPr dirty="0" sz="1400">
                <a:latin typeface="Candara"/>
                <a:cs typeface="Candara"/>
              </a:rPr>
              <a:t>110</a:t>
            </a:r>
            <a:r>
              <a:rPr dirty="0" baseline="40123" sz="1350">
                <a:latin typeface="Candara"/>
                <a:cs typeface="Candara"/>
              </a:rPr>
              <a:t>o</a:t>
            </a:r>
            <a:r>
              <a:rPr dirty="0" sz="1400">
                <a:latin typeface="Candara"/>
                <a:cs typeface="Candara"/>
              </a:rPr>
              <a:t>c </a:t>
            </a:r>
            <a:r>
              <a:rPr dirty="0" sz="1400" spc="-5">
                <a:latin typeface="Candara"/>
                <a:cs typeface="Candara"/>
              </a:rPr>
              <a:t>at </a:t>
            </a:r>
            <a:r>
              <a:rPr dirty="0" sz="1400">
                <a:latin typeface="Candara"/>
                <a:cs typeface="Candara"/>
              </a:rPr>
              <a:t>members AB&amp; BC, </a:t>
            </a:r>
            <a:r>
              <a:rPr dirty="0" sz="1400" spc="-5">
                <a:latin typeface="Candara"/>
                <a:cs typeface="Candara"/>
              </a:rPr>
              <a:t>and fabrication  error at </a:t>
            </a:r>
            <a:r>
              <a:rPr dirty="0" sz="1400">
                <a:latin typeface="Candara"/>
                <a:cs typeface="Candara"/>
              </a:rPr>
              <a:t>member EB </a:t>
            </a:r>
            <a:r>
              <a:rPr dirty="0" sz="1400" spc="-5">
                <a:latin typeface="Candara"/>
                <a:cs typeface="Candara"/>
              </a:rPr>
              <a:t>of </a:t>
            </a:r>
            <a:r>
              <a:rPr dirty="0" sz="1400">
                <a:latin typeface="Candara"/>
                <a:cs typeface="Candara"/>
              </a:rPr>
              <a:t>19mm </a:t>
            </a:r>
            <a:r>
              <a:rPr dirty="0" sz="1400" spc="-5">
                <a:latin typeface="Candara"/>
                <a:cs typeface="Candara"/>
              </a:rPr>
              <a:t>too long. Take </a:t>
            </a:r>
            <a:r>
              <a:rPr dirty="0" sz="1400">
                <a:latin typeface="Candara"/>
                <a:cs typeface="Candara"/>
              </a:rPr>
              <a:t>E=200GPa, </a:t>
            </a:r>
            <a:r>
              <a:rPr dirty="0" sz="1400" spc="-5">
                <a:latin typeface="Candara"/>
                <a:cs typeface="Candara"/>
              </a:rPr>
              <a:t>and </a:t>
            </a:r>
            <a:r>
              <a:rPr dirty="0" sz="1400" spc="-5">
                <a:latin typeface="Times New Roman"/>
                <a:cs typeface="Times New Roman"/>
              </a:rPr>
              <a:t>α</a:t>
            </a:r>
            <a:r>
              <a:rPr dirty="0" sz="1400" spc="-5">
                <a:latin typeface="Candara"/>
                <a:cs typeface="Candara"/>
              </a:rPr>
              <a:t>=1.8*10</a:t>
            </a:r>
            <a:r>
              <a:rPr dirty="0" baseline="40123" sz="1350" spc="-7">
                <a:latin typeface="Candara"/>
                <a:cs typeface="Candara"/>
              </a:rPr>
              <a:t>-6</a:t>
            </a:r>
            <a:r>
              <a:rPr dirty="0" sz="1400" spc="-5">
                <a:latin typeface="Candara"/>
                <a:cs typeface="Candara"/>
              </a:rPr>
              <a:t>/</a:t>
            </a:r>
            <a:r>
              <a:rPr dirty="0" sz="1400" spc="-135">
                <a:latin typeface="Candara"/>
                <a:cs typeface="Candara"/>
              </a:rPr>
              <a:t> </a:t>
            </a:r>
            <a:r>
              <a:rPr dirty="0" baseline="40123" sz="1350">
                <a:latin typeface="Candara"/>
                <a:cs typeface="Candara"/>
              </a:rPr>
              <a:t>o</a:t>
            </a:r>
            <a:r>
              <a:rPr dirty="0" sz="1400">
                <a:latin typeface="Candara"/>
                <a:cs typeface="Candara"/>
              </a:rPr>
              <a:t>c</a:t>
            </a:r>
            <a:endParaRPr sz="1400">
              <a:latin typeface="Candara"/>
              <a:cs typeface="Candara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3702910" y="3822912"/>
            <a:ext cx="2899410" cy="0"/>
          </a:xfrm>
          <a:custGeom>
            <a:avLst/>
            <a:gdLst/>
            <a:ahLst/>
            <a:cxnLst/>
            <a:rect l="l" t="t" r="r" b="b"/>
            <a:pathLst>
              <a:path w="2899409" h="0">
                <a:moveTo>
                  <a:pt x="0" y="0"/>
                </a:moveTo>
                <a:lnTo>
                  <a:pt x="2899143" y="0"/>
                </a:lnTo>
              </a:path>
            </a:pathLst>
          </a:custGeom>
          <a:ln w="1434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3702910" y="2399167"/>
            <a:ext cx="2899410" cy="1424305"/>
          </a:xfrm>
          <a:custGeom>
            <a:avLst/>
            <a:gdLst/>
            <a:ahLst/>
            <a:cxnLst/>
            <a:rect l="l" t="t" r="r" b="b"/>
            <a:pathLst>
              <a:path w="2899409" h="1424304">
                <a:moveTo>
                  <a:pt x="0" y="0"/>
                </a:moveTo>
                <a:lnTo>
                  <a:pt x="1473334" y="0"/>
                </a:lnTo>
                <a:lnTo>
                  <a:pt x="2899143" y="1423744"/>
                </a:lnTo>
              </a:path>
            </a:pathLst>
          </a:custGeom>
          <a:ln w="1435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5176245" y="2399167"/>
            <a:ext cx="0" cy="1414780"/>
          </a:xfrm>
          <a:custGeom>
            <a:avLst/>
            <a:gdLst/>
            <a:ahLst/>
            <a:cxnLst/>
            <a:rect l="l" t="t" r="r" b="b"/>
            <a:pathLst>
              <a:path w="0" h="1414779">
                <a:moveTo>
                  <a:pt x="0" y="0"/>
                </a:moveTo>
                <a:lnTo>
                  <a:pt x="0" y="1414253"/>
                </a:lnTo>
              </a:path>
            </a:pathLst>
          </a:custGeom>
          <a:ln w="1437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3702910" y="2399167"/>
            <a:ext cx="1473835" cy="1414780"/>
          </a:xfrm>
          <a:custGeom>
            <a:avLst/>
            <a:gdLst/>
            <a:ahLst/>
            <a:cxnLst/>
            <a:rect l="l" t="t" r="r" b="b"/>
            <a:pathLst>
              <a:path w="1473835" h="1414779">
                <a:moveTo>
                  <a:pt x="0" y="0"/>
                </a:moveTo>
                <a:lnTo>
                  <a:pt x="1473334" y="1414253"/>
                </a:lnTo>
              </a:path>
            </a:pathLst>
          </a:custGeom>
          <a:ln w="1435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3446265" y="3671051"/>
            <a:ext cx="257175" cy="313690"/>
          </a:xfrm>
          <a:custGeom>
            <a:avLst/>
            <a:gdLst/>
            <a:ahLst/>
            <a:cxnLst/>
            <a:rect l="l" t="t" r="r" b="b"/>
            <a:pathLst>
              <a:path w="257175" h="313689">
                <a:moveTo>
                  <a:pt x="0" y="0"/>
                </a:moveTo>
                <a:lnTo>
                  <a:pt x="0" y="313212"/>
                </a:lnTo>
                <a:lnTo>
                  <a:pt x="256645" y="151860"/>
                </a:lnTo>
                <a:lnTo>
                  <a:pt x="0" y="0"/>
                </a:lnTo>
                <a:close/>
              </a:path>
            </a:pathLst>
          </a:custGeom>
          <a:solidFill>
            <a:srgbClr val="99046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3446265" y="3671051"/>
            <a:ext cx="257175" cy="313690"/>
          </a:xfrm>
          <a:custGeom>
            <a:avLst/>
            <a:gdLst/>
            <a:ahLst/>
            <a:cxnLst/>
            <a:rect l="l" t="t" r="r" b="b"/>
            <a:pathLst>
              <a:path w="257175" h="313689">
                <a:moveTo>
                  <a:pt x="0" y="0"/>
                </a:moveTo>
                <a:lnTo>
                  <a:pt x="256645" y="151860"/>
                </a:lnTo>
                <a:lnTo>
                  <a:pt x="0" y="313212"/>
                </a:lnTo>
                <a:lnTo>
                  <a:pt x="0" y="0"/>
                </a:lnTo>
              </a:path>
            </a:pathLst>
          </a:custGeom>
          <a:ln w="3590">
            <a:solidFill>
              <a:srgbClr val="7C7C7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3265662" y="3557156"/>
            <a:ext cx="171096" cy="60744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3265662" y="3557156"/>
            <a:ext cx="171450" cy="607695"/>
          </a:xfrm>
          <a:custGeom>
            <a:avLst/>
            <a:gdLst/>
            <a:ahLst/>
            <a:cxnLst/>
            <a:rect l="l" t="t" r="r" b="b"/>
            <a:pathLst>
              <a:path w="171450" h="607695">
                <a:moveTo>
                  <a:pt x="0" y="0"/>
                </a:moveTo>
                <a:lnTo>
                  <a:pt x="0" y="607442"/>
                </a:lnTo>
                <a:lnTo>
                  <a:pt x="171096" y="607442"/>
                </a:lnTo>
                <a:lnTo>
                  <a:pt x="171096" y="0"/>
                </a:lnTo>
                <a:lnTo>
                  <a:pt x="0" y="0"/>
                </a:lnTo>
              </a:path>
            </a:pathLst>
          </a:custGeom>
          <a:ln w="3592">
            <a:solidFill>
              <a:srgbClr val="7C7C7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3446265" y="2256797"/>
            <a:ext cx="257175" cy="313690"/>
          </a:xfrm>
          <a:custGeom>
            <a:avLst/>
            <a:gdLst/>
            <a:ahLst/>
            <a:cxnLst/>
            <a:rect l="l" t="t" r="r" b="b"/>
            <a:pathLst>
              <a:path w="257175" h="313689">
                <a:moveTo>
                  <a:pt x="0" y="0"/>
                </a:moveTo>
                <a:lnTo>
                  <a:pt x="0" y="313212"/>
                </a:lnTo>
                <a:lnTo>
                  <a:pt x="256645" y="151860"/>
                </a:lnTo>
                <a:lnTo>
                  <a:pt x="0" y="0"/>
                </a:lnTo>
                <a:close/>
              </a:path>
            </a:pathLst>
          </a:custGeom>
          <a:solidFill>
            <a:srgbClr val="99046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3446265" y="2256797"/>
            <a:ext cx="257175" cy="313690"/>
          </a:xfrm>
          <a:custGeom>
            <a:avLst/>
            <a:gdLst/>
            <a:ahLst/>
            <a:cxnLst/>
            <a:rect l="l" t="t" r="r" b="b"/>
            <a:pathLst>
              <a:path w="257175" h="313689">
                <a:moveTo>
                  <a:pt x="0" y="0"/>
                </a:moveTo>
                <a:lnTo>
                  <a:pt x="256645" y="151860"/>
                </a:lnTo>
                <a:lnTo>
                  <a:pt x="0" y="313212"/>
                </a:lnTo>
                <a:lnTo>
                  <a:pt x="0" y="0"/>
                </a:lnTo>
              </a:path>
            </a:pathLst>
          </a:custGeom>
          <a:ln w="3590">
            <a:solidFill>
              <a:srgbClr val="7C7C7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3265662" y="2152393"/>
            <a:ext cx="171096" cy="60744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3265662" y="2152393"/>
            <a:ext cx="171450" cy="607695"/>
          </a:xfrm>
          <a:custGeom>
            <a:avLst/>
            <a:gdLst/>
            <a:ahLst/>
            <a:cxnLst/>
            <a:rect l="l" t="t" r="r" b="b"/>
            <a:pathLst>
              <a:path w="171450" h="607694">
                <a:moveTo>
                  <a:pt x="0" y="0"/>
                </a:moveTo>
                <a:lnTo>
                  <a:pt x="0" y="607442"/>
                </a:lnTo>
                <a:lnTo>
                  <a:pt x="171096" y="607442"/>
                </a:lnTo>
                <a:lnTo>
                  <a:pt x="171096" y="0"/>
                </a:lnTo>
                <a:lnTo>
                  <a:pt x="0" y="0"/>
                </a:lnTo>
              </a:path>
            </a:pathLst>
          </a:custGeom>
          <a:ln w="3592">
            <a:solidFill>
              <a:srgbClr val="7C7C7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3702910" y="4335441"/>
            <a:ext cx="2899410" cy="0"/>
          </a:xfrm>
          <a:custGeom>
            <a:avLst/>
            <a:gdLst/>
            <a:ahLst/>
            <a:cxnLst/>
            <a:rect l="l" t="t" r="r" b="b"/>
            <a:pathLst>
              <a:path w="2899409" h="0">
                <a:moveTo>
                  <a:pt x="0" y="0"/>
                </a:moveTo>
                <a:lnTo>
                  <a:pt x="2899143" y="0"/>
                </a:lnTo>
              </a:path>
            </a:pathLst>
          </a:custGeom>
          <a:ln w="1434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6592547" y="4240529"/>
            <a:ext cx="0" cy="266065"/>
          </a:xfrm>
          <a:custGeom>
            <a:avLst/>
            <a:gdLst/>
            <a:ahLst/>
            <a:cxnLst/>
            <a:rect l="l" t="t" r="r" b="b"/>
            <a:pathLst>
              <a:path w="0" h="266064">
                <a:moveTo>
                  <a:pt x="0" y="0"/>
                </a:moveTo>
                <a:lnTo>
                  <a:pt x="0" y="265756"/>
                </a:lnTo>
              </a:path>
            </a:pathLst>
          </a:custGeom>
          <a:ln w="1437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4967000" y="3156825"/>
            <a:ext cx="866764" cy="134945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3702910" y="4240529"/>
            <a:ext cx="0" cy="266065"/>
          </a:xfrm>
          <a:custGeom>
            <a:avLst/>
            <a:gdLst/>
            <a:ahLst/>
            <a:cxnLst/>
            <a:rect l="l" t="t" r="r" b="b"/>
            <a:pathLst>
              <a:path w="0" h="266064">
                <a:moveTo>
                  <a:pt x="0" y="0"/>
                </a:moveTo>
                <a:lnTo>
                  <a:pt x="0" y="265756"/>
                </a:lnTo>
              </a:path>
            </a:pathLst>
          </a:custGeom>
          <a:ln w="1437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2828415" y="2399167"/>
            <a:ext cx="351790" cy="0"/>
          </a:xfrm>
          <a:custGeom>
            <a:avLst/>
            <a:gdLst/>
            <a:ahLst/>
            <a:cxnLst/>
            <a:rect l="l" t="t" r="r" b="b"/>
            <a:pathLst>
              <a:path w="351789" h="0">
                <a:moveTo>
                  <a:pt x="351699" y="0"/>
                </a:moveTo>
                <a:lnTo>
                  <a:pt x="0" y="0"/>
                </a:lnTo>
              </a:path>
            </a:pathLst>
          </a:custGeom>
          <a:ln w="1434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2828415" y="3860877"/>
            <a:ext cx="351790" cy="0"/>
          </a:xfrm>
          <a:custGeom>
            <a:avLst/>
            <a:gdLst/>
            <a:ahLst/>
            <a:cxnLst/>
            <a:rect l="l" t="t" r="r" b="b"/>
            <a:pathLst>
              <a:path w="351789" h="0">
                <a:moveTo>
                  <a:pt x="351699" y="0"/>
                </a:moveTo>
                <a:lnTo>
                  <a:pt x="0" y="0"/>
                </a:lnTo>
              </a:path>
            </a:pathLst>
          </a:custGeom>
          <a:ln w="1434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3018522" y="2389676"/>
            <a:ext cx="0" cy="1461770"/>
          </a:xfrm>
          <a:custGeom>
            <a:avLst/>
            <a:gdLst/>
            <a:ahLst/>
            <a:cxnLst/>
            <a:rect l="l" t="t" r="r" b="b"/>
            <a:pathLst>
              <a:path w="0" h="1461770">
                <a:moveTo>
                  <a:pt x="0" y="0"/>
                </a:moveTo>
                <a:lnTo>
                  <a:pt x="0" y="1461710"/>
                </a:lnTo>
              </a:path>
            </a:pathLst>
          </a:custGeom>
          <a:ln w="1437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5816782" y="4392238"/>
            <a:ext cx="55244" cy="146050"/>
          </a:xfrm>
          <a:custGeom>
            <a:avLst/>
            <a:gdLst/>
            <a:ahLst/>
            <a:cxnLst/>
            <a:rect l="l" t="t" r="r" b="b"/>
            <a:pathLst>
              <a:path w="55245" h="146050">
                <a:moveTo>
                  <a:pt x="55131" y="32181"/>
                </a:moveTo>
                <a:lnTo>
                  <a:pt x="36754" y="32181"/>
                </a:lnTo>
                <a:lnTo>
                  <a:pt x="36754" y="145710"/>
                </a:lnTo>
                <a:lnTo>
                  <a:pt x="55131" y="145710"/>
                </a:lnTo>
                <a:lnTo>
                  <a:pt x="55131" y="32181"/>
                </a:lnTo>
                <a:close/>
              </a:path>
              <a:path w="55245" h="146050">
                <a:moveTo>
                  <a:pt x="55131" y="0"/>
                </a:moveTo>
                <a:lnTo>
                  <a:pt x="43344" y="0"/>
                </a:lnTo>
                <a:lnTo>
                  <a:pt x="40176" y="6276"/>
                </a:lnTo>
                <a:lnTo>
                  <a:pt x="34726" y="12756"/>
                </a:lnTo>
                <a:lnTo>
                  <a:pt x="0" y="36433"/>
                </a:lnTo>
                <a:lnTo>
                  <a:pt x="0" y="53657"/>
                </a:lnTo>
                <a:lnTo>
                  <a:pt x="36754" y="32181"/>
                </a:lnTo>
                <a:lnTo>
                  <a:pt x="55131" y="32181"/>
                </a:lnTo>
                <a:lnTo>
                  <a:pt x="5513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5936676" y="4517656"/>
            <a:ext cx="20955" cy="20320"/>
          </a:xfrm>
          <a:custGeom>
            <a:avLst/>
            <a:gdLst/>
            <a:ahLst/>
            <a:cxnLst/>
            <a:rect l="l" t="t" r="r" b="b"/>
            <a:pathLst>
              <a:path w="20954" h="20320">
                <a:moveTo>
                  <a:pt x="0" y="20292"/>
                </a:moveTo>
                <a:lnTo>
                  <a:pt x="20929" y="20292"/>
                </a:lnTo>
                <a:lnTo>
                  <a:pt x="20929" y="0"/>
                </a:lnTo>
                <a:lnTo>
                  <a:pt x="0" y="0"/>
                </a:lnTo>
                <a:lnTo>
                  <a:pt x="0" y="2029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5980908" y="4392238"/>
            <a:ext cx="98982" cy="14571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4400479" y="4392238"/>
            <a:ext cx="55244" cy="146050"/>
          </a:xfrm>
          <a:custGeom>
            <a:avLst/>
            <a:gdLst/>
            <a:ahLst/>
            <a:cxnLst/>
            <a:rect l="l" t="t" r="r" b="b"/>
            <a:pathLst>
              <a:path w="55245" h="146050">
                <a:moveTo>
                  <a:pt x="55131" y="32181"/>
                </a:moveTo>
                <a:lnTo>
                  <a:pt x="36754" y="32181"/>
                </a:lnTo>
                <a:lnTo>
                  <a:pt x="36754" y="145710"/>
                </a:lnTo>
                <a:lnTo>
                  <a:pt x="55131" y="145710"/>
                </a:lnTo>
                <a:lnTo>
                  <a:pt x="55131" y="32181"/>
                </a:lnTo>
                <a:close/>
              </a:path>
              <a:path w="55245" h="146050">
                <a:moveTo>
                  <a:pt x="55131" y="0"/>
                </a:moveTo>
                <a:lnTo>
                  <a:pt x="43344" y="0"/>
                </a:lnTo>
                <a:lnTo>
                  <a:pt x="40176" y="6276"/>
                </a:lnTo>
                <a:lnTo>
                  <a:pt x="34726" y="12756"/>
                </a:lnTo>
                <a:lnTo>
                  <a:pt x="0" y="36433"/>
                </a:lnTo>
                <a:lnTo>
                  <a:pt x="0" y="53657"/>
                </a:lnTo>
                <a:lnTo>
                  <a:pt x="36754" y="32181"/>
                </a:lnTo>
                <a:lnTo>
                  <a:pt x="55131" y="32181"/>
                </a:lnTo>
                <a:lnTo>
                  <a:pt x="5513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4520374" y="4517656"/>
            <a:ext cx="20955" cy="20320"/>
          </a:xfrm>
          <a:custGeom>
            <a:avLst/>
            <a:gdLst/>
            <a:ahLst/>
            <a:cxnLst/>
            <a:rect l="l" t="t" r="r" b="b"/>
            <a:pathLst>
              <a:path w="20954" h="20320">
                <a:moveTo>
                  <a:pt x="0" y="20292"/>
                </a:moveTo>
                <a:lnTo>
                  <a:pt x="20929" y="20292"/>
                </a:lnTo>
                <a:lnTo>
                  <a:pt x="20929" y="0"/>
                </a:lnTo>
                <a:lnTo>
                  <a:pt x="0" y="0"/>
                </a:lnTo>
                <a:lnTo>
                  <a:pt x="0" y="2029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4564605" y="4392238"/>
            <a:ext cx="98982" cy="14571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2670549" y="3044448"/>
            <a:ext cx="55244" cy="146050"/>
          </a:xfrm>
          <a:custGeom>
            <a:avLst/>
            <a:gdLst/>
            <a:ahLst/>
            <a:cxnLst/>
            <a:rect l="l" t="t" r="r" b="b"/>
            <a:pathLst>
              <a:path w="55244" h="146050">
                <a:moveTo>
                  <a:pt x="55131" y="32143"/>
                </a:moveTo>
                <a:lnTo>
                  <a:pt x="36754" y="32143"/>
                </a:lnTo>
                <a:lnTo>
                  <a:pt x="36754" y="145786"/>
                </a:lnTo>
                <a:lnTo>
                  <a:pt x="55131" y="145786"/>
                </a:lnTo>
                <a:lnTo>
                  <a:pt x="55131" y="32143"/>
                </a:lnTo>
                <a:close/>
              </a:path>
              <a:path w="55244" h="146050">
                <a:moveTo>
                  <a:pt x="55131" y="0"/>
                </a:moveTo>
                <a:lnTo>
                  <a:pt x="43293" y="0"/>
                </a:lnTo>
                <a:lnTo>
                  <a:pt x="40476" y="4771"/>
                </a:lnTo>
                <a:lnTo>
                  <a:pt x="36814" y="9602"/>
                </a:lnTo>
                <a:lnTo>
                  <a:pt x="0" y="36446"/>
                </a:lnTo>
                <a:lnTo>
                  <a:pt x="0" y="53657"/>
                </a:lnTo>
                <a:lnTo>
                  <a:pt x="5718" y="51632"/>
                </a:lnTo>
                <a:lnTo>
                  <a:pt x="12169" y="48595"/>
                </a:lnTo>
                <a:lnTo>
                  <a:pt x="19350" y="44419"/>
                </a:lnTo>
                <a:lnTo>
                  <a:pt x="26531" y="40369"/>
                </a:lnTo>
                <a:lnTo>
                  <a:pt x="32329" y="36320"/>
                </a:lnTo>
                <a:lnTo>
                  <a:pt x="36754" y="32143"/>
                </a:lnTo>
                <a:lnTo>
                  <a:pt x="55131" y="32143"/>
                </a:lnTo>
                <a:lnTo>
                  <a:pt x="5513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2790342" y="3169942"/>
            <a:ext cx="20955" cy="20320"/>
          </a:xfrm>
          <a:custGeom>
            <a:avLst/>
            <a:gdLst/>
            <a:ahLst/>
            <a:cxnLst/>
            <a:rect l="l" t="t" r="r" b="b"/>
            <a:pathLst>
              <a:path w="20955" h="20319">
                <a:moveTo>
                  <a:pt x="0" y="20292"/>
                </a:moveTo>
                <a:lnTo>
                  <a:pt x="20929" y="20292"/>
                </a:lnTo>
                <a:lnTo>
                  <a:pt x="20929" y="0"/>
                </a:lnTo>
                <a:lnTo>
                  <a:pt x="0" y="0"/>
                </a:lnTo>
                <a:lnTo>
                  <a:pt x="0" y="2029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2834574" y="3044448"/>
            <a:ext cx="99071" cy="145786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3598009" y="3548107"/>
            <a:ext cx="140096" cy="145115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6612445" y="3621570"/>
            <a:ext cx="132314" cy="150063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5249373" y="2200356"/>
            <a:ext cx="123696" cy="145153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3652874" y="2280222"/>
            <a:ext cx="111760" cy="0"/>
          </a:xfrm>
          <a:custGeom>
            <a:avLst/>
            <a:gdLst/>
            <a:ahLst/>
            <a:cxnLst/>
            <a:rect l="l" t="t" r="r" b="b"/>
            <a:pathLst>
              <a:path w="111760" h="0">
                <a:moveTo>
                  <a:pt x="0" y="0"/>
                </a:moveTo>
                <a:lnTo>
                  <a:pt x="111707" y="0"/>
                </a:lnTo>
              </a:path>
            </a:pathLst>
          </a:custGeom>
          <a:ln w="1776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/>
          <p:nvPr/>
        </p:nvSpPr>
        <p:spPr>
          <a:xfrm>
            <a:off x="3652874" y="2221845"/>
            <a:ext cx="20320" cy="49530"/>
          </a:xfrm>
          <a:custGeom>
            <a:avLst/>
            <a:gdLst/>
            <a:ahLst/>
            <a:cxnLst/>
            <a:rect l="l" t="t" r="r" b="b"/>
            <a:pathLst>
              <a:path w="20320" h="49530">
                <a:moveTo>
                  <a:pt x="0" y="49493"/>
                </a:moveTo>
                <a:lnTo>
                  <a:pt x="19809" y="49493"/>
                </a:lnTo>
                <a:lnTo>
                  <a:pt x="19809" y="0"/>
                </a:lnTo>
                <a:lnTo>
                  <a:pt x="0" y="0"/>
                </a:lnTo>
                <a:lnTo>
                  <a:pt x="0" y="4949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/>
          <p:nvPr/>
        </p:nvSpPr>
        <p:spPr>
          <a:xfrm>
            <a:off x="3652874" y="2213597"/>
            <a:ext cx="102870" cy="0"/>
          </a:xfrm>
          <a:custGeom>
            <a:avLst/>
            <a:gdLst/>
            <a:ahLst/>
            <a:cxnLst/>
            <a:rect l="l" t="t" r="r" b="b"/>
            <a:pathLst>
              <a:path w="102870" h="0">
                <a:moveTo>
                  <a:pt x="0" y="0"/>
                </a:moveTo>
                <a:lnTo>
                  <a:pt x="102620" y="0"/>
                </a:lnTo>
              </a:path>
            </a:pathLst>
          </a:custGeom>
          <a:ln w="1649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/>
          <p:nvPr/>
        </p:nvSpPr>
        <p:spPr>
          <a:xfrm>
            <a:off x="3652874" y="2160931"/>
            <a:ext cx="20320" cy="44450"/>
          </a:xfrm>
          <a:custGeom>
            <a:avLst/>
            <a:gdLst/>
            <a:ahLst/>
            <a:cxnLst/>
            <a:rect l="l" t="t" r="r" b="b"/>
            <a:pathLst>
              <a:path w="20320" h="44450">
                <a:moveTo>
                  <a:pt x="0" y="44417"/>
                </a:moveTo>
                <a:lnTo>
                  <a:pt x="19809" y="44417"/>
                </a:lnTo>
                <a:lnTo>
                  <a:pt x="19809" y="0"/>
                </a:lnTo>
                <a:lnTo>
                  <a:pt x="0" y="0"/>
                </a:lnTo>
                <a:lnTo>
                  <a:pt x="0" y="4441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/>
          <p:nvPr/>
        </p:nvSpPr>
        <p:spPr>
          <a:xfrm>
            <a:off x="3652874" y="2152047"/>
            <a:ext cx="108585" cy="0"/>
          </a:xfrm>
          <a:custGeom>
            <a:avLst/>
            <a:gdLst/>
            <a:ahLst/>
            <a:cxnLst/>
            <a:rect l="l" t="t" r="r" b="b"/>
            <a:pathLst>
              <a:path w="108585" h="0">
                <a:moveTo>
                  <a:pt x="0" y="0"/>
                </a:moveTo>
                <a:lnTo>
                  <a:pt x="108234" y="0"/>
                </a:lnTo>
              </a:path>
            </a:pathLst>
          </a:custGeom>
          <a:ln w="1776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/>
          <p:nvPr/>
        </p:nvSpPr>
        <p:spPr>
          <a:xfrm>
            <a:off x="6545021" y="4117142"/>
            <a:ext cx="76043" cy="66439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/>
          <p:nvPr/>
        </p:nvSpPr>
        <p:spPr>
          <a:xfrm>
            <a:off x="6583043" y="3813421"/>
            <a:ext cx="0" cy="370205"/>
          </a:xfrm>
          <a:custGeom>
            <a:avLst/>
            <a:gdLst/>
            <a:ahLst/>
            <a:cxnLst/>
            <a:rect l="l" t="t" r="r" b="b"/>
            <a:pathLst>
              <a:path w="0" h="370204">
                <a:moveTo>
                  <a:pt x="0" y="0"/>
                </a:moveTo>
                <a:lnTo>
                  <a:pt x="0" y="370160"/>
                </a:lnTo>
              </a:path>
            </a:pathLst>
          </a:custGeom>
          <a:ln w="1437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4" name="object 44"/>
          <p:cNvSpPr/>
          <p:nvPr/>
        </p:nvSpPr>
        <p:spPr>
          <a:xfrm>
            <a:off x="6681771" y="4041060"/>
            <a:ext cx="55244" cy="146050"/>
          </a:xfrm>
          <a:custGeom>
            <a:avLst/>
            <a:gdLst/>
            <a:ahLst/>
            <a:cxnLst/>
            <a:rect l="l" t="t" r="r" b="b"/>
            <a:pathLst>
              <a:path w="55245" h="146050">
                <a:moveTo>
                  <a:pt x="55131" y="32181"/>
                </a:moveTo>
                <a:lnTo>
                  <a:pt x="36754" y="32181"/>
                </a:lnTo>
                <a:lnTo>
                  <a:pt x="36754" y="145710"/>
                </a:lnTo>
                <a:lnTo>
                  <a:pt x="55131" y="145710"/>
                </a:lnTo>
                <a:lnTo>
                  <a:pt x="55131" y="32181"/>
                </a:lnTo>
                <a:close/>
              </a:path>
              <a:path w="55245" h="146050">
                <a:moveTo>
                  <a:pt x="55131" y="0"/>
                </a:moveTo>
                <a:lnTo>
                  <a:pt x="43344" y="0"/>
                </a:lnTo>
                <a:lnTo>
                  <a:pt x="40176" y="6276"/>
                </a:lnTo>
                <a:lnTo>
                  <a:pt x="34726" y="12756"/>
                </a:lnTo>
                <a:lnTo>
                  <a:pt x="0" y="36433"/>
                </a:lnTo>
                <a:lnTo>
                  <a:pt x="0" y="53657"/>
                </a:lnTo>
                <a:lnTo>
                  <a:pt x="36754" y="32181"/>
                </a:lnTo>
                <a:lnTo>
                  <a:pt x="55131" y="32181"/>
                </a:lnTo>
                <a:lnTo>
                  <a:pt x="5513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5" name="object 45"/>
          <p:cNvSpPr/>
          <p:nvPr/>
        </p:nvSpPr>
        <p:spPr>
          <a:xfrm>
            <a:off x="6781768" y="4041060"/>
            <a:ext cx="97588" cy="148190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6" name="object 46"/>
          <p:cNvSpPr/>
          <p:nvPr/>
        </p:nvSpPr>
        <p:spPr>
          <a:xfrm>
            <a:off x="6910535" y="4041654"/>
            <a:ext cx="224580" cy="145115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7" name="object 47"/>
          <p:cNvSpPr/>
          <p:nvPr/>
        </p:nvSpPr>
        <p:spPr>
          <a:xfrm>
            <a:off x="3820701" y="3661408"/>
            <a:ext cx="55244" cy="146050"/>
          </a:xfrm>
          <a:custGeom>
            <a:avLst/>
            <a:gdLst/>
            <a:ahLst/>
            <a:cxnLst/>
            <a:rect l="l" t="t" r="r" b="b"/>
            <a:pathLst>
              <a:path w="55245" h="146050">
                <a:moveTo>
                  <a:pt x="55080" y="32181"/>
                </a:moveTo>
                <a:lnTo>
                  <a:pt x="36703" y="32181"/>
                </a:lnTo>
                <a:lnTo>
                  <a:pt x="36703" y="145710"/>
                </a:lnTo>
                <a:lnTo>
                  <a:pt x="55080" y="145710"/>
                </a:lnTo>
                <a:lnTo>
                  <a:pt x="55080" y="32181"/>
                </a:lnTo>
                <a:close/>
              </a:path>
              <a:path w="55245" h="146050">
                <a:moveTo>
                  <a:pt x="55080" y="0"/>
                </a:moveTo>
                <a:lnTo>
                  <a:pt x="43293" y="0"/>
                </a:lnTo>
                <a:lnTo>
                  <a:pt x="40125" y="6276"/>
                </a:lnTo>
                <a:lnTo>
                  <a:pt x="34675" y="12756"/>
                </a:lnTo>
                <a:lnTo>
                  <a:pt x="0" y="36433"/>
                </a:lnTo>
                <a:lnTo>
                  <a:pt x="0" y="53657"/>
                </a:lnTo>
                <a:lnTo>
                  <a:pt x="36703" y="32181"/>
                </a:lnTo>
                <a:lnTo>
                  <a:pt x="55080" y="32181"/>
                </a:lnTo>
                <a:lnTo>
                  <a:pt x="5508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8" name="object 48"/>
          <p:cNvSpPr/>
          <p:nvPr/>
        </p:nvSpPr>
        <p:spPr>
          <a:xfrm>
            <a:off x="3930026" y="3661408"/>
            <a:ext cx="325844" cy="148190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9" name="object 49"/>
          <p:cNvSpPr/>
          <p:nvPr/>
        </p:nvSpPr>
        <p:spPr>
          <a:xfrm>
            <a:off x="4343953" y="3699626"/>
            <a:ext cx="147016" cy="107492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0" name="object 50"/>
          <p:cNvSpPr/>
          <p:nvPr/>
        </p:nvSpPr>
        <p:spPr>
          <a:xfrm>
            <a:off x="4524556" y="3661408"/>
            <a:ext cx="262602" cy="145710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1" name="object 51"/>
          <p:cNvSpPr/>
          <p:nvPr/>
        </p:nvSpPr>
        <p:spPr>
          <a:xfrm>
            <a:off x="5772677" y="2686057"/>
            <a:ext cx="116839" cy="116205"/>
          </a:xfrm>
          <a:custGeom>
            <a:avLst/>
            <a:gdLst/>
            <a:ahLst/>
            <a:cxnLst/>
            <a:rect l="l" t="t" r="r" b="b"/>
            <a:pathLst>
              <a:path w="116839" h="116205">
                <a:moveTo>
                  <a:pt x="51455" y="0"/>
                </a:moveTo>
                <a:lnTo>
                  <a:pt x="39288" y="12148"/>
                </a:lnTo>
                <a:lnTo>
                  <a:pt x="44738" y="14806"/>
                </a:lnTo>
                <a:lnTo>
                  <a:pt x="51455" y="17210"/>
                </a:lnTo>
                <a:lnTo>
                  <a:pt x="67424" y="21513"/>
                </a:lnTo>
                <a:lnTo>
                  <a:pt x="74395" y="22779"/>
                </a:lnTo>
                <a:lnTo>
                  <a:pt x="80478" y="22905"/>
                </a:lnTo>
                <a:lnTo>
                  <a:pt x="0" y="103265"/>
                </a:lnTo>
                <a:lnTo>
                  <a:pt x="13054" y="116173"/>
                </a:lnTo>
                <a:lnTo>
                  <a:pt x="116219" y="13161"/>
                </a:lnTo>
                <a:lnTo>
                  <a:pt x="110296" y="7246"/>
                </a:lnTo>
                <a:lnTo>
                  <a:pt x="89907" y="7246"/>
                </a:lnTo>
                <a:lnTo>
                  <a:pt x="82633" y="6960"/>
                </a:lnTo>
                <a:lnTo>
                  <a:pt x="74928" y="6157"/>
                </a:lnTo>
                <a:lnTo>
                  <a:pt x="67187" y="4714"/>
                </a:lnTo>
                <a:lnTo>
                  <a:pt x="59375" y="2653"/>
                </a:lnTo>
                <a:lnTo>
                  <a:pt x="51455" y="0"/>
                </a:lnTo>
                <a:close/>
              </a:path>
              <a:path w="116839" h="116205">
                <a:moveTo>
                  <a:pt x="107854" y="4808"/>
                </a:moveTo>
                <a:lnTo>
                  <a:pt x="102505" y="6159"/>
                </a:lnTo>
                <a:lnTo>
                  <a:pt x="96527" y="6976"/>
                </a:lnTo>
                <a:lnTo>
                  <a:pt x="89907" y="7246"/>
                </a:lnTo>
                <a:lnTo>
                  <a:pt x="110296" y="7246"/>
                </a:lnTo>
                <a:lnTo>
                  <a:pt x="107854" y="480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2" name="object 52"/>
          <p:cNvSpPr/>
          <p:nvPr/>
        </p:nvSpPr>
        <p:spPr>
          <a:xfrm>
            <a:off x="5820710" y="2745030"/>
            <a:ext cx="156210" cy="153035"/>
          </a:xfrm>
          <a:custGeom>
            <a:avLst/>
            <a:gdLst/>
            <a:ahLst/>
            <a:cxnLst/>
            <a:rect l="l" t="t" r="r" b="b"/>
            <a:pathLst>
              <a:path w="156210" h="153035">
                <a:moveTo>
                  <a:pt x="39191" y="70099"/>
                </a:moveTo>
                <a:lnTo>
                  <a:pt x="32445" y="70362"/>
                </a:lnTo>
                <a:lnTo>
                  <a:pt x="24080" y="70868"/>
                </a:lnTo>
                <a:lnTo>
                  <a:pt x="16602" y="72513"/>
                </a:lnTo>
                <a:lnTo>
                  <a:pt x="10265" y="75424"/>
                </a:lnTo>
                <a:lnTo>
                  <a:pt x="6336" y="77069"/>
                </a:lnTo>
                <a:lnTo>
                  <a:pt x="2914" y="79473"/>
                </a:lnTo>
                <a:lnTo>
                  <a:pt x="0" y="82637"/>
                </a:lnTo>
                <a:lnTo>
                  <a:pt x="69959" y="152493"/>
                </a:lnTo>
                <a:lnTo>
                  <a:pt x="81999" y="140344"/>
                </a:lnTo>
                <a:lnTo>
                  <a:pt x="30163" y="88585"/>
                </a:lnTo>
                <a:lnTo>
                  <a:pt x="33839" y="87699"/>
                </a:lnTo>
                <a:lnTo>
                  <a:pt x="38021" y="87319"/>
                </a:lnTo>
                <a:lnTo>
                  <a:pt x="42457" y="87193"/>
                </a:lnTo>
                <a:lnTo>
                  <a:pt x="129970" y="87193"/>
                </a:lnTo>
                <a:lnTo>
                  <a:pt x="135356" y="85042"/>
                </a:lnTo>
                <a:lnTo>
                  <a:pt x="140299" y="81878"/>
                </a:lnTo>
                <a:lnTo>
                  <a:pt x="144481" y="77828"/>
                </a:lnTo>
                <a:lnTo>
                  <a:pt x="147660" y="73943"/>
                </a:lnTo>
                <a:lnTo>
                  <a:pt x="102034" y="73943"/>
                </a:lnTo>
                <a:lnTo>
                  <a:pt x="91806" y="73889"/>
                </a:lnTo>
                <a:lnTo>
                  <a:pt x="79463" y="73148"/>
                </a:lnTo>
                <a:lnTo>
                  <a:pt x="55489" y="70807"/>
                </a:lnTo>
                <a:lnTo>
                  <a:pt x="46877" y="70251"/>
                </a:lnTo>
                <a:lnTo>
                  <a:pt x="39191" y="70099"/>
                </a:lnTo>
                <a:close/>
              </a:path>
              <a:path w="156210" h="153035">
                <a:moveTo>
                  <a:pt x="129970" y="87193"/>
                </a:moveTo>
                <a:lnTo>
                  <a:pt x="42457" y="87193"/>
                </a:lnTo>
                <a:lnTo>
                  <a:pt x="46771" y="87319"/>
                </a:lnTo>
                <a:lnTo>
                  <a:pt x="52802" y="87699"/>
                </a:lnTo>
                <a:lnTo>
                  <a:pt x="60725" y="88367"/>
                </a:lnTo>
                <a:lnTo>
                  <a:pt x="70466" y="89344"/>
                </a:lnTo>
                <a:lnTo>
                  <a:pt x="82395" y="90388"/>
                </a:lnTo>
                <a:lnTo>
                  <a:pt x="92709" y="91053"/>
                </a:lnTo>
                <a:lnTo>
                  <a:pt x="101406" y="91337"/>
                </a:lnTo>
                <a:lnTo>
                  <a:pt x="108488" y="91242"/>
                </a:lnTo>
                <a:lnTo>
                  <a:pt x="116979" y="90863"/>
                </a:lnTo>
                <a:lnTo>
                  <a:pt x="123950" y="89597"/>
                </a:lnTo>
                <a:lnTo>
                  <a:pt x="129970" y="87193"/>
                </a:lnTo>
                <a:close/>
              </a:path>
              <a:path w="156210" h="153035">
                <a:moveTo>
                  <a:pt x="140355" y="16831"/>
                </a:moveTo>
                <a:lnTo>
                  <a:pt x="101390" y="16831"/>
                </a:lnTo>
                <a:lnTo>
                  <a:pt x="116092" y="17084"/>
                </a:lnTo>
                <a:lnTo>
                  <a:pt x="122936" y="20248"/>
                </a:lnTo>
                <a:lnTo>
                  <a:pt x="135103" y="32396"/>
                </a:lnTo>
                <a:lnTo>
                  <a:pt x="138271" y="38977"/>
                </a:lnTo>
                <a:lnTo>
                  <a:pt x="138778" y="53151"/>
                </a:lnTo>
                <a:lnTo>
                  <a:pt x="136370" y="59225"/>
                </a:lnTo>
                <a:lnTo>
                  <a:pt x="131301" y="64161"/>
                </a:lnTo>
                <a:lnTo>
                  <a:pt x="126611" y="68970"/>
                </a:lnTo>
                <a:lnTo>
                  <a:pt x="119514" y="72007"/>
                </a:lnTo>
                <a:lnTo>
                  <a:pt x="110135" y="73272"/>
                </a:lnTo>
                <a:lnTo>
                  <a:pt x="102034" y="73943"/>
                </a:lnTo>
                <a:lnTo>
                  <a:pt x="147660" y="73943"/>
                </a:lnTo>
                <a:lnTo>
                  <a:pt x="149703" y="71445"/>
                </a:lnTo>
                <a:lnTo>
                  <a:pt x="153369" y="64445"/>
                </a:lnTo>
                <a:lnTo>
                  <a:pt x="155442" y="56829"/>
                </a:lnTo>
                <a:lnTo>
                  <a:pt x="155888" y="48595"/>
                </a:lnTo>
                <a:lnTo>
                  <a:pt x="154605" y="40243"/>
                </a:lnTo>
                <a:lnTo>
                  <a:pt x="151515" y="32080"/>
                </a:lnTo>
                <a:lnTo>
                  <a:pt x="146620" y="24107"/>
                </a:lnTo>
                <a:lnTo>
                  <a:pt x="140355" y="16831"/>
                </a:lnTo>
                <a:close/>
              </a:path>
              <a:path w="156210" h="153035">
                <a:moveTo>
                  <a:pt x="108361" y="0"/>
                </a:moveTo>
                <a:lnTo>
                  <a:pt x="100119" y="237"/>
                </a:lnTo>
                <a:lnTo>
                  <a:pt x="91948" y="2277"/>
                </a:lnTo>
                <a:lnTo>
                  <a:pt x="83873" y="6121"/>
                </a:lnTo>
                <a:lnTo>
                  <a:pt x="75916" y="11769"/>
                </a:lnTo>
                <a:lnTo>
                  <a:pt x="87956" y="26449"/>
                </a:lnTo>
                <a:lnTo>
                  <a:pt x="94420" y="19994"/>
                </a:lnTo>
                <a:lnTo>
                  <a:pt x="101390" y="16831"/>
                </a:lnTo>
                <a:lnTo>
                  <a:pt x="140355" y="16831"/>
                </a:lnTo>
                <a:lnTo>
                  <a:pt x="139919" y="16325"/>
                </a:lnTo>
                <a:lnTo>
                  <a:pt x="132314" y="9681"/>
                </a:lnTo>
                <a:lnTo>
                  <a:pt x="124520" y="4745"/>
                </a:lnTo>
                <a:lnTo>
                  <a:pt x="116536" y="1518"/>
                </a:lnTo>
                <a:lnTo>
                  <a:pt x="10836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3" name="object 53"/>
          <p:cNvSpPr/>
          <p:nvPr/>
        </p:nvSpPr>
        <p:spPr>
          <a:xfrm>
            <a:off x="5917792" y="2832822"/>
            <a:ext cx="132715" cy="132080"/>
          </a:xfrm>
          <a:custGeom>
            <a:avLst/>
            <a:gdLst/>
            <a:ahLst/>
            <a:cxnLst/>
            <a:rect l="l" t="t" r="r" b="b"/>
            <a:pathLst>
              <a:path w="132714" h="132080">
                <a:moveTo>
                  <a:pt x="86164" y="0"/>
                </a:moveTo>
                <a:lnTo>
                  <a:pt x="48667" y="15820"/>
                </a:lnTo>
                <a:lnTo>
                  <a:pt x="18446" y="45435"/>
                </a:lnTo>
                <a:lnTo>
                  <a:pt x="0" y="83430"/>
                </a:lnTo>
                <a:lnTo>
                  <a:pt x="118" y="92923"/>
                </a:lnTo>
                <a:lnTo>
                  <a:pt x="25458" y="127201"/>
                </a:lnTo>
                <a:lnTo>
                  <a:pt x="45572" y="131480"/>
                </a:lnTo>
                <a:lnTo>
                  <a:pt x="52644" y="130602"/>
                </a:lnTo>
                <a:lnTo>
                  <a:pt x="37514" y="115953"/>
                </a:lnTo>
                <a:lnTo>
                  <a:pt x="29656" y="113802"/>
                </a:lnTo>
                <a:lnTo>
                  <a:pt x="23700" y="107728"/>
                </a:lnTo>
                <a:lnTo>
                  <a:pt x="17743" y="101780"/>
                </a:lnTo>
                <a:lnTo>
                  <a:pt x="15462" y="94060"/>
                </a:lnTo>
                <a:lnTo>
                  <a:pt x="33397" y="56645"/>
                </a:lnTo>
                <a:lnTo>
                  <a:pt x="67614" y="25074"/>
                </a:lnTo>
                <a:lnTo>
                  <a:pt x="94546" y="15346"/>
                </a:lnTo>
                <a:lnTo>
                  <a:pt x="120274" y="15346"/>
                </a:lnTo>
                <a:lnTo>
                  <a:pt x="118247" y="13321"/>
                </a:lnTo>
                <a:lnTo>
                  <a:pt x="112327" y="8223"/>
                </a:lnTo>
                <a:lnTo>
                  <a:pt x="106159" y="4336"/>
                </a:lnTo>
                <a:lnTo>
                  <a:pt x="99729" y="1682"/>
                </a:lnTo>
                <a:lnTo>
                  <a:pt x="93026" y="286"/>
                </a:lnTo>
                <a:lnTo>
                  <a:pt x="86164" y="0"/>
                </a:lnTo>
                <a:close/>
              </a:path>
              <a:path w="132714" h="132080">
                <a:moveTo>
                  <a:pt x="120274" y="15346"/>
                </a:moveTo>
                <a:lnTo>
                  <a:pt x="94546" y="15346"/>
                </a:lnTo>
                <a:lnTo>
                  <a:pt x="101771" y="17624"/>
                </a:lnTo>
                <a:lnTo>
                  <a:pt x="107727" y="23698"/>
                </a:lnTo>
                <a:lnTo>
                  <a:pt x="111577" y="28513"/>
                </a:lnTo>
                <a:lnTo>
                  <a:pt x="114001" y="34028"/>
                </a:lnTo>
                <a:lnTo>
                  <a:pt x="114999" y="40231"/>
                </a:lnTo>
                <a:lnTo>
                  <a:pt x="114571" y="47110"/>
                </a:lnTo>
                <a:lnTo>
                  <a:pt x="86942" y="86847"/>
                </a:lnTo>
                <a:lnTo>
                  <a:pt x="55111" y="111850"/>
                </a:lnTo>
                <a:lnTo>
                  <a:pt x="37514" y="115953"/>
                </a:lnTo>
                <a:lnTo>
                  <a:pt x="82493" y="115953"/>
                </a:lnTo>
                <a:lnTo>
                  <a:pt x="113399" y="85961"/>
                </a:lnTo>
                <a:lnTo>
                  <a:pt x="132194" y="45435"/>
                </a:lnTo>
                <a:lnTo>
                  <a:pt x="132307" y="44705"/>
                </a:lnTo>
                <a:lnTo>
                  <a:pt x="131934" y="38125"/>
                </a:lnTo>
                <a:lnTo>
                  <a:pt x="129827" y="31291"/>
                </a:lnTo>
                <a:lnTo>
                  <a:pt x="127868" y="25074"/>
                </a:lnTo>
                <a:lnTo>
                  <a:pt x="123950" y="19016"/>
                </a:lnTo>
                <a:lnTo>
                  <a:pt x="120274" y="1534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4" name="object 54"/>
          <p:cNvSpPr/>
          <p:nvPr/>
        </p:nvSpPr>
        <p:spPr>
          <a:xfrm>
            <a:off x="6003340" y="2918244"/>
            <a:ext cx="132715" cy="132080"/>
          </a:xfrm>
          <a:custGeom>
            <a:avLst/>
            <a:gdLst/>
            <a:ahLst/>
            <a:cxnLst/>
            <a:rect l="l" t="t" r="r" b="b"/>
            <a:pathLst>
              <a:path w="132714" h="132080">
                <a:moveTo>
                  <a:pt x="86164" y="0"/>
                </a:moveTo>
                <a:lnTo>
                  <a:pt x="48667" y="15820"/>
                </a:lnTo>
                <a:lnTo>
                  <a:pt x="18446" y="45435"/>
                </a:lnTo>
                <a:lnTo>
                  <a:pt x="0" y="83430"/>
                </a:lnTo>
                <a:lnTo>
                  <a:pt x="118" y="92923"/>
                </a:lnTo>
                <a:lnTo>
                  <a:pt x="25458" y="127201"/>
                </a:lnTo>
                <a:lnTo>
                  <a:pt x="45572" y="131480"/>
                </a:lnTo>
                <a:lnTo>
                  <a:pt x="52644" y="130602"/>
                </a:lnTo>
                <a:lnTo>
                  <a:pt x="37514" y="115953"/>
                </a:lnTo>
                <a:lnTo>
                  <a:pt x="29656" y="113802"/>
                </a:lnTo>
                <a:lnTo>
                  <a:pt x="23700" y="107728"/>
                </a:lnTo>
                <a:lnTo>
                  <a:pt x="17743" y="101780"/>
                </a:lnTo>
                <a:lnTo>
                  <a:pt x="15462" y="94060"/>
                </a:lnTo>
                <a:lnTo>
                  <a:pt x="33397" y="56645"/>
                </a:lnTo>
                <a:lnTo>
                  <a:pt x="67614" y="25074"/>
                </a:lnTo>
                <a:lnTo>
                  <a:pt x="94546" y="15346"/>
                </a:lnTo>
                <a:lnTo>
                  <a:pt x="120274" y="15346"/>
                </a:lnTo>
                <a:lnTo>
                  <a:pt x="118247" y="13321"/>
                </a:lnTo>
                <a:lnTo>
                  <a:pt x="112327" y="8223"/>
                </a:lnTo>
                <a:lnTo>
                  <a:pt x="106159" y="4336"/>
                </a:lnTo>
                <a:lnTo>
                  <a:pt x="99729" y="1682"/>
                </a:lnTo>
                <a:lnTo>
                  <a:pt x="93026" y="286"/>
                </a:lnTo>
                <a:lnTo>
                  <a:pt x="86164" y="0"/>
                </a:lnTo>
                <a:close/>
              </a:path>
              <a:path w="132714" h="132080">
                <a:moveTo>
                  <a:pt x="120274" y="15346"/>
                </a:moveTo>
                <a:lnTo>
                  <a:pt x="94546" y="15346"/>
                </a:lnTo>
                <a:lnTo>
                  <a:pt x="101771" y="17624"/>
                </a:lnTo>
                <a:lnTo>
                  <a:pt x="107727" y="23698"/>
                </a:lnTo>
                <a:lnTo>
                  <a:pt x="111577" y="28513"/>
                </a:lnTo>
                <a:lnTo>
                  <a:pt x="114001" y="34028"/>
                </a:lnTo>
                <a:lnTo>
                  <a:pt x="114999" y="40231"/>
                </a:lnTo>
                <a:lnTo>
                  <a:pt x="114571" y="47110"/>
                </a:lnTo>
                <a:lnTo>
                  <a:pt x="86942" y="86847"/>
                </a:lnTo>
                <a:lnTo>
                  <a:pt x="55111" y="111850"/>
                </a:lnTo>
                <a:lnTo>
                  <a:pt x="37514" y="115953"/>
                </a:lnTo>
                <a:lnTo>
                  <a:pt x="82493" y="115953"/>
                </a:lnTo>
                <a:lnTo>
                  <a:pt x="113399" y="85961"/>
                </a:lnTo>
                <a:lnTo>
                  <a:pt x="132194" y="45435"/>
                </a:lnTo>
                <a:lnTo>
                  <a:pt x="132307" y="44705"/>
                </a:lnTo>
                <a:lnTo>
                  <a:pt x="131934" y="38125"/>
                </a:lnTo>
                <a:lnTo>
                  <a:pt x="129827" y="31291"/>
                </a:lnTo>
                <a:lnTo>
                  <a:pt x="127868" y="25074"/>
                </a:lnTo>
                <a:lnTo>
                  <a:pt x="123950" y="19016"/>
                </a:lnTo>
                <a:lnTo>
                  <a:pt x="120274" y="1534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5" name="object 55"/>
          <p:cNvSpPr/>
          <p:nvPr/>
        </p:nvSpPr>
        <p:spPr>
          <a:xfrm>
            <a:off x="6111068" y="3052801"/>
            <a:ext cx="168275" cy="178435"/>
          </a:xfrm>
          <a:custGeom>
            <a:avLst/>
            <a:gdLst/>
            <a:ahLst/>
            <a:cxnLst/>
            <a:rect l="l" t="t" r="r" b="b"/>
            <a:pathLst>
              <a:path w="168275" h="178435">
                <a:moveTo>
                  <a:pt x="156075" y="78208"/>
                </a:moveTo>
                <a:lnTo>
                  <a:pt x="116852" y="78208"/>
                </a:lnTo>
                <a:lnTo>
                  <a:pt x="123950" y="78334"/>
                </a:lnTo>
                <a:lnTo>
                  <a:pt x="130920" y="78334"/>
                </a:lnTo>
                <a:lnTo>
                  <a:pt x="137131" y="81118"/>
                </a:lnTo>
                <a:lnTo>
                  <a:pt x="142580" y="86434"/>
                </a:lnTo>
                <a:lnTo>
                  <a:pt x="145495" y="89471"/>
                </a:lnTo>
                <a:lnTo>
                  <a:pt x="147396" y="92761"/>
                </a:lnTo>
                <a:lnTo>
                  <a:pt x="149171" y="99848"/>
                </a:lnTo>
                <a:lnTo>
                  <a:pt x="148917" y="103138"/>
                </a:lnTo>
                <a:lnTo>
                  <a:pt x="147523" y="106175"/>
                </a:lnTo>
                <a:lnTo>
                  <a:pt x="146129" y="109339"/>
                </a:lnTo>
                <a:lnTo>
                  <a:pt x="142961" y="113389"/>
                </a:lnTo>
                <a:lnTo>
                  <a:pt x="137891" y="118324"/>
                </a:lnTo>
                <a:lnTo>
                  <a:pt x="90998" y="165148"/>
                </a:lnTo>
                <a:lnTo>
                  <a:pt x="155001" y="127056"/>
                </a:lnTo>
                <a:lnTo>
                  <a:pt x="167801" y="102126"/>
                </a:lnTo>
                <a:lnTo>
                  <a:pt x="167088" y="96026"/>
                </a:lnTo>
                <a:lnTo>
                  <a:pt x="164950" y="90056"/>
                </a:lnTo>
                <a:lnTo>
                  <a:pt x="161385" y="84205"/>
                </a:lnTo>
                <a:lnTo>
                  <a:pt x="156395" y="78461"/>
                </a:lnTo>
                <a:lnTo>
                  <a:pt x="156075" y="78208"/>
                </a:lnTo>
                <a:close/>
              </a:path>
              <a:path w="168275" h="178435">
                <a:moveTo>
                  <a:pt x="110515" y="32650"/>
                </a:moveTo>
                <a:lnTo>
                  <a:pt x="79338" y="32650"/>
                </a:lnTo>
                <a:lnTo>
                  <a:pt x="89223" y="35181"/>
                </a:lnTo>
                <a:lnTo>
                  <a:pt x="93533" y="37585"/>
                </a:lnTo>
                <a:lnTo>
                  <a:pt x="102024" y="46064"/>
                </a:lnTo>
                <a:lnTo>
                  <a:pt x="104052" y="50873"/>
                </a:lnTo>
                <a:lnTo>
                  <a:pt x="103418" y="55808"/>
                </a:lnTo>
                <a:lnTo>
                  <a:pt x="102658" y="60744"/>
                </a:lnTo>
                <a:lnTo>
                  <a:pt x="99616" y="65932"/>
                </a:lnTo>
                <a:lnTo>
                  <a:pt x="93913" y="71501"/>
                </a:lnTo>
                <a:lnTo>
                  <a:pt x="45625" y="119843"/>
                </a:lnTo>
                <a:lnTo>
                  <a:pt x="58553" y="132878"/>
                </a:lnTo>
                <a:lnTo>
                  <a:pt x="109502" y="82004"/>
                </a:lnTo>
                <a:lnTo>
                  <a:pt x="116852" y="78208"/>
                </a:lnTo>
                <a:lnTo>
                  <a:pt x="156075" y="78208"/>
                </a:lnTo>
                <a:lnTo>
                  <a:pt x="148620" y="72315"/>
                </a:lnTo>
                <a:lnTo>
                  <a:pt x="139919" y="68495"/>
                </a:lnTo>
                <a:lnTo>
                  <a:pt x="135629" y="67831"/>
                </a:lnTo>
                <a:lnTo>
                  <a:pt x="119641" y="67831"/>
                </a:lnTo>
                <a:lnTo>
                  <a:pt x="122302" y="62262"/>
                </a:lnTo>
                <a:lnTo>
                  <a:pt x="122936" y="56441"/>
                </a:lnTo>
                <a:lnTo>
                  <a:pt x="121542" y="50493"/>
                </a:lnTo>
                <a:lnTo>
                  <a:pt x="120274" y="44672"/>
                </a:lnTo>
                <a:lnTo>
                  <a:pt x="116726" y="38851"/>
                </a:lnTo>
                <a:lnTo>
                  <a:pt x="110515" y="32650"/>
                </a:lnTo>
                <a:close/>
              </a:path>
              <a:path w="168275" h="178435">
                <a:moveTo>
                  <a:pt x="74522" y="0"/>
                </a:moveTo>
                <a:lnTo>
                  <a:pt x="0" y="74411"/>
                </a:lnTo>
                <a:lnTo>
                  <a:pt x="13054" y="87319"/>
                </a:lnTo>
                <a:lnTo>
                  <a:pt x="58426" y="42014"/>
                </a:lnTo>
                <a:lnTo>
                  <a:pt x="64256" y="37585"/>
                </a:lnTo>
                <a:lnTo>
                  <a:pt x="69325" y="35307"/>
                </a:lnTo>
                <a:lnTo>
                  <a:pt x="74268" y="33156"/>
                </a:lnTo>
                <a:lnTo>
                  <a:pt x="79338" y="32650"/>
                </a:lnTo>
                <a:lnTo>
                  <a:pt x="110515" y="32650"/>
                </a:lnTo>
                <a:lnTo>
                  <a:pt x="105953" y="28094"/>
                </a:lnTo>
                <a:lnTo>
                  <a:pt x="100250" y="24677"/>
                </a:lnTo>
                <a:lnTo>
                  <a:pt x="90934" y="22019"/>
                </a:lnTo>
                <a:lnTo>
                  <a:pt x="75662" y="22019"/>
                </a:lnTo>
                <a:lnTo>
                  <a:pt x="86055" y="11642"/>
                </a:lnTo>
                <a:lnTo>
                  <a:pt x="74522" y="0"/>
                </a:lnTo>
                <a:close/>
              </a:path>
              <a:path w="168275" h="178435">
                <a:moveTo>
                  <a:pt x="130267" y="67000"/>
                </a:moveTo>
                <a:lnTo>
                  <a:pt x="119641" y="67831"/>
                </a:lnTo>
                <a:lnTo>
                  <a:pt x="135629" y="67831"/>
                </a:lnTo>
                <a:lnTo>
                  <a:pt x="130267" y="67000"/>
                </a:lnTo>
                <a:close/>
              </a:path>
              <a:path w="168275" h="178435">
                <a:moveTo>
                  <a:pt x="81746" y="20880"/>
                </a:moveTo>
                <a:lnTo>
                  <a:pt x="75662" y="22019"/>
                </a:lnTo>
                <a:lnTo>
                  <a:pt x="90934" y="22019"/>
                </a:lnTo>
                <a:lnTo>
                  <a:pt x="87829" y="21133"/>
                </a:lnTo>
                <a:lnTo>
                  <a:pt x="81746" y="2088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6" name="object 56"/>
          <p:cNvSpPr/>
          <p:nvPr/>
        </p:nvSpPr>
        <p:spPr>
          <a:xfrm>
            <a:off x="6244144" y="3176188"/>
            <a:ext cx="168275" cy="178435"/>
          </a:xfrm>
          <a:custGeom>
            <a:avLst/>
            <a:gdLst/>
            <a:ahLst/>
            <a:cxnLst/>
            <a:rect l="l" t="t" r="r" b="b"/>
            <a:pathLst>
              <a:path w="168275" h="178435">
                <a:moveTo>
                  <a:pt x="156075" y="78208"/>
                </a:moveTo>
                <a:lnTo>
                  <a:pt x="116852" y="78208"/>
                </a:lnTo>
                <a:lnTo>
                  <a:pt x="123950" y="78334"/>
                </a:lnTo>
                <a:lnTo>
                  <a:pt x="130920" y="78334"/>
                </a:lnTo>
                <a:lnTo>
                  <a:pt x="137131" y="81118"/>
                </a:lnTo>
                <a:lnTo>
                  <a:pt x="142580" y="86434"/>
                </a:lnTo>
                <a:lnTo>
                  <a:pt x="145495" y="89471"/>
                </a:lnTo>
                <a:lnTo>
                  <a:pt x="147396" y="92761"/>
                </a:lnTo>
                <a:lnTo>
                  <a:pt x="149171" y="99848"/>
                </a:lnTo>
                <a:lnTo>
                  <a:pt x="148917" y="103138"/>
                </a:lnTo>
                <a:lnTo>
                  <a:pt x="147523" y="106175"/>
                </a:lnTo>
                <a:lnTo>
                  <a:pt x="146129" y="109339"/>
                </a:lnTo>
                <a:lnTo>
                  <a:pt x="142961" y="113389"/>
                </a:lnTo>
                <a:lnTo>
                  <a:pt x="137891" y="118324"/>
                </a:lnTo>
                <a:lnTo>
                  <a:pt x="90998" y="165148"/>
                </a:lnTo>
                <a:lnTo>
                  <a:pt x="155001" y="127056"/>
                </a:lnTo>
                <a:lnTo>
                  <a:pt x="167801" y="102126"/>
                </a:lnTo>
                <a:lnTo>
                  <a:pt x="167088" y="96026"/>
                </a:lnTo>
                <a:lnTo>
                  <a:pt x="164950" y="90056"/>
                </a:lnTo>
                <a:lnTo>
                  <a:pt x="161385" y="84205"/>
                </a:lnTo>
                <a:lnTo>
                  <a:pt x="156395" y="78461"/>
                </a:lnTo>
                <a:lnTo>
                  <a:pt x="156075" y="78208"/>
                </a:lnTo>
                <a:close/>
              </a:path>
              <a:path w="168275" h="178435">
                <a:moveTo>
                  <a:pt x="110515" y="32650"/>
                </a:moveTo>
                <a:lnTo>
                  <a:pt x="79338" y="32650"/>
                </a:lnTo>
                <a:lnTo>
                  <a:pt x="89223" y="35181"/>
                </a:lnTo>
                <a:lnTo>
                  <a:pt x="93533" y="37585"/>
                </a:lnTo>
                <a:lnTo>
                  <a:pt x="102024" y="46064"/>
                </a:lnTo>
                <a:lnTo>
                  <a:pt x="104052" y="50873"/>
                </a:lnTo>
                <a:lnTo>
                  <a:pt x="103418" y="55808"/>
                </a:lnTo>
                <a:lnTo>
                  <a:pt x="102658" y="60744"/>
                </a:lnTo>
                <a:lnTo>
                  <a:pt x="99616" y="65932"/>
                </a:lnTo>
                <a:lnTo>
                  <a:pt x="93913" y="71501"/>
                </a:lnTo>
                <a:lnTo>
                  <a:pt x="45625" y="119843"/>
                </a:lnTo>
                <a:lnTo>
                  <a:pt x="58553" y="132878"/>
                </a:lnTo>
                <a:lnTo>
                  <a:pt x="109502" y="82004"/>
                </a:lnTo>
                <a:lnTo>
                  <a:pt x="116852" y="78208"/>
                </a:lnTo>
                <a:lnTo>
                  <a:pt x="156075" y="78208"/>
                </a:lnTo>
                <a:lnTo>
                  <a:pt x="148620" y="72315"/>
                </a:lnTo>
                <a:lnTo>
                  <a:pt x="139919" y="68495"/>
                </a:lnTo>
                <a:lnTo>
                  <a:pt x="135629" y="67831"/>
                </a:lnTo>
                <a:lnTo>
                  <a:pt x="119641" y="67831"/>
                </a:lnTo>
                <a:lnTo>
                  <a:pt x="122302" y="62262"/>
                </a:lnTo>
                <a:lnTo>
                  <a:pt x="122936" y="56441"/>
                </a:lnTo>
                <a:lnTo>
                  <a:pt x="121542" y="50493"/>
                </a:lnTo>
                <a:lnTo>
                  <a:pt x="120274" y="44672"/>
                </a:lnTo>
                <a:lnTo>
                  <a:pt x="116726" y="38851"/>
                </a:lnTo>
                <a:lnTo>
                  <a:pt x="110515" y="32650"/>
                </a:lnTo>
                <a:close/>
              </a:path>
              <a:path w="168275" h="178435">
                <a:moveTo>
                  <a:pt x="74522" y="0"/>
                </a:moveTo>
                <a:lnTo>
                  <a:pt x="0" y="74411"/>
                </a:lnTo>
                <a:lnTo>
                  <a:pt x="13054" y="87319"/>
                </a:lnTo>
                <a:lnTo>
                  <a:pt x="58426" y="42014"/>
                </a:lnTo>
                <a:lnTo>
                  <a:pt x="64256" y="37585"/>
                </a:lnTo>
                <a:lnTo>
                  <a:pt x="69325" y="35307"/>
                </a:lnTo>
                <a:lnTo>
                  <a:pt x="74268" y="33156"/>
                </a:lnTo>
                <a:lnTo>
                  <a:pt x="79338" y="32650"/>
                </a:lnTo>
                <a:lnTo>
                  <a:pt x="110515" y="32650"/>
                </a:lnTo>
                <a:lnTo>
                  <a:pt x="105953" y="28094"/>
                </a:lnTo>
                <a:lnTo>
                  <a:pt x="100250" y="24677"/>
                </a:lnTo>
                <a:lnTo>
                  <a:pt x="90934" y="22019"/>
                </a:lnTo>
                <a:lnTo>
                  <a:pt x="75662" y="22019"/>
                </a:lnTo>
                <a:lnTo>
                  <a:pt x="86055" y="11642"/>
                </a:lnTo>
                <a:lnTo>
                  <a:pt x="74522" y="0"/>
                </a:lnTo>
                <a:close/>
              </a:path>
              <a:path w="168275" h="178435">
                <a:moveTo>
                  <a:pt x="130267" y="67000"/>
                </a:moveTo>
                <a:lnTo>
                  <a:pt x="119641" y="67831"/>
                </a:lnTo>
                <a:lnTo>
                  <a:pt x="135629" y="67831"/>
                </a:lnTo>
                <a:lnTo>
                  <a:pt x="130267" y="67000"/>
                </a:lnTo>
                <a:close/>
              </a:path>
              <a:path w="168275" h="178435">
                <a:moveTo>
                  <a:pt x="81746" y="20880"/>
                </a:moveTo>
                <a:lnTo>
                  <a:pt x="75662" y="22019"/>
                </a:lnTo>
                <a:lnTo>
                  <a:pt x="90934" y="22019"/>
                </a:lnTo>
                <a:lnTo>
                  <a:pt x="87829" y="21133"/>
                </a:lnTo>
                <a:lnTo>
                  <a:pt x="81746" y="2088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7" name="object 57"/>
          <p:cNvSpPr/>
          <p:nvPr/>
        </p:nvSpPr>
        <p:spPr>
          <a:xfrm>
            <a:off x="6362517" y="3295525"/>
            <a:ext cx="156210" cy="153035"/>
          </a:xfrm>
          <a:custGeom>
            <a:avLst/>
            <a:gdLst/>
            <a:ahLst/>
            <a:cxnLst/>
            <a:rect l="l" t="t" r="r" b="b"/>
            <a:pathLst>
              <a:path w="156209" h="153035">
                <a:moveTo>
                  <a:pt x="39191" y="70099"/>
                </a:moveTo>
                <a:lnTo>
                  <a:pt x="32445" y="70362"/>
                </a:lnTo>
                <a:lnTo>
                  <a:pt x="24080" y="70868"/>
                </a:lnTo>
                <a:lnTo>
                  <a:pt x="16602" y="72513"/>
                </a:lnTo>
                <a:lnTo>
                  <a:pt x="10265" y="75424"/>
                </a:lnTo>
                <a:lnTo>
                  <a:pt x="6336" y="77069"/>
                </a:lnTo>
                <a:lnTo>
                  <a:pt x="2914" y="79473"/>
                </a:lnTo>
                <a:lnTo>
                  <a:pt x="0" y="82637"/>
                </a:lnTo>
                <a:lnTo>
                  <a:pt x="69959" y="152493"/>
                </a:lnTo>
                <a:lnTo>
                  <a:pt x="81999" y="140344"/>
                </a:lnTo>
                <a:lnTo>
                  <a:pt x="30163" y="88585"/>
                </a:lnTo>
                <a:lnTo>
                  <a:pt x="33839" y="87699"/>
                </a:lnTo>
                <a:lnTo>
                  <a:pt x="38021" y="87319"/>
                </a:lnTo>
                <a:lnTo>
                  <a:pt x="42457" y="87193"/>
                </a:lnTo>
                <a:lnTo>
                  <a:pt x="129970" y="87193"/>
                </a:lnTo>
                <a:lnTo>
                  <a:pt x="135356" y="85042"/>
                </a:lnTo>
                <a:lnTo>
                  <a:pt x="140299" y="81878"/>
                </a:lnTo>
                <a:lnTo>
                  <a:pt x="144481" y="77828"/>
                </a:lnTo>
                <a:lnTo>
                  <a:pt x="147660" y="73943"/>
                </a:lnTo>
                <a:lnTo>
                  <a:pt x="102034" y="73943"/>
                </a:lnTo>
                <a:lnTo>
                  <a:pt x="91806" y="73889"/>
                </a:lnTo>
                <a:lnTo>
                  <a:pt x="79463" y="73148"/>
                </a:lnTo>
                <a:lnTo>
                  <a:pt x="55489" y="70807"/>
                </a:lnTo>
                <a:lnTo>
                  <a:pt x="46877" y="70251"/>
                </a:lnTo>
                <a:lnTo>
                  <a:pt x="39191" y="70099"/>
                </a:lnTo>
                <a:close/>
              </a:path>
              <a:path w="156209" h="153035">
                <a:moveTo>
                  <a:pt x="129970" y="87193"/>
                </a:moveTo>
                <a:lnTo>
                  <a:pt x="42457" y="87193"/>
                </a:lnTo>
                <a:lnTo>
                  <a:pt x="46771" y="87319"/>
                </a:lnTo>
                <a:lnTo>
                  <a:pt x="52802" y="87699"/>
                </a:lnTo>
                <a:lnTo>
                  <a:pt x="60725" y="88367"/>
                </a:lnTo>
                <a:lnTo>
                  <a:pt x="70466" y="89344"/>
                </a:lnTo>
                <a:lnTo>
                  <a:pt x="82395" y="90388"/>
                </a:lnTo>
                <a:lnTo>
                  <a:pt x="92709" y="91053"/>
                </a:lnTo>
                <a:lnTo>
                  <a:pt x="101406" y="91337"/>
                </a:lnTo>
                <a:lnTo>
                  <a:pt x="108488" y="91242"/>
                </a:lnTo>
                <a:lnTo>
                  <a:pt x="116979" y="90863"/>
                </a:lnTo>
                <a:lnTo>
                  <a:pt x="123950" y="89597"/>
                </a:lnTo>
                <a:lnTo>
                  <a:pt x="129970" y="87193"/>
                </a:lnTo>
                <a:close/>
              </a:path>
              <a:path w="156209" h="153035">
                <a:moveTo>
                  <a:pt x="140355" y="16831"/>
                </a:moveTo>
                <a:lnTo>
                  <a:pt x="101390" y="16831"/>
                </a:lnTo>
                <a:lnTo>
                  <a:pt x="116092" y="17084"/>
                </a:lnTo>
                <a:lnTo>
                  <a:pt x="122936" y="20248"/>
                </a:lnTo>
                <a:lnTo>
                  <a:pt x="135103" y="32396"/>
                </a:lnTo>
                <a:lnTo>
                  <a:pt x="138271" y="38977"/>
                </a:lnTo>
                <a:lnTo>
                  <a:pt x="138778" y="53151"/>
                </a:lnTo>
                <a:lnTo>
                  <a:pt x="136370" y="59225"/>
                </a:lnTo>
                <a:lnTo>
                  <a:pt x="131301" y="64161"/>
                </a:lnTo>
                <a:lnTo>
                  <a:pt x="126611" y="68970"/>
                </a:lnTo>
                <a:lnTo>
                  <a:pt x="119514" y="72007"/>
                </a:lnTo>
                <a:lnTo>
                  <a:pt x="110135" y="73272"/>
                </a:lnTo>
                <a:lnTo>
                  <a:pt x="102034" y="73943"/>
                </a:lnTo>
                <a:lnTo>
                  <a:pt x="147660" y="73943"/>
                </a:lnTo>
                <a:lnTo>
                  <a:pt x="149703" y="71445"/>
                </a:lnTo>
                <a:lnTo>
                  <a:pt x="153369" y="64445"/>
                </a:lnTo>
                <a:lnTo>
                  <a:pt x="155442" y="56829"/>
                </a:lnTo>
                <a:lnTo>
                  <a:pt x="155888" y="48595"/>
                </a:lnTo>
                <a:lnTo>
                  <a:pt x="154605" y="40243"/>
                </a:lnTo>
                <a:lnTo>
                  <a:pt x="151515" y="32080"/>
                </a:lnTo>
                <a:lnTo>
                  <a:pt x="146620" y="24107"/>
                </a:lnTo>
                <a:lnTo>
                  <a:pt x="140355" y="16831"/>
                </a:lnTo>
                <a:close/>
              </a:path>
              <a:path w="156209" h="153035">
                <a:moveTo>
                  <a:pt x="108361" y="0"/>
                </a:moveTo>
                <a:lnTo>
                  <a:pt x="100119" y="237"/>
                </a:lnTo>
                <a:lnTo>
                  <a:pt x="91948" y="2277"/>
                </a:lnTo>
                <a:lnTo>
                  <a:pt x="83873" y="6121"/>
                </a:lnTo>
                <a:lnTo>
                  <a:pt x="75916" y="11769"/>
                </a:lnTo>
                <a:lnTo>
                  <a:pt x="87956" y="26449"/>
                </a:lnTo>
                <a:lnTo>
                  <a:pt x="94420" y="19994"/>
                </a:lnTo>
                <a:lnTo>
                  <a:pt x="101390" y="16831"/>
                </a:lnTo>
                <a:lnTo>
                  <a:pt x="140355" y="16831"/>
                </a:lnTo>
                <a:lnTo>
                  <a:pt x="139919" y="16325"/>
                </a:lnTo>
                <a:lnTo>
                  <a:pt x="132314" y="9681"/>
                </a:lnTo>
                <a:lnTo>
                  <a:pt x="124520" y="4745"/>
                </a:lnTo>
                <a:lnTo>
                  <a:pt x="116536" y="1518"/>
                </a:lnTo>
                <a:lnTo>
                  <a:pt x="10836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8" name="object 58"/>
          <p:cNvSpPr/>
          <p:nvPr/>
        </p:nvSpPr>
        <p:spPr>
          <a:xfrm>
            <a:off x="3868177" y="2237688"/>
            <a:ext cx="55244" cy="146050"/>
          </a:xfrm>
          <a:custGeom>
            <a:avLst/>
            <a:gdLst/>
            <a:ahLst/>
            <a:cxnLst/>
            <a:rect l="l" t="t" r="r" b="b"/>
            <a:pathLst>
              <a:path w="55245" h="146050">
                <a:moveTo>
                  <a:pt x="55131" y="32143"/>
                </a:moveTo>
                <a:lnTo>
                  <a:pt x="36754" y="32143"/>
                </a:lnTo>
                <a:lnTo>
                  <a:pt x="36754" y="145786"/>
                </a:lnTo>
                <a:lnTo>
                  <a:pt x="55131" y="145786"/>
                </a:lnTo>
                <a:lnTo>
                  <a:pt x="55131" y="32143"/>
                </a:lnTo>
                <a:close/>
              </a:path>
              <a:path w="55245" h="146050">
                <a:moveTo>
                  <a:pt x="55131" y="0"/>
                </a:moveTo>
                <a:lnTo>
                  <a:pt x="43344" y="0"/>
                </a:lnTo>
                <a:lnTo>
                  <a:pt x="40540" y="4771"/>
                </a:lnTo>
                <a:lnTo>
                  <a:pt x="36880" y="9602"/>
                </a:lnTo>
                <a:lnTo>
                  <a:pt x="0" y="36446"/>
                </a:lnTo>
                <a:lnTo>
                  <a:pt x="0" y="53657"/>
                </a:lnTo>
                <a:lnTo>
                  <a:pt x="5829" y="51632"/>
                </a:lnTo>
                <a:lnTo>
                  <a:pt x="12166" y="48595"/>
                </a:lnTo>
                <a:lnTo>
                  <a:pt x="19390" y="44419"/>
                </a:lnTo>
                <a:lnTo>
                  <a:pt x="26615" y="40369"/>
                </a:lnTo>
                <a:lnTo>
                  <a:pt x="32318" y="36320"/>
                </a:lnTo>
                <a:lnTo>
                  <a:pt x="36754" y="32143"/>
                </a:lnTo>
                <a:lnTo>
                  <a:pt x="55131" y="32143"/>
                </a:lnTo>
                <a:lnTo>
                  <a:pt x="5513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9" name="object 59"/>
          <p:cNvSpPr/>
          <p:nvPr/>
        </p:nvSpPr>
        <p:spPr>
          <a:xfrm>
            <a:off x="3975271" y="2237688"/>
            <a:ext cx="328125" cy="148190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0" name="object 60"/>
          <p:cNvSpPr/>
          <p:nvPr/>
        </p:nvSpPr>
        <p:spPr>
          <a:xfrm>
            <a:off x="4391480" y="2275907"/>
            <a:ext cx="147016" cy="107568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1" name="object 61"/>
          <p:cNvSpPr/>
          <p:nvPr/>
        </p:nvSpPr>
        <p:spPr>
          <a:xfrm>
            <a:off x="4572083" y="2237688"/>
            <a:ext cx="262602" cy="145786"/>
          </a:xfrm>
          <a:prstGeom prst="rect">
            <a:avLst/>
          </a:prstGeom>
          <a:blipFill>
            <a:blip r:embed="rId1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2" name="object 62"/>
          <p:cNvSpPr/>
          <p:nvPr/>
        </p:nvSpPr>
        <p:spPr>
          <a:xfrm>
            <a:off x="5921848" y="3709117"/>
            <a:ext cx="147016" cy="107492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3" name="object 63"/>
          <p:cNvSpPr/>
          <p:nvPr/>
        </p:nvSpPr>
        <p:spPr>
          <a:xfrm>
            <a:off x="6102450" y="3670899"/>
            <a:ext cx="262602" cy="145710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4" name="object 64"/>
          <p:cNvSpPr/>
          <p:nvPr/>
        </p:nvSpPr>
        <p:spPr>
          <a:xfrm>
            <a:off x="5005275" y="2922201"/>
            <a:ext cx="107600" cy="146672"/>
          </a:xfrm>
          <a:prstGeom prst="rect">
            <a:avLst/>
          </a:prstGeom>
          <a:blipFill>
            <a:blip r:embed="rId1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5" name="object 65"/>
          <p:cNvSpPr/>
          <p:nvPr/>
        </p:nvSpPr>
        <p:spPr>
          <a:xfrm>
            <a:off x="4967000" y="2626325"/>
            <a:ext cx="145876" cy="262212"/>
          </a:xfrm>
          <a:prstGeom prst="rect">
            <a:avLst/>
          </a:prstGeom>
          <a:blipFill>
            <a:blip r:embed="rId1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6" name="object 66"/>
          <p:cNvSpPr/>
          <p:nvPr/>
        </p:nvSpPr>
        <p:spPr>
          <a:xfrm>
            <a:off x="4061707" y="2524705"/>
            <a:ext cx="116839" cy="116205"/>
          </a:xfrm>
          <a:custGeom>
            <a:avLst/>
            <a:gdLst/>
            <a:ahLst/>
            <a:cxnLst/>
            <a:rect l="l" t="t" r="r" b="b"/>
            <a:pathLst>
              <a:path w="116839" h="116205">
                <a:moveTo>
                  <a:pt x="51455" y="0"/>
                </a:moveTo>
                <a:lnTo>
                  <a:pt x="39288" y="12148"/>
                </a:lnTo>
                <a:lnTo>
                  <a:pt x="44738" y="14806"/>
                </a:lnTo>
                <a:lnTo>
                  <a:pt x="51455" y="17210"/>
                </a:lnTo>
                <a:lnTo>
                  <a:pt x="67424" y="21513"/>
                </a:lnTo>
                <a:lnTo>
                  <a:pt x="74395" y="22779"/>
                </a:lnTo>
                <a:lnTo>
                  <a:pt x="80478" y="22905"/>
                </a:lnTo>
                <a:lnTo>
                  <a:pt x="0" y="103265"/>
                </a:lnTo>
                <a:lnTo>
                  <a:pt x="13054" y="116173"/>
                </a:lnTo>
                <a:lnTo>
                  <a:pt x="116219" y="13161"/>
                </a:lnTo>
                <a:lnTo>
                  <a:pt x="110296" y="7246"/>
                </a:lnTo>
                <a:lnTo>
                  <a:pt x="89907" y="7246"/>
                </a:lnTo>
                <a:lnTo>
                  <a:pt x="82633" y="6960"/>
                </a:lnTo>
                <a:lnTo>
                  <a:pt x="74928" y="6157"/>
                </a:lnTo>
                <a:lnTo>
                  <a:pt x="67187" y="4714"/>
                </a:lnTo>
                <a:lnTo>
                  <a:pt x="59375" y="2653"/>
                </a:lnTo>
                <a:lnTo>
                  <a:pt x="51455" y="0"/>
                </a:lnTo>
                <a:close/>
              </a:path>
              <a:path w="116839" h="116205">
                <a:moveTo>
                  <a:pt x="107854" y="4808"/>
                </a:moveTo>
                <a:lnTo>
                  <a:pt x="102505" y="6159"/>
                </a:lnTo>
                <a:lnTo>
                  <a:pt x="96527" y="6976"/>
                </a:lnTo>
                <a:lnTo>
                  <a:pt x="89907" y="7246"/>
                </a:lnTo>
                <a:lnTo>
                  <a:pt x="110296" y="7246"/>
                </a:lnTo>
                <a:lnTo>
                  <a:pt x="107854" y="480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7" name="object 67"/>
          <p:cNvSpPr/>
          <p:nvPr/>
        </p:nvSpPr>
        <p:spPr>
          <a:xfrm>
            <a:off x="4109741" y="2583678"/>
            <a:ext cx="156210" cy="153035"/>
          </a:xfrm>
          <a:custGeom>
            <a:avLst/>
            <a:gdLst/>
            <a:ahLst/>
            <a:cxnLst/>
            <a:rect l="l" t="t" r="r" b="b"/>
            <a:pathLst>
              <a:path w="156210" h="153035">
                <a:moveTo>
                  <a:pt x="39191" y="70099"/>
                </a:moveTo>
                <a:lnTo>
                  <a:pt x="32445" y="70362"/>
                </a:lnTo>
                <a:lnTo>
                  <a:pt x="24080" y="70868"/>
                </a:lnTo>
                <a:lnTo>
                  <a:pt x="16602" y="72513"/>
                </a:lnTo>
                <a:lnTo>
                  <a:pt x="10265" y="75424"/>
                </a:lnTo>
                <a:lnTo>
                  <a:pt x="6336" y="77069"/>
                </a:lnTo>
                <a:lnTo>
                  <a:pt x="2914" y="79473"/>
                </a:lnTo>
                <a:lnTo>
                  <a:pt x="0" y="82637"/>
                </a:lnTo>
                <a:lnTo>
                  <a:pt x="69959" y="152493"/>
                </a:lnTo>
                <a:lnTo>
                  <a:pt x="81999" y="140344"/>
                </a:lnTo>
                <a:lnTo>
                  <a:pt x="30163" y="88585"/>
                </a:lnTo>
                <a:lnTo>
                  <a:pt x="33839" y="87699"/>
                </a:lnTo>
                <a:lnTo>
                  <a:pt x="38021" y="87319"/>
                </a:lnTo>
                <a:lnTo>
                  <a:pt x="42457" y="87193"/>
                </a:lnTo>
                <a:lnTo>
                  <a:pt x="129970" y="87193"/>
                </a:lnTo>
                <a:lnTo>
                  <a:pt x="135356" y="85042"/>
                </a:lnTo>
                <a:lnTo>
                  <a:pt x="140299" y="81878"/>
                </a:lnTo>
                <a:lnTo>
                  <a:pt x="144481" y="77828"/>
                </a:lnTo>
                <a:lnTo>
                  <a:pt x="147660" y="73943"/>
                </a:lnTo>
                <a:lnTo>
                  <a:pt x="102034" y="73943"/>
                </a:lnTo>
                <a:lnTo>
                  <a:pt x="91806" y="73889"/>
                </a:lnTo>
                <a:lnTo>
                  <a:pt x="79463" y="73148"/>
                </a:lnTo>
                <a:lnTo>
                  <a:pt x="55489" y="70807"/>
                </a:lnTo>
                <a:lnTo>
                  <a:pt x="46877" y="70251"/>
                </a:lnTo>
                <a:lnTo>
                  <a:pt x="39191" y="70099"/>
                </a:lnTo>
                <a:close/>
              </a:path>
              <a:path w="156210" h="153035">
                <a:moveTo>
                  <a:pt x="129970" y="87193"/>
                </a:moveTo>
                <a:lnTo>
                  <a:pt x="42457" y="87193"/>
                </a:lnTo>
                <a:lnTo>
                  <a:pt x="46771" y="87319"/>
                </a:lnTo>
                <a:lnTo>
                  <a:pt x="52802" y="87699"/>
                </a:lnTo>
                <a:lnTo>
                  <a:pt x="60725" y="88367"/>
                </a:lnTo>
                <a:lnTo>
                  <a:pt x="70466" y="89344"/>
                </a:lnTo>
                <a:lnTo>
                  <a:pt x="82395" y="90388"/>
                </a:lnTo>
                <a:lnTo>
                  <a:pt x="92709" y="91053"/>
                </a:lnTo>
                <a:lnTo>
                  <a:pt x="101406" y="91337"/>
                </a:lnTo>
                <a:lnTo>
                  <a:pt x="108488" y="91242"/>
                </a:lnTo>
                <a:lnTo>
                  <a:pt x="116979" y="90863"/>
                </a:lnTo>
                <a:lnTo>
                  <a:pt x="123950" y="89597"/>
                </a:lnTo>
                <a:lnTo>
                  <a:pt x="129970" y="87193"/>
                </a:lnTo>
                <a:close/>
              </a:path>
              <a:path w="156210" h="153035">
                <a:moveTo>
                  <a:pt x="140355" y="16831"/>
                </a:moveTo>
                <a:lnTo>
                  <a:pt x="101390" y="16831"/>
                </a:lnTo>
                <a:lnTo>
                  <a:pt x="116092" y="17084"/>
                </a:lnTo>
                <a:lnTo>
                  <a:pt x="122936" y="20248"/>
                </a:lnTo>
                <a:lnTo>
                  <a:pt x="135103" y="32396"/>
                </a:lnTo>
                <a:lnTo>
                  <a:pt x="138271" y="38977"/>
                </a:lnTo>
                <a:lnTo>
                  <a:pt x="138778" y="53151"/>
                </a:lnTo>
                <a:lnTo>
                  <a:pt x="136370" y="59225"/>
                </a:lnTo>
                <a:lnTo>
                  <a:pt x="131301" y="64161"/>
                </a:lnTo>
                <a:lnTo>
                  <a:pt x="126611" y="68970"/>
                </a:lnTo>
                <a:lnTo>
                  <a:pt x="119514" y="72007"/>
                </a:lnTo>
                <a:lnTo>
                  <a:pt x="110135" y="73272"/>
                </a:lnTo>
                <a:lnTo>
                  <a:pt x="102034" y="73943"/>
                </a:lnTo>
                <a:lnTo>
                  <a:pt x="147660" y="73943"/>
                </a:lnTo>
                <a:lnTo>
                  <a:pt x="149703" y="71445"/>
                </a:lnTo>
                <a:lnTo>
                  <a:pt x="153369" y="64445"/>
                </a:lnTo>
                <a:lnTo>
                  <a:pt x="155442" y="56829"/>
                </a:lnTo>
                <a:lnTo>
                  <a:pt x="155888" y="48595"/>
                </a:lnTo>
                <a:lnTo>
                  <a:pt x="154605" y="40243"/>
                </a:lnTo>
                <a:lnTo>
                  <a:pt x="151515" y="32080"/>
                </a:lnTo>
                <a:lnTo>
                  <a:pt x="146620" y="24107"/>
                </a:lnTo>
                <a:lnTo>
                  <a:pt x="140355" y="16831"/>
                </a:lnTo>
                <a:close/>
              </a:path>
              <a:path w="156210" h="153035">
                <a:moveTo>
                  <a:pt x="108361" y="0"/>
                </a:moveTo>
                <a:lnTo>
                  <a:pt x="100119" y="237"/>
                </a:lnTo>
                <a:lnTo>
                  <a:pt x="91948" y="2277"/>
                </a:lnTo>
                <a:lnTo>
                  <a:pt x="83873" y="6121"/>
                </a:lnTo>
                <a:lnTo>
                  <a:pt x="75916" y="11769"/>
                </a:lnTo>
                <a:lnTo>
                  <a:pt x="87956" y="26449"/>
                </a:lnTo>
                <a:lnTo>
                  <a:pt x="94420" y="19994"/>
                </a:lnTo>
                <a:lnTo>
                  <a:pt x="101390" y="16831"/>
                </a:lnTo>
                <a:lnTo>
                  <a:pt x="140355" y="16831"/>
                </a:lnTo>
                <a:lnTo>
                  <a:pt x="139919" y="16325"/>
                </a:lnTo>
                <a:lnTo>
                  <a:pt x="132314" y="9681"/>
                </a:lnTo>
                <a:lnTo>
                  <a:pt x="124520" y="4745"/>
                </a:lnTo>
                <a:lnTo>
                  <a:pt x="116536" y="1518"/>
                </a:lnTo>
                <a:lnTo>
                  <a:pt x="10836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8" name="object 68"/>
          <p:cNvSpPr/>
          <p:nvPr/>
        </p:nvSpPr>
        <p:spPr>
          <a:xfrm>
            <a:off x="4206823" y="2671470"/>
            <a:ext cx="132715" cy="132080"/>
          </a:xfrm>
          <a:custGeom>
            <a:avLst/>
            <a:gdLst/>
            <a:ahLst/>
            <a:cxnLst/>
            <a:rect l="l" t="t" r="r" b="b"/>
            <a:pathLst>
              <a:path w="132714" h="132080">
                <a:moveTo>
                  <a:pt x="86164" y="0"/>
                </a:moveTo>
                <a:lnTo>
                  <a:pt x="48667" y="15820"/>
                </a:lnTo>
                <a:lnTo>
                  <a:pt x="18446" y="45435"/>
                </a:lnTo>
                <a:lnTo>
                  <a:pt x="0" y="83430"/>
                </a:lnTo>
                <a:lnTo>
                  <a:pt x="118" y="92923"/>
                </a:lnTo>
                <a:lnTo>
                  <a:pt x="25458" y="127201"/>
                </a:lnTo>
                <a:lnTo>
                  <a:pt x="45572" y="131480"/>
                </a:lnTo>
                <a:lnTo>
                  <a:pt x="52644" y="130602"/>
                </a:lnTo>
                <a:lnTo>
                  <a:pt x="37514" y="115953"/>
                </a:lnTo>
                <a:lnTo>
                  <a:pt x="29656" y="113802"/>
                </a:lnTo>
                <a:lnTo>
                  <a:pt x="23700" y="107728"/>
                </a:lnTo>
                <a:lnTo>
                  <a:pt x="17743" y="101780"/>
                </a:lnTo>
                <a:lnTo>
                  <a:pt x="15462" y="94060"/>
                </a:lnTo>
                <a:lnTo>
                  <a:pt x="33397" y="56645"/>
                </a:lnTo>
                <a:lnTo>
                  <a:pt x="67614" y="25074"/>
                </a:lnTo>
                <a:lnTo>
                  <a:pt x="94546" y="15346"/>
                </a:lnTo>
                <a:lnTo>
                  <a:pt x="120274" y="15346"/>
                </a:lnTo>
                <a:lnTo>
                  <a:pt x="118247" y="13321"/>
                </a:lnTo>
                <a:lnTo>
                  <a:pt x="112327" y="8223"/>
                </a:lnTo>
                <a:lnTo>
                  <a:pt x="106159" y="4336"/>
                </a:lnTo>
                <a:lnTo>
                  <a:pt x="99729" y="1682"/>
                </a:lnTo>
                <a:lnTo>
                  <a:pt x="93026" y="286"/>
                </a:lnTo>
                <a:lnTo>
                  <a:pt x="86164" y="0"/>
                </a:lnTo>
                <a:close/>
              </a:path>
              <a:path w="132714" h="132080">
                <a:moveTo>
                  <a:pt x="120274" y="15346"/>
                </a:moveTo>
                <a:lnTo>
                  <a:pt x="94546" y="15346"/>
                </a:lnTo>
                <a:lnTo>
                  <a:pt x="101771" y="17624"/>
                </a:lnTo>
                <a:lnTo>
                  <a:pt x="107727" y="23698"/>
                </a:lnTo>
                <a:lnTo>
                  <a:pt x="111577" y="28513"/>
                </a:lnTo>
                <a:lnTo>
                  <a:pt x="114001" y="34028"/>
                </a:lnTo>
                <a:lnTo>
                  <a:pt x="114999" y="40231"/>
                </a:lnTo>
                <a:lnTo>
                  <a:pt x="114571" y="47110"/>
                </a:lnTo>
                <a:lnTo>
                  <a:pt x="86942" y="86847"/>
                </a:lnTo>
                <a:lnTo>
                  <a:pt x="55111" y="111850"/>
                </a:lnTo>
                <a:lnTo>
                  <a:pt x="37514" y="115953"/>
                </a:lnTo>
                <a:lnTo>
                  <a:pt x="82493" y="115953"/>
                </a:lnTo>
                <a:lnTo>
                  <a:pt x="113399" y="85961"/>
                </a:lnTo>
                <a:lnTo>
                  <a:pt x="132194" y="45435"/>
                </a:lnTo>
                <a:lnTo>
                  <a:pt x="132307" y="44705"/>
                </a:lnTo>
                <a:lnTo>
                  <a:pt x="131934" y="38125"/>
                </a:lnTo>
                <a:lnTo>
                  <a:pt x="129827" y="31291"/>
                </a:lnTo>
                <a:lnTo>
                  <a:pt x="127868" y="25074"/>
                </a:lnTo>
                <a:lnTo>
                  <a:pt x="123950" y="19016"/>
                </a:lnTo>
                <a:lnTo>
                  <a:pt x="120274" y="1534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9" name="object 69"/>
          <p:cNvSpPr/>
          <p:nvPr/>
        </p:nvSpPr>
        <p:spPr>
          <a:xfrm>
            <a:off x="4292371" y="2756892"/>
            <a:ext cx="132715" cy="132080"/>
          </a:xfrm>
          <a:custGeom>
            <a:avLst/>
            <a:gdLst/>
            <a:ahLst/>
            <a:cxnLst/>
            <a:rect l="l" t="t" r="r" b="b"/>
            <a:pathLst>
              <a:path w="132714" h="132080">
                <a:moveTo>
                  <a:pt x="86164" y="0"/>
                </a:moveTo>
                <a:lnTo>
                  <a:pt x="48667" y="15820"/>
                </a:lnTo>
                <a:lnTo>
                  <a:pt x="18446" y="45435"/>
                </a:lnTo>
                <a:lnTo>
                  <a:pt x="0" y="83430"/>
                </a:lnTo>
                <a:lnTo>
                  <a:pt x="118" y="92923"/>
                </a:lnTo>
                <a:lnTo>
                  <a:pt x="25458" y="127201"/>
                </a:lnTo>
                <a:lnTo>
                  <a:pt x="45572" y="131480"/>
                </a:lnTo>
                <a:lnTo>
                  <a:pt x="52644" y="130602"/>
                </a:lnTo>
                <a:lnTo>
                  <a:pt x="37514" y="115953"/>
                </a:lnTo>
                <a:lnTo>
                  <a:pt x="29656" y="113802"/>
                </a:lnTo>
                <a:lnTo>
                  <a:pt x="23700" y="107728"/>
                </a:lnTo>
                <a:lnTo>
                  <a:pt x="17743" y="101780"/>
                </a:lnTo>
                <a:lnTo>
                  <a:pt x="15462" y="94060"/>
                </a:lnTo>
                <a:lnTo>
                  <a:pt x="33397" y="56645"/>
                </a:lnTo>
                <a:lnTo>
                  <a:pt x="67614" y="25074"/>
                </a:lnTo>
                <a:lnTo>
                  <a:pt x="94546" y="15346"/>
                </a:lnTo>
                <a:lnTo>
                  <a:pt x="120274" y="15346"/>
                </a:lnTo>
                <a:lnTo>
                  <a:pt x="118247" y="13321"/>
                </a:lnTo>
                <a:lnTo>
                  <a:pt x="112327" y="8223"/>
                </a:lnTo>
                <a:lnTo>
                  <a:pt x="106159" y="4336"/>
                </a:lnTo>
                <a:lnTo>
                  <a:pt x="99729" y="1682"/>
                </a:lnTo>
                <a:lnTo>
                  <a:pt x="93026" y="286"/>
                </a:lnTo>
                <a:lnTo>
                  <a:pt x="86164" y="0"/>
                </a:lnTo>
                <a:close/>
              </a:path>
              <a:path w="132714" h="132080">
                <a:moveTo>
                  <a:pt x="120274" y="15346"/>
                </a:moveTo>
                <a:lnTo>
                  <a:pt x="94546" y="15346"/>
                </a:lnTo>
                <a:lnTo>
                  <a:pt x="101771" y="17624"/>
                </a:lnTo>
                <a:lnTo>
                  <a:pt x="107727" y="23698"/>
                </a:lnTo>
                <a:lnTo>
                  <a:pt x="111577" y="28513"/>
                </a:lnTo>
                <a:lnTo>
                  <a:pt x="114001" y="34028"/>
                </a:lnTo>
                <a:lnTo>
                  <a:pt x="114999" y="40231"/>
                </a:lnTo>
                <a:lnTo>
                  <a:pt x="114571" y="47110"/>
                </a:lnTo>
                <a:lnTo>
                  <a:pt x="86942" y="86847"/>
                </a:lnTo>
                <a:lnTo>
                  <a:pt x="55111" y="111850"/>
                </a:lnTo>
                <a:lnTo>
                  <a:pt x="37514" y="115953"/>
                </a:lnTo>
                <a:lnTo>
                  <a:pt x="82493" y="115953"/>
                </a:lnTo>
                <a:lnTo>
                  <a:pt x="113399" y="85961"/>
                </a:lnTo>
                <a:lnTo>
                  <a:pt x="132194" y="45435"/>
                </a:lnTo>
                <a:lnTo>
                  <a:pt x="132307" y="44705"/>
                </a:lnTo>
                <a:lnTo>
                  <a:pt x="131934" y="38125"/>
                </a:lnTo>
                <a:lnTo>
                  <a:pt x="129827" y="31291"/>
                </a:lnTo>
                <a:lnTo>
                  <a:pt x="127868" y="25074"/>
                </a:lnTo>
                <a:lnTo>
                  <a:pt x="123950" y="19016"/>
                </a:lnTo>
                <a:lnTo>
                  <a:pt x="120274" y="1534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0" name="object 70"/>
          <p:cNvSpPr/>
          <p:nvPr/>
        </p:nvSpPr>
        <p:spPr>
          <a:xfrm>
            <a:off x="4400099" y="2891449"/>
            <a:ext cx="168275" cy="178435"/>
          </a:xfrm>
          <a:custGeom>
            <a:avLst/>
            <a:gdLst/>
            <a:ahLst/>
            <a:cxnLst/>
            <a:rect l="l" t="t" r="r" b="b"/>
            <a:pathLst>
              <a:path w="168275" h="178435">
                <a:moveTo>
                  <a:pt x="156075" y="78208"/>
                </a:moveTo>
                <a:lnTo>
                  <a:pt x="116852" y="78208"/>
                </a:lnTo>
                <a:lnTo>
                  <a:pt x="123950" y="78334"/>
                </a:lnTo>
                <a:lnTo>
                  <a:pt x="130920" y="78334"/>
                </a:lnTo>
                <a:lnTo>
                  <a:pt x="137131" y="81118"/>
                </a:lnTo>
                <a:lnTo>
                  <a:pt x="142580" y="86434"/>
                </a:lnTo>
                <a:lnTo>
                  <a:pt x="145495" y="89471"/>
                </a:lnTo>
                <a:lnTo>
                  <a:pt x="147396" y="92761"/>
                </a:lnTo>
                <a:lnTo>
                  <a:pt x="149171" y="99848"/>
                </a:lnTo>
                <a:lnTo>
                  <a:pt x="148917" y="103138"/>
                </a:lnTo>
                <a:lnTo>
                  <a:pt x="147523" y="106175"/>
                </a:lnTo>
                <a:lnTo>
                  <a:pt x="146129" y="109339"/>
                </a:lnTo>
                <a:lnTo>
                  <a:pt x="142961" y="113389"/>
                </a:lnTo>
                <a:lnTo>
                  <a:pt x="137891" y="118324"/>
                </a:lnTo>
                <a:lnTo>
                  <a:pt x="90998" y="165148"/>
                </a:lnTo>
                <a:lnTo>
                  <a:pt x="155001" y="127056"/>
                </a:lnTo>
                <a:lnTo>
                  <a:pt x="167801" y="102126"/>
                </a:lnTo>
                <a:lnTo>
                  <a:pt x="167088" y="96026"/>
                </a:lnTo>
                <a:lnTo>
                  <a:pt x="164950" y="90056"/>
                </a:lnTo>
                <a:lnTo>
                  <a:pt x="161385" y="84205"/>
                </a:lnTo>
                <a:lnTo>
                  <a:pt x="156395" y="78461"/>
                </a:lnTo>
                <a:lnTo>
                  <a:pt x="156075" y="78208"/>
                </a:lnTo>
                <a:close/>
              </a:path>
              <a:path w="168275" h="178435">
                <a:moveTo>
                  <a:pt x="110515" y="32650"/>
                </a:moveTo>
                <a:lnTo>
                  <a:pt x="79338" y="32650"/>
                </a:lnTo>
                <a:lnTo>
                  <a:pt x="89223" y="35181"/>
                </a:lnTo>
                <a:lnTo>
                  <a:pt x="93533" y="37585"/>
                </a:lnTo>
                <a:lnTo>
                  <a:pt x="102024" y="46064"/>
                </a:lnTo>
                <a:lnTo>
                  <a:pt x="104052" y="50873"/>
                </a:lnTo>
                <a:lnTo>
                  <a:pt x="103418" y="55808"/>
                </a:lnTo>
                <a:lnTo>
                  <a:pt x="102658" y="60744"/>
                </a:lnTo>
                <a:lnTo>
                  <a:pt x="99616" y="65932"/>
                </a:lnTo>
                <a:lnTo>
                  <a:pt x="93913" y="71501"/>
                </a:lnTo>
                <a:lnTo>
                  <a:pt x="45625" y="119843"/>
                </a:lnTo>
                <a:lnTo>
                  <a:pt x="58553" y="132878"/>
                </a:lnTo>
                <a:lnTo>
                  <a:pt x="109502" y="82004"/>
                </a:lnTo>
                <a:lnTo>
                  <a:pt x="116852" y="78208"/>
                </a:lnTo>
                <a:lnTo>
                  <a:pt x="156075" y="78208"/>
                </a:lnTo>
                <a:lnTo>
                  <a:pt x="148620" y="72315"/>
                </a:lnTo>
                <a:lnTo>
                  <a:pt x="139919" y="68495"/>
                </a:lnTo>
                <a:lnTo>
                  <a:pt x="135629" y="67831"/>
                </a:lnTo>
                <a:lnTo>
                  <a:pt x="119641" y="67831"/>
                </a:lnTo>
                <a:lnTo>
                  <a:pt x="122302" y="62262"/>
                </a:lnTo>
                <a:lnTo>
                  <a:pt x="122936" y="56441"/>
                </a:lnTo>
                <a:lnTo>
                  <a:pt x="121542" y="50493"/>
                </a:lnTo>
                <a:lnTo>
                  <a:pt x="120274" y="44672"/>
                </a:lnTo>
                <a:lnTo>
                  <a:pt x="116726" y="38851"/>
                </a:lnTo>
                <a:lnTo>
                  <a:pt x="110515" y="32650"/>
                </a:lnTo>
                <a:close/>
              </a:path>
              <a:path w="168275" h="178435">
                <a:moveTo>
                  <a:pt x="74522" y="0"/>
                </a:moveTo>
                <a:lnTo>
                  <a:pt x="0" y="74411"/>
                </a:lnTo>
                <a:lnTo>
                  <a:pt x="13054" y="87319"/>
                </a:lnTo>
                <a:lnTo>
                  <a:pt x="58426" y="42014"/>
                </a:lnTo>
                <a:lnTo>
                  <a:pt x="64256" y="37585"/>
                </a:lnTo>
                <a:lnTo>
                  <a:pt x="69325" y="35307"/>
                </a:lnTo>
                <a:lnTo>
                  <a:pt x="74268" y="33156"/>
                </a:lnTo>
                <a:lnTo>
                  <a:pt x="79338" y="32650"/>
                </a:lnTo>
                <a:lnTo>
                  <a:pt x="110515" y="32650"/>
                </a:lnTo>
                <a:lnTo>
                  <a:pt x="105953" y="28094"/>
                </a:lnTo>
                <a:lnTo>
                  <a:pt x="100250" y="24677"/>
                </a:lnTo>
                <a:lnTo>
                  <a:pt x="90934" y="22019"/>
                </a:lnTo>
                <a:lnTo>
                  <a:pt x="75662" y="22019"/>
                </a:lnTo>
                <a:lnTo>
                  <a:pt x="86055" y="11642"/>
                </a:lnTo>
                <a:lnTo>
                  <a:pt x="74522" y="0"/>
                </a:lnTo>
                <a:close/>
              </a:path>
              <a:path w="168275" h="178435">
                <a:moveTo>
                  <a:pt x="130267" y="67000"/>
                </a:moveTo>
                <a:lnTo>
                  <a:pt x="119641" y="67831"/>
                </a:lnTo>
                <a:lnTo>
                  <a:pt x="135629" y="67831"/>
                </a:lnTo>
                <a:lnTo>
                  <a:pt x="130267" y="67000"/>
                </a:lnTo>
                <a:close/>
              </a:path>
              <a:path w="168275" h="178435">
                <a:moveTo>
                  <a:pt x="81746" y="20880"/>
                </a:moveTo>
                <a:lnTo>
                  <a:pt x="75662" y="22019"/>
                </a:lnTo>
                <a:lnTo>
                  <a:pt x="90934" y="22019"/>
                </a:lnTo>
                <a:lnTo>
                  <a:pt x="87829" y="21133"/>
                </a:lnTo>
                <a:lnTo>
                  <a:pt x="81746" y="2088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1" name="object 71"/>
          <p:cNvSpPr/>
          <p:nvPr/>
        </p:nvSpPr>
        <p:spPr>
          <a:xfrm>
            <a:off x="4533174" y="3014836"/>
            <a:ext cx="168275" cy="178435"/>
          </a:xfrm>
          <a:custGeom>
            <a:avLst/>
            <a:gdLst/>
            <a:ahLst/>
            <a:cxnLst/>
            <a:rect l="l" t="t" r="r" b="b"/>
            <a:pathLst>
              <a:path w="168275" h="178435">
                <a:moveTo>
                  <a:pt x="156075" y="78208"/>
                </a:moveTo>
                <a:lnTo>
                  <a:pt x="116852" y="78208"/>
                </a:lnTo>
                <a:lnTo>
                  <a:pt x="123950" y="78334"/>
                </a:lnTo>
                <a:lnTo>
                  <a:pt x="130920" y="78334"/>
                </a:lnTo>
                <a:lnTo>
                  <a:pt x="137131" y="81118"/>
                </a:lnTo>
                <a:lnTo>
                  <a:pt x="142580" y="86434"/>
                </a:lnTo>
                <a:lnTo>
                  <a:pt x="145495" y="89471"/>
                </a:lnTo>
                <a:lnTo>
                  <a:pt x="147396" y="92761"/>
                </a:lnTo>
                <a:lnTo>
                  <a:pt x="149171" y="99848"/>
                </a:lnTo>
                <a:lnTo>
                  <a:pt x="148917" y="103138"/>
                </a:lnTo>
                <a:lnTo>
                  <a:pt x="147523" y="106175"/>
                </a:lnTo>
                <a:lnTo>
                  <a:pt x="146129" y="109339"/>
                </a:lnTo>
                <a:lnTo>
                  <a:pt x="142961" y="113389"/>
                </a:lnTo>
                <a:lnTo>
                  <a:pt x="137891" y="118324"/>
                </a:lnTo>
                <a:lnTo>
                  <a:pt x="90998" y="165148"/>
                </a:lnTo>
                <a:lnTo>
                  <a:pt x="155001" y="127056"/>
                </a:lnTo>
                <a:lnTo>
                  <a:pt x="167801" y="102126"/>
                </a:lnTo>
                <a:lnTo>
                  <a:pt x="167088" y="96026"/>
                </a:lnTo>
                <a:lnTo>
                  <a:pt x="164950" y="90056"/>
                </a:lnTo>
                <a:lnTo>
                  <a:pt x="161385" y="84205"/>
                </a:lnTo>
                <a:lnTo>
                  <a:pt x="156395" y="78461"/>
                </a:lnTo>
                <a:lnTo>
                  <a:pt x="156075" y="78208"/>
                </a:lnTo>
                <a:close/>
              </a:path>
              <a:path w="168275" h="178435">
                <a:moveTo>
                  <a:pt x="110515" y="32650"/>
                </a:moveTo>
                <a:lnTo>
                  <a:pt x="79338" y="32650"/>
                </a:lnTo>
                <a:lnTo>
                  <a:pt x="89223" y="35181"/>
                </a:lnTo>
                <a:lnTo>
                  <a:pt x="93533" y="37585"/>
                </a:lnTo>
                <a:lnTo>
                  <a:pt x="102024" y="46064"/>
                </a:lnTo>
                <a:lnTo>
                  <a:pt x="104052" y="50873"/>
                </a:lnTo>
                <a:lnTo>
                  <a:pt x="103418" y="55808"/>
                </a:lnTo>
                <a:lnTo>
                  <a:pt x="102658" y="60744"/>
                </a:lnTo>
                <a:lnTo>
                  <a:pt x="99616" y="65932"/>
                </a:lnTo>
                <a:lnTo>
                  <a:pt x="93913" y="71501"/>
                </a:lnTo>
                <a:lnTo>
                  <a:pt x="45625" y="119843"/>
                </a:lnTo>
                <a:lnTo>
                  <a:pt x="58553" y="132878"/>
                </a:lnTo>
                <a:lnTo>
                  <a:pt x="109502" y="82004"/>
                </a:lnTo>
                <a:lnTo>
                  <a:pt x="116852" y="78208"/>
                </a:lnTo>
                <a:lnTo>
                  <a:pt x="156075" y="78208"/>
                </a:lnTo>
                <a:lnTo>
                  <a:pt x="148620" y="72315"/>
                </a:lnTo>
                <a:lnTo>
                  <a:pt x="139919" y="68495"/>
                </a:lnTo>
                <a:lnTo>
                  <a:pt x="135629" y="67831"/>
                </a:lnTo>
                <a:lnTo>
                  <a:pt x="119641" y="67831"/>
                </a:lnTo>
                <a:lnTo>
                  <a:pt x="122302" y="62262"/>
                </a:lnTo>
                <a:lnTo>
                  <a:pt x="122936" y="56441"/>
                </a:lnTo>
                <a:lnTo>
                  <a:pt x="121542" y="50493"/>
                </a:lnTo>
                <a:lnTo>
                  <a:pt x="120274" y="44672"/>
                </a:lnTo>
                <a:lnTo>
                  <a:pt x="116726" y="38851"/>
                </a:lnTo>
                <a:lnTo>
                  <a:pt x="110515" y="32650"/>
                </a:lnTo>
                <a:close/>
              </a:path>
              <a:path w="168275" h="178435">
                <a:moveTo>
                  <a:pt x="74522" y="0"/>
                </a:moveTo>
                <a:lnTo>
                  <a:pt x="0" y="74411"/>
                </a:lnTo>
                <a:lnTo>
                  <a:pt x="13054" y="87319"/>
                </a:lnTo>
                <a:lnTo>
                  <a:pt x="58426" y="42014"/>
                </a:lnTo>
                <a:lnTo>
                  <a:pt x="64256" y="37585"/>
                </a:lnTo>
                <a:lnTo>
                  <a:pt x="69325" y="35307"/>
                </a:lnTo>
                <a:lnTo>
                  <a:pt x="74268" y="33156"/>
                </a:lnTo>
                <a:lnTo>
                  <a:pt x="79338" y="32650"/>
                </a:lnTo>
                <a:lnTo>
                  <a:pt x="110515" y="32650"/>
                </a:lnTo>
                <a:lnTo>
                  <a:pt x="105953" y="28094"/>
                </a:lnTo>
                <a:lnTo>
                  <a:pt x="100250" y="24677"/>
                </a:lnTo>
                <a:lnTo>
                  <a:pt x="90934" y="22019"/>
                </a:lnTo>
                <a:lnTo>
                  <a:pt x="75662" y="22019"/>
                </a:lnTo>
                <a:lnTo>
                  <a:pt x="86055" y="11642"/>
                </a:lnTo>
                <a:lnTo>
                  <a:pt x="74522" y="0"/>
                </a:lnTo>
                <a:close/>
              </a:path>
              <a:path w="168275" h="178435">
                <a:moveTo>
                  <a:pt x="130267" y="67000"/>
                </a:moveTo>
                <a:lnTo>
                  <a:pt x="119641" y="67831"/>
                </a:lnTo>
                <a:lnTo>
                  <a:pt x="135629" y="67831"/>
                </a:lnTo>
                <a:lnTo>
                  <a:pt x="130267" y="67000"/>
                </a:lnTo>
                <a:close/>
              </a:path>
              <a:path w="168275" h="178435">
                <a:moveTo>
                  <a:pt x="81746" y="20880"/>
                </a:moveTo>
                <a:lnTo>
                  <a:pt x="75662" y="22019"/>
                </a:lnTo>
                <a:lnTo>
                  <a:pt x="90934" y="22019"/>
                </a:lnTo>
                <a:lnTo>
                  <a:pt x="87829" y="21133"/>
                </a:lnTo>
                <a:lnTo>
                  <a:pt x="81746" y="2088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2" name="object 72"/>
          <p:cNvSpPr/>
          <p:nvPr/>
        </p:nvSpPr>
        <p:spPr>
          <a:xfrm>
            <a:off x="4651548" y="3134173"/>
            <a:ext cx="156210" cy="153035"/>
          </a:xfrm>
          <a:custGeom>
            <a:avLst/>
            <a:gdLst/>
            <a:ahLst/>
            <a:cxnLst/>
            <a:rect l="l" t="t" r="r" b="b"/>
            <a:pathLst>
              <a:path w="156210" h="153035">
                <a:moveTo>
                  <a:pt x="39191" y="70099"/>
                </a:moveTo>
                <a:lnTo>
                  <a:pt x="32445" y="70362"/>
                </a:lnTo>
                <a:lnTo>
                  <a:pt x="24080" y="70868"/>
                </a:lnTo>
                <a:lnTo>
                  <a:pt x="16602" y="72513"/>
                </a:lnTo>
                <a:lnTo>
                  <a:pt x="10265" y="75424"/>
                </a:lnTo>
                <a:lnTo>
                  <a:pt x="6336" y="77069"/>
                </a:lnTo>
                <a:lnTo>
                  <a:pt x="2914" y="79473"/>
                </a:lnTo>
                <a:lnTo>
                  <a:pt x="0" y="82637"/>
                </a:lnTo>
                <a:lnTo>
                  <a:pt x="69959" y="152493"/>
                </a:lnTo>
                <a:lnTo>
                  <a:pt x="81999" y="140344"/>
                </a:lnTo>
                <a:lnTo>
                  <a:pt x="30163" y="88585"/>
                </a:lnTo>
                <a:lnTo>
                  <a:pt x="33839" y="87699"/>
                </a:lnTo>
                <a:lnTo>
                  <a:pt x="38021" y="87319"/>
                </a:lnTo>
                <a:lnTo>
                  <a:pt x="42457" y="87193"/>
                </a:lnTo>
                <a:lnTo>
                  <a:pt x="129970" y="87193"/>
                </a:lnTo>
                <a:lnTo>
                  <a:pt x="135356" y="85042"/>
                </a:lnTo>
                <a:lnTo>
                  <a:pt x="140299" y="81878"/>
                </a:lnTo>
                <a:lnTo>
                  <a:pt x="144481" y="77828"/>
                </a:lnTo>
                <a:lnTo>
                  <a:pt x="147660" y="73943"/>
                </a:lnTo>
                <a:lnTo>
                  <a:pt x="102034" y="73943"/>
                </a:lnTo>
                <a:lnTo>
                  <a:pt x="91806" y="73889"/>
                </a:lnTo>
                <a:lnTo>
                  <a:pt x="79463" y="73148"/>
                </a:lnTo>
                <a:lnTo>
                  <a:pt x="55489" y="70807"/>
                </a:lnTo>
                <a:lnTo>
                  <a:pt x="46877" y="70251"/>
                </a:lnTo>
                <a:lnTo>
                  <a:pt x="39191" y="70099"/>
                </a:lnTo>
                <a:close/>
              </a:path>
              <a:path w="156210" h="153035">
                <a:moveTo>
                  <a:pt x="129970" y="87193"/>
                </a:moveTo>
                <a:lnTo>
                  <a:pt x="42457" y="87193"/>
                </a:lnTo>
                <a:lnTo>
                  <a:pt x="46771" y="87319"/>
                </a:lnTo>
                <a:lnTo>
                  <a:pt x="52802" y="87699"/>
                </a:lnTo>
                <a:lnTo>
                  <a:pt x="60725" y="88367"/>
                </a:lnTo>
                <a:lnTo>
                  <a:pt x="70466" y="89344"/>
                </a:lnTo>
                <a:lnTo>
                  <a:pt x="82395" y="90388"/>
                </a:lnTo>
                <a:lnTo>
                  <a:pt x="92709" y="91053"/>
                </a:lnTo>
                <a:lnTo>
                  <a:pt x="101406" y="91337"/>
                </a:lnTo>
                <a:lnTo>
                  <a:pt x="108488" y="91242"/>
                </a:lnTo>
                <a:lnTo>
                  <a:pt x="116979" y="90863"/>
                </a:lnTo>
                <a:lnTo>
                  <a:pt x="123950" y="89597"/>
                </a:lnTo>
                <a:lnTo>
                  <a:pt x="129970" y="87193"/>
                </a:lnTo>
                <a:close/>
              </a:path>
              <a:path w="156210" h="153035">
                <a:moveTo>
                  <a:pt x="140355" y="16831"/>
                </a:moveTo>
                <a:lnTo>
                  <a:pt x="101390" y="16831"/>
                </a:lnTo>
                <a:lnTo>
                  <a:pt x="116092" y="17084"/>
                </a:lnTo>
                <a:lnTo>
                  <a:pt x="122936" y="20248"/>
                </a:lnTo>
                <a:lnTo>
                  <a:pt x="135103" y="32396"/>
                </a:lnTo>
                <a:lnTo>
                  <a:pt x="138271" y="38977"/>
                </a:lnTo>
                <a:lnTo>
                  <a:pt x="138778" y="53151"/>
                </a:lnTo>
                <a:lnTo>
                  <a:pt x="136370" y="59225"/>
                </a:lnTo>
                <a:lnTo>
                  <a:pt x="131301" y="64161"/>
                </a:lnTo>
                <a:lnTo>
                  <a:pt x="126611" y="68970"/>
                </a:lnTo>
                <a:lnTo>
                  <a:pt x="119514" y="72007"/>
                </a:lnTo>
                <a:lnTo>
                  <a:pt x="110135" y="73272"/>
                </a:lnTo>
                <a:lnTo>
                  <a:pt x="102034" y="73943"/>
                </a:lnTo>
                <a:lnTo>
                  <a:pt x="147660" y="73943"/>
                </a:lnTo>
                <a:lnTo>
                  <a:pt x="149703" y="71445"/>
                </a:lnTo>
                <a:lnTo>
                  <a:pt x="153369" y="64445"/>
                </a:lnTo>
                <a:lnTo>
                  <a:pt x="155442" y="56829"/>
                </a:lnTo>
                <a:lnTo>
                  <a:pt x="155888" y="48595"/>
                </a:lnTo>
                <a:lnTo>
                  <a:pt x="154605" y="40243"/>
                </a:lnTo>
                <a:lnTo>
                  <a:pt x="151515" y="32080"/>
                </a:lnTo>
                <a:lnTo>
                  <a:pt x="146620" y="24107"/>
                </a:lnTo>
                <a:lnTo>
                  <a:pt x="140355" y="16831"/>
                </a:lnTo>
                <a:close/>
              </a:path>
              <a:path w="156210" h="153035">
                <a:moveTo>
                  <a:pt x="108361" y="0"/>
                </a:moveTo>
                <a:lnTo>
                  <a:pt x="100119" y="237"/>
                </a:lnTo>
                <a:lnTo>
                  <a:pt x="91948" y="2277"/>
                </a:lnTo>
                <a:lnTo>
                  <a:pt x="83873" y="6121"/>
                </a:lnTo>
                <a:lnTo>
                  <a:pt x="75916" y="11769"/>
                </a:lnTo>
                <a:lnTo>
                  <a:pt x="87956" y="26449"/>
                </a:lnTo>
                <a:lnTo>
                  <a:pt x="94420" y="19994"/>
                </a:lnTo>
                <a:lnTo>
                  <a:pt x="101390" y="16831"/>
                </a:lnTo>
                <a:lnTo>
                  <a:pt x="140355" y="16831"/>
                </a:lnTo>
                <a:lnTo>
                  <a:pt x="139919" y="16325"/>
                </a:lnTo>
                <a:lnTo>
                  <a:pt x="132314" y="9681"/>
                </a:lnTo>
                <a:lnTo>
                  <a:pt x="124520" y="4745"/>
                </a:lnTo>
                <a:lnTo>
                  <a:pt x="116536" y="1518"/>
                </a:lnTo>
                <a:lnTo>
                  <a:pt x="10836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3" name="object 73"/>
          <p:cNvSpPr/>
          <p:nvPr/>
        </p:nvSpPr>
        <p:spPr>
          <a:xfrm>
            <a:off x="3911739" y="6832138"/>
            <a:ext cx="2900045" cy="0"/>
          </a:xfrm>
          <a:custGeom>
            <a:avLst/>
            <a:gdLst/>
            <a:ahLst/>
            <a:cxnLst/>
            <a:rect l="l" t="t" r="r" b="b"/>
            <a:pathLst>
              <a:path w="2900045" h="0">
                <a:moveTo>
                  <a:pt x="0" y="0"/>
                </a:moveTo>
                <a:lnTo>
                  <a:pt x="2899864" y="0"/>
                </a:lnTo>
              </a:path>
            </a:pathLst>
          </a:custGeom>
          <a:ln w="1435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4" name="object 74"/>
          <p:cNvSpPr/>
          <p:nvPr/>
        </p:nvSpPr>
        <p:spPr>
          <a:xfrm>
            <a:off x="3911739" y="5407690"/>
            <a:ext cx="2900045" cy="1424940"/>
          </a:xfrm>
          <a:custGeom>
            <a:avLst/>
            <a:gdLst/>
            <a:ahLst/>
            <a:cxnLst/>
            <a:rect l="l" t="t" r="r" b="b"/>
            <a:pathLst>
              <a:path w="2900045" h="1424940">
                <a:moveTo>
                  <a:pt x="0" y="0"/>
                </a:moveTo>
                <a:lnTo>
                  <a:pt x="1473701" y="0"/>
                </a:lnTo>
                <a:lnTo>
                  <a:pt x="2899864" y="1424447"/>
                </a:lnTo>
              </a:path>
            </a:pathLst>
          </a:custGeom>
          <a:ln w="1436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5" name="object 75"/>
          <p:cNvSpPr/>
          <p:nvPr/>
        </p:nvSpPr>
        <p:spPr>
          <a:xfrm>
            <a:off x="5385440" y="5407690"/>
            <a:ext cx="0" cy="1415415"/>
          </a:xfrm>
          <a:custGeom>
            <a:avLst/>
            <a:gdLst/>
            <a:ahLst/>
            <a:cxnLst/>
            <a:rect l="l" t="t" r="r" b="b"/>
            <a:pathLst>
              <a:path w="0" h="1415415">
                <a:moveTo>
                  <a:pt x="0" y="0"/>
                </a:moveTo>
                <a:lnTo>
                  <a:pt x="0" y="1414951"/>
                </a:lnTo>
              </a:path>
            </a:pathLst>
          </a:custGeom>
          <a:ln w="1437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6" name="object 76"/>
          <p:cNvSpPr/>
          <p:nvPr/>
        </p:nvSpPr>
        <p:spPr>
          <a:xfrm>
            <a:off x="3911739" y="5407690"/>
            <a:ext cx="1473835" cy="1415415"/>
          </a:xfrm>
          <a:custGeom>
            <a:avLst/>
            <a:gdLst/>
            <a:ahLst/>
            <a:cxnLst/>
            <a:rect l="l" t="t" r="r" b="b"/>
            <a:pathLst>
              <a:path w="1473835" h="1415415">
                <a:moveTo>
                  <a:pt x="0" y="0"/>
                </a:moveTo>
                <a:lnTo>
                  <a:pt x="1473701" y="1414951"/>
                </a:lnTo>
              </a:path>
            </a:pathLst>
          </a:custGeom>
          <a:ln w="1436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7" name="object 77"/>
          <p:cNvSpPr/>
          <p:nvPr/>
        </p:nvSpPr>
        <p:spPr>
          <a:xfrm>
            <a:off x="3655030" y="6680196"/>
            <a:ext cx="257175" cy="313690"/>
          </a:xfrm>
          <a:custGeom>
            <a:avLst/>
            <a:gdLst/>
            <a:ahLst/>
            <a:cxnLst/>
            <a:rect l="l" t="t" r="r" b="b"/>
            <a:pathLst>
              <a:path w="257175" h="313690">
                <a:moveTo>
                  <a:pt x="0" y="0"/>
                </a:moveTo>
                <a:lnTo>
                  <a:pt x="0" y="313378"/>
                </a:lnTo>
                <a:lnTo>
                  <a:pt x="256709" y="151941"/>
                </a:lnTo>
                <a:lnTo>
                  <a:pt x="0" y="0"/>
                </a:lnTo>
                <a:close/>
              </a:path>
            </a:pathLst>
          </a:custGeom>
          <a:solidFill>
            <a:srgbClr val="99046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8" name="object 78"/>
          <p:cNvSpPr/>
          <p:nvPr/>
        </p:nvSpPr>
        <p:spPr>
          <a:xfrm>
            <a:off x="3655030" y="6680196"/>
            <a:ext cx="257175" cy="313690"/>
          </a:xfrm>
          <a:custGeom>
            <a:avLst/>
            <a:gdLst/>
            <a:ahLst/>
            <a:cxnLst/>
            <a:rect l="l" t="t" r="r" b="b"/>
            <a:pathLst>
              <a:path w="257175" h="313690">
                <a:moveTo>
                  <a:pt x="0" y="0"/>
                </a:moveTo>
                <a:lnTo>
                  <a:pt x="256709" y="151941"/>
                </a:lnTo>
                <a:lnTo>
                  <a:pt x="0" y="313378"/>
                </a:lnTo>
                <a:lnTo>
                  <a:pt x="0" y="0"/>
                </a:lnTo>
              </a:path>
            </a:pathLst>
          </a:custGeom>
          <a:ln w="3591">
            <a:solidFill>
              <a:srgbClr val="7C7C7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9" name="object 79"/>
          <p:cNvSpPr/>
          <p:nvPr/>
        </p:nvSpPr>
        <p:spPr>
          <a:xfrm>
            <a:off x="3474382" y="6566241"/>
            <a:ext cx="171139" cy="607764"/>
          </a:xfrm>
          <a:prstGeom prst="rect">
            <a:avLst/>
          </a:prstGeom>
          <a:blipFill>
            <a:blip r:embed="rId2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0" name="object 80"/>
          <p:cNvSpPr/>
          <p:nvPr/>
        </p:nvSpPr>
        <p:spPr>
          <a:xfrm>
            <a:off x="3474382" y="6566241"/>
            <a:ext cx="171450" cy="608330"/>
          </a:xfrm>
          <a:custGeom>
            <a:avLst/>
            <a:gdLst/>
            <a:ahLst/>
            <a:cxnLst/>
            <a:rect l="l" t="t" r="r" b="b"/>
            <a:pathLst>
              <a:path w="171450" h="608329">
                <a:moveTo>
                  <a:pt x="0" y="0"/>
                </a:moveTo>
                <a:lnTo>
                  <a:pt x="0" y="607764"/>
                </a:lnTo>
                <a:lnTo>
                  <a:pt x="171139" y="607764"/>
                </a:lnTo>
                <a:lnTo>
                  <a:pt x="171139" y="0"/>
                </a:lnTo>
                <a:lnTo>
                  <a:pt x="0" y="0"/>
                </a:lnTo>
              </a:path>
            </a:pathLst>
          </a:custGeom>
          <a:ln w="3593">
            <a:solidFill>
              <a:srgbClr val="7C7C7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1" name="object 81"/>
          <p:cNvSpPr/>
          <p:nvPr/>
        </p:nvSpPr>
        <p:spPr>
          <a:xfrm>
            <a:off x="3655030" y="5265245"/>
            <a:ext cx="257175" cy="313690"/>
          </a:xfrm>
          <a:custGeom>
            <a:avLst/>
            <a:gdLst/>
            <a:ahLst/>
            <a:cxnLst/>
            <a:rect l="l" t="t" r="r" b="b"/>
            <a:pathLst>
              <a:path w="257175" h="313689">
                <a:moveTo>
                  <a:pt x="0" y="0"/>
                </a:moveTo>
                <a:lnTo>
                  <a:pt x="0" y="313378"/>
                </a:lnTo>
                <a:lnTo>
                  <a:pt x="256709" y="151941"/>
                </a:lnTo>
                <a:lnTo>
                  <a:pt x="0" y="0"/>
                </a:lnTo>
                <a:close/>
              </a:path>
            </a:pathLst>
          </a:custGeom>
          <a:solidFill>
            <a:srgbClr val="99046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2" name="object 82"/>
          <p:cNvSpPr/>
          <p:nvPr/>
        </p:nvSpPr>
        <p:spPr>
          <a:xfrm>
            <a:off x="3655030" y="5265245"/>
            <a:ext cx="257175" cy="313690"/>
          </a:xfrm>
          <a:custGeom>
            <a:avLst/>
            <a:gdLst/>
            <a:ahLst/>
            <a:cxnLst/>
            <a:rect l="l" t="t" r="r" b="b"/>
            <a:pathLst>
              <a:path w="257175" h="313689">
                <a:moveTo>
                  <a:pt x="0" y="0"/>
                </a:moveTo>
                <a:lnTo>
                  <a:pt x="256709" y="151941"/>
                </a:lnTo>
                <a:lnTo>
                  <a:pt x="0" y="313378"/>
                </a:lnTo>
                <a:lnTo>
                  <a:pt x="0" y="0"/>
                </a:lnTo>
              </a:path>
            </a:pathLst>
          </a:custGeom>
          <a:ln w="3591">
            <a:solidFill>
              <a:srgbClr val="7C7C7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3" name="object 83"/>
          <p:cNvSpPr/>
          <p:nvPr/>
        </p:nvSpPr>
        <p:spPr>
          <a:xfrm>
            <a:off x="3474382" y="5160786"/>
            <a:ext cx="171139" cy="607764"/>
          </a:xfrm>
          <a:prstGeom prst="rect">
            <a:avLst/>
          </a:prstGeom>
          <a:blipFill>
            <a:blip r:embed="rId2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4" name="object 84"/>
          <p:cNvSpPr/>
          <p:nvPr/>
        </p:nvSpPr>
        <p:spPr>
          <a:xfrm>
            <a:off x="3474382" y="5160786"/>
            <a:ext cx="171450" cy="608330"/>
          </a:xfrm>
          <a:custGeom>
            <a:avLst/>
            <a:gdLst/>
            <a:ahLst/>
            <a:cxnLst/>
            <a:rect l="l" t="t" r="r" b="b"/>
            <a:pathLst>
              <a:path w="171450" h="608329">
                <a:moveTo>
                  <a:pt x="0" y="0"/>
                </a:moveTo>
                <a:lnTo>
                  <a:pt x="0" y="607764"/>
                </a:lnTo>
                <a:lnTo>
                  <a:pt x="171139" y="607764"/>
                </a:lnTo>
                <a:lnTo>
                  <a:pt x="171139" y="0"/>
                </a:lnTo>
                <a:lnTo>
                  <a:pt x="0" y="0"/>
                </a:lnTo>
              </a:path>
            </a:pathLst>
          </a:custGeom>
          <a:ln w="3593">
            <a:solidFill>
              <a:srgbClr val="7C7C7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5" name="object 85"/>
          <p:cNvSpPr/>
          <p:nvPr/>
        </p:nvSpPr>
        <p:spPr>
          <a:xfrm>
            <a:off x="3911739" y="7344939"/>
            <a:ext cx="2900045" cy="0"/>
          </a:xfrm>
          <a:custGeom>
            <a:avLst/>
            <a:gdLst/>
            <a:ahLst/>
            <a:cxnLst/>
            <a:rect l="l" t="t" r="r" b="b"/>
            <a:pathLst>
              <a:path w="2900045" h="0">
                <a:moveTo>
                  <a:pt x="0" y="0"/>
                </a:moveTo>
                <a:lnTo>
                  <a:pt x="2899864" y="0"/>
                </a:lnTo>
              </a:path>
            </a:pathLst>
          </a:custGeom>
          <a:ln w="1435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6" name="object 86"/>
          <p:cNvSpPr/>
          <p:nvPr/>
        </p:nvSpPr>
        <p:spPr>
          <a:xfrm>
            <a:off x="6802095" y="7249976"/>
            <a:ext cx="0" cy="266065"/>
          </a:xfrm>
          <a:custGeom>
            <a:avLst/>
            <a:gdLst/>
            <a:ahLst/>
            <a:cxnLst/>
            <a:rect l="l" t="t" r="r" b="b"/>
            <a:pathLst>
              <a:path w="0" h="266065">
                <a:moveTo>
                  <a:pt x="0" y="0"/>
                </a:moveTo>
                <a:lnTo>
                  <a:pt x="0" y="265896"/>
                </a:lnTo>
              </a:path>
            </a:pathLst>
          </a:custGeom>
          <a:ln w="1437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7" name="object 87"/>
          <p:cNvSpPr/>
          <p:nvPr/>
        </p:nvSpPr>
        <p:spPr>
          <a:xfrm>
            <a:off x="5356917" y="7249976"/>
            <a:ext cx="0" cy="266065"/>
          </a:xfrm>
          <a:custGeom>
            <a:avLst/>
            <a:gdLst/>
            <a:ahLst/>
            <a:cxnLst/>
            <a:rect l="l" t="t" r="r" b="b"/>
            <a:pathLst>
              <a:path w="0" h="266065">
                <a:moveTo>
                  <a:pt x="0" y="0"/>
                </a:moveTo>
                <a:lnTo>
                  <a:pt x="0" y="265896"/>
                </a:lnTo>
              </a:path>
            </a:pathLst>
          </a:custGeom>
          <a:ln w="1437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8" name="object 88"/>
          <p:cNvSpPr/>
          <p:nvPr/>
        </p:nvSpPr>
        <p:spPr>
          <a:xfrm>
            <a:off x="3911739" y="7249976"/>
            <a:ext cx="0" cy="266065"/>
          </a:xfrm>
          <a:custGeom>
            <a:avLst/>
            <a:gdLst/>
            <a:ahLst/>
            <a:cxnLst/>
            <a:rect l="l" t="t" r="r" b="b"/>
            <a:pathLst>
              <a:path w="0" h="266065">
                <a:moveTo>
                  <a:pt x="0" y="0"/>
                </a:moveTo>
                <a:lnTo>
                  <a:pt x="0" y="265896"/>
                </a:lnTo>
              </a:path>
            </a:pathLst>
          </a:custGeom>
          <a:ln w="1437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9" name="object 89"/>
          <p:cNvSpPr/>
          <p:nvPr/>
        </p:nvSpPr>
        <p:spPr>
          <a:xfrm>
            <a:off x="2913425" y="5379201"/>
            <a:ext cx="76200" cy="66675"/>
          </a:xfrm>
          <a:custGeom>
            <a:avLst/>
            <a:gdLst/>
            <a:ahLst/>
            <a:cxnLst/>
            <a:rect l="l" t="t" r="r" b="b"/>
            <a:pathLst>
              <a:path w="76200" h="66675">
                <a:moveTo>
                  <a:pt x="76062" y="0"/>
                </a:moveTo>
                <a:lnTo>
                  <a:pt x="0" y="28488"/>
                </a:lnTo>
                <a:lnTo>
                  <a:pt x="76062" y="66474"/>
                </a:lnTo>
                <a:lnTo>
                  <a:pt x="66554" y="28488"/>
                </a:lnTo>
                <a:lnTo>
                  <a:pt x="7606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0" name="object 90"/>
          <p:cNvSpPr/>
          <p:nvPr/>
        </p:nvSpPr>
        <p:spPr>
          <a:xfrm>
            <a:off x="2913425" y="5407690"/>
            <a:ext cx="475615" cy="0"/>
          </a:xfrm>
          <a:custGeom>
            <a:avLst/>
            <a:gdLst/>
            <a:ahLst/>
            <a:cxnLst/>
            <a:rect l="l" t="t" r="r" b="b"/>
            <a:pathLst>
              <a:path w="475614" h="0">
                <a:moveTo>
                  <a:pt x="475387" y="0"/>
                </a:moveTo>
                <a:lnTo>
                  <a:pt x="0" y="0"/>
                </a:lnTo>
              </a:path>
            </a:pathLst>
          </a:custGeom>
          <a:ln w="1435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1" name="object 91"/>
          <p:cNvSpPr/>
          <p:nvPr/>
        </p:nvSpPr>
        <p:spPr>
          <a:xfrm>
            <a:off x="3312750" y="6841634"/>
            <a:ext cx="76200" cy="66675"/>
          </a:xfrm>
          <a:custGeom>
            <a:avLst/>
            <a:gdLst/>
            <a:ahLst/>
            <a:cxnLst/>
            <a:rect l="l" t="t" r="r" b="b"/>
            <a:pathLst>
              <a:path w="76200" h="66675">
                <a:moveTo>
                  <a:pt x="0" y="0"/>
                </a:moveTo>
                <a:lnTo>
                  <a:pt x="9507" y="28488"/>
                </a:lnTo>
                <a:lnTo>
                  <a:pt x="0" y="66474"/>
                </a:lnTo>
                <a:lnTo>
                  <a:pt x="76062" y="28488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2" name="object 92"/>
          <p:cNvSpPr/>
          <p:nvPr/>
        </p:nvSpPr>
        <p:spPr>
          <a:xfrm>
            <a:off x="2770809" y="6870123"/>
            <a:ext cx="618490" cy="0"/>
          </a:xfrm>
          <a:custGeom>
            <a:avLst/>
            <a:gdLst/>
            <a:ahLst/>
            <a:cxnLst/>
            <a:rect l="l" t="t" r="r" b="b"/>
            <a:pathLst>
              <a:path w="618489" h="0">
                <a:moveTo>
                  <a:pt x="618003" y="0"/>
                </a:moveTo>
                <a:lnTo>
                  <a:pt x="0" y="0"/>
                </a:lnTo>
              </a:path>
            </a:pathLst>
          </a:custGeom>
          <a:ln w="1435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3" name="object 93"/>
          <p:cNvSpPr/>
          <p:nvPr/>
        </p:nvSpPr>
        <p:spPr>
          <a:xfrm>
            <a:off x="3227181" y="5398193"/>
            <a:ext cx="0" cy="1463040"/>
          </a:xfrm>
          <a:custGeom>
            <a:avLst/>
            <a:gdLst/>
            <a:ahLst/>
            <a:cxnLst/>
            <a:rect l="l" t="t" r="r" b="b"/>
            <a:pathLst>
              <a:path w="0" h="1463040">
                <a:moveTo>
                  <a:pt x="0" y="0"/>
                </a:moveTo>
                <a:lnTo>
                  <a:pt x="0" y="1462432"/>
                </a:lnTo>
              </a:path>
            </a:pathLst>
          </a:custGeom>
          <a:ln w="1437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4" name="object 94"/>
          <p:cNvSpPr/>
          <p:nvPr/>
        </p:nvSpPr>
        <p:spPr>
          <a:xfrm>
            <a:off x="6035644" y="7401764"/>
            <a:ext cx="55244" cy="146050"/>
          </a:xfrm>
          <a:custGeom>
            <a:avLst/>
            <a:gdLst/>
            <a:ahLst/>
            <a:cxnLst/>
            <a:rect l="l" t="t" r="r" b="b"/>
            <a:pathLst>
              <a:path w="55245" h="146050">
                <a:moveTo>
                  <a:pt x="55144" y="32186"/>
                </a:moveTo>
                <a:lnTo>
                  <a:pt x="36763" y="32186"/>
                </a:lnTo>
                <a:lnTo>
                  <a:pt x="36763" y="145787"/>
                </a:lnTo>
                <a:lnTo>
                  <a:pt x="55144" y="145787"/>
                </a:lnTo>
                <a:lnTo>
                  <a:pt x="55144" y="32186"/>
                </a:lnTo>
                <a:close/>
              </a:path>
              <a:path w="55245" h="146050">
                <a:moveTo>
                  <a:pt x="55144" y="0"/>
                </a:moveTo>
                <a:lnTo>
                  <a:pt x="43355" y="0"/>
                </a:lnTo>
                <a:lnTo>
                  <a:pt x="40186" y="6280"/>
                </a:lnTo>
                <a:lnTo>
                  <a:pt x="34734" y="12750"/>
                </a:lnTo>
                <a:lnTo>
                  <a:pt x="0" y="36453"/>
                </a:lnTo>
                <a:lnTo>
                  <a:pt x="0" y="53685"/>
                </a:lnTo>
                <a:lnTo>
                  <a:pt x="36763" y="32186"/>
                </a:lnTo>
                <a:lnTo>
                  <a:pt x="55144" y="32186"/>
                </a:lnTo>
                <a:lnTo>
                  <a:pt x="5514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5" name="object 95"/>
          <p:cNvSpPr/>
          <p:nvPr/>
        </p:nvSpPr>
        <p:spPr>
          <a:xfrm>
            <a:off x="6146060" y="7527249"/>
            <a:ext cx="20955" cy="20320"/>
          </a:xfrm>
          <a:custGeom>
            <a:avLst/>
            <a:gdLst/>
            <a:ahLst/>
            <a:cxnLst/>
            <a:rect l="l" t="t" r="r" b="b"/>
            <a:pathLst>
              <a:path w="20954" h="20320">
                <a:moveTo>
                  <a:pt x="0" y="20303"/>
                </a:moveTo>
                <a:lnTo>
                  <a:pt x="20934" y="20303"/>
                </a:lnTo>
                <a:lnTo>
                  <a:pt x="20934" y="0"/>
                </a:lnTo>
                <a:lnTo>
                  <a:pt x="0" y="0"/>
                </a:lnTo>
                <a:lnTo>
                  <a:pt x="0" y="2030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6" name="object 96"/>
          <p:cNvSpPr/>
          <p:nvPr/>
        </p:nvSpPr>
        <p:spPr>
          <a:xfrm>
            <a:off x="6190303" y="7401764"/>
            <a:ext cx="99007" cy="145787"/>
          </a:xfrm>
          <a:prstGeom prst="rect">
            <a:avLst/>
          </a:prstGeom>
          <a:blipFill>
            <a:blip r:embed="rId2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7" name="object 97"/>
          <p:cNvSpPr/>
          <p:nvPr/>
        </p:nvSpPr>
        <p:spPr>
          <a:xfrm>
            <a:off x="4618989" y="7401764"/>
            <a:ext cx="55244" cy="146050"/>
          </a:xfrm>
          <a:custGeom>
            <a:avLst/>
            <a:gdLst/>
            <a:ahLst/>
            <a:cxnLst/>
            <a:rect l="l" t="t" r="r" b="b"/>
            <a:pathLst>
              <a:path w="55245" h="146050">
                <a:moveTo>
                  <a:pt x="55144" y="32186"/>
                </a:moveTo>
                <a:lnTo>
                  <a:pt x="36763" y="32186"/>
                </a:lnTo>
                <a:lnTo>
                  <a:pt x="36763" y="145787"/>
                </a:lnTo>
                <a:lnTo>
                  <a:pt x="55144" y="145787"/>
                </a:lnTo>
                <a:lnTo>
                  <a:pt x="55144" y="32186"/>
                </a:lnTo>
                <a:close/>
              </a:path>
              <a:path w="55245" h="146050">
                <a:moveTo>
                  <a:pt x="55144" y="0"/>
                </a:moveTo>
                <a:lnTo>
                  <a:pt x="43355" y="0"/>
                </a:lnTo>
                <a:lnTo>
                  <a:pt x="40186" y="6280"/>
                </a:lnTo>
                <a:lnTo>
                  <a:pt x="34734" y="12750"/>
                </a:lnTo>
                <a:lnTo>
                  <a:pt x="0" y="36453"/>
                </a:lnTo>
                <a:lnTo>
                  <a:pt x="0" y="53685"/>
                </a:lnTo>
                <a:lnTo>
                  <a:pt x="36763" y="32186"/>
                </a:lnTo>
                <a:lnTo>
                  <a:pt x="55144" y="32186"/>
                </a:lnTo>
                <a:lnTo>
                  <a:pt x="5514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8" name="object 98"/>
          <p:cNvSpPr/>
          <p:nvPr/>
        </p:nvSpPr>
        <p:spPr>
          <a:xfrm>
            <a:off x="4729405" y="7527249"/>
            <a:ext cx="20955" cy="20320"/>
          </a:xfrm>
          <a:custGeom>
            <a:avLst/>
            <a:gdLst/>
            <a:ahLst/>
            <a:cxnLst/>
            <a:rect l="l" t="t" r="r" b="b"/>
            <a:pathLst>
              <a:path w="20954" h="20320">
                <a:moveTo>
                  <a:pt x="0" y="20303"/>
                </a:moveTo>
                <a:lnTo>
                  <a:pt x="20934" y="20303"/>
                </a:lnTo>
                <a:lnTo>
                  <a:pt x="20934" y="0"/>
                </a:lnTo>
                <a:lnTo>
                  <a:pt x="0" y="0"/>
                </a:lnTo>
                <a:lnTo>
                  <a:pt x="0" y="2030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9" name="object 99"/>
          <p:cNvSpPr/>
          <p:nvPr/>
        </p:nvSpPr>
        <p:spPr>
          <a:xfrm>
            <a:off x="4773648" y="7401764"/>
            <a:ext cx="99007" cy="145787"/>
          </a:xfrm>
          <a:prstGeom prst="rect">
            <a:avLst/>
          </a:prstGeom>
          <a:blipFill>
            <a:blip r:embed="rId2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0" name="object 100"/>
          <p:cNvSpPr/>
          <p:nvPr/>
        </p:nvSpPr>
        <p:spPr>
          <a:xfrm>
            <a:off x="2888629" y="6053313"/>
            <a:ext cx="55244" cy="146050"/>
          </a:xfrm>
          <a:custGeom>
            <a:avLst/>
            <a:gdLst/>
            <a:ahLst/>
            <a:cxnLst/>
            <a:rect l="l" t="t" r="r" b="b"/>
            <a:pathLst>
              <a:path w="55244" h="146050">
                <a:moveTo>
                  <a:pt x="55144" y="32160"/>
                </a:moveTo>
                <a:lnTo>
                  <a:pt x="36763" y="32160"/>
                </a:lnTo>
                <a:lnTo>
                  <a:pt x="36763" y="145736"/>
                </a:lnTo>
                <a:lnTo>
                  <a:pt x="55144" y="145736"/>
                </a:lnTo>
                <a:lnTo>
                  <a:pt x="55144" y="32160"/>
                </a:lnTo>
                <a:close/>
              </a:path>
              <a:path w="55244" h="146050">
                <a:moveTo>
                  <a:pt x="55144" y="0"/>
                </a:moveTo>
                <a:lnTo>
                  <a:pt x="43304" y="0"/>
                </a:lnTo>
                <a:lnTo>
                  <a:pt x="40110" y="6204"/>
                </a:lnTo>
                <a:lnTo>
                  <a:pt x="34658" y="12788"/>
                </a:lnTo>
                <a:lnTo>
                  <a:pt x="0" y="36465"/>
                </a:lnTo>
                <a:lnTo>
                  <a:pt x="0" y="53685"/>
                </a:lnTo>
                <a:lnTo>
                  <a:pt x="36763" y="32160"/>
                </a:lnTo>
                <a:lnTo>
                  <a:pt x="55144" y="32160"/>
                </a:lnTo>
                <a:lnTo>
                  <a:pt x="5514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1" name="object 101"/>
          <p:cNvSpPr/>
          <p:nvPr/>
        </p:nvSpPr>
        <p:spPr>
          <a:xfrm>
            <a:off x="2998944" y="6178746"/>
            <a:ext cx="20955" cy="20320"/>
          </a:xfrm>
          <a:custGeom>
            <a:avLst/>
            <a:gdLst/>
            <a:ahLst/>
            <a:cxnLst/>
            <a:rect l="l" t="t" r="r" b="b"/>
            <a:pathLst>
              <a:path w="20955" h="20320">
                <a:moveTo>
                  <a:pt x="0" y="20303"/>
                </a:moveTo>
                <a:lnTo>
                  <a:pt x="20934" y="20303"/>
                </a:lnTo>
                <a:lnTo>
                  <a:pt x="20934" y="0"/>
                </a:lnTo>
                <a:lnTo>
                  <a:pt x="0" y="0"/>
                </a:lnTo>
                <a:lnTo>
                  <a:pt x="0" y="2030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2" name="object 102"/>
          <p:cNvSpPr/>
          <p:nvPr/>
        </p:nvSpPr>
        <p:spPr>
          <a:xfrm>
            <a:off x="3043187" y="6053313"/>
            <a:ext cx="99096" cy="145736"/>
          </a:xfrm>
          <a:prstGeom prst="rect">
            <a:avLst/>
          </a:prstGeom>
          <a:blipFill>
            <a:blip r:embed="rId2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3" name="object 103"/>
          <p:cNvSpPr/>
          <p:nvPr/>
        </p:nvSpPr>
        <p:spPr>
          <a:xfrm>
            <a:off x="3806773" y="6557188"/>
            <a:ext cx="140207" cy="145192"/>
          </a:xfrm>
          <a:prstGeom prst="rect">
            <a:avLst/>
          </a:prstGeom>
          <a:blipFill>
            <a:blip r:embed="rId2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4" name="object 104"/>
          <p:cNvSpPr/>
          <p:nvPr/>
        </p:nvSpPr>
        <p:spPr>
          <a:xfrm>
            <a:off x="5467334" y="6623662"/>
            <a:ext cx="112952" cy="145192"/>
          </a:xfrm>
          <a:prstGeom prst="rect">
            <a:avLst/>
          </a:prstGeom>
          <a:blipFill>
            <a:blip r:embed="rId2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5" name="object 105"/>
          <p:cNvSpPr/>
          <p:nvPr/>
        </p:nvSpPr>
        <p:spPr>
          <a:xfrm>
            <a:off x="6821998" y="6630689"/>
            <a:ext cx="132347" cy="150143"/>
          </a:xfrm>
          <a:prstGeom prst="rect">
            <a:avLst/>
          </a:prstGeom>
          <a:blipFill>
            <a:blip r:embed="rId2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6" name="object 106"/>
          <p:cNvSpPr/>
          <p:nvPr/>
        </p:nvSpPr>
        <p:spPr>
          <a:xfrm>
            <a:off x="5458586" y="5208773"/>
            <a:ext cx="123727" cy="145103"/>
          </a:xfrm>
          <a:prstGeom prst="rect">
            <a:avLst/>
          </a:prstGeom>
          <a:blipFill>
            <a:blip r:embed="rId2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7" name="object 107"/>
          <p:cNvSpPr/>
          <p:nvPr/>
        </p:nvSpPr>
        <p:spPr>
          <a:xfrm>
            <a:off x="3861665" y="5288505"/>
            <a:ext cx="112395" cy="0"/>
          </a:xfrm>
          <a:custGeom>
            <a:avLst/>
            <a:gdLst/>
            <a:ahLst/>
            <a:cxnLst/>
            <a:rect l="l" t="t" r="r" b="b"/>
            <a:pathLst>
              <a:path w="112395" h="0">
                <a:moveTo>
                  <a:pt x="0" y="0"/>
                </a:moveTo>
                <a:lnTo>
                  <a:pt x="111811" y="0"/>
                </a:lnTo>
              </a:path>
            </a:pathLst>
          </a:custGeom>
          <a:ln w="1776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8" name="object 108"/>
          <p:cNvSpPr/>
          <p:nvPr/>
        </p:nvSpPr>
        <p:spPr>
          <a:xfrm>
            <a:off x="3861665" y="5230120"/>
            <a:ext cx="20320" cy="49530"/>
          </a:xfrm>
          <a:custGeom>
            <a:avLst/>
            <a:gdLst/>
            <a:ahLst/>
            <a:cxnLst/>
            <a:rect l="l" t="t" r="r" b="b"/>
            <a:pathLst>
              <a:path w="20320" h="49529">
                <a:moveTo>
                  <a:pt x="0" y="49500"/>
                </a:moveTo>
                <a:lnTo>
                  <a:pt x="19902" y="49500"/>
                </a:lnTo>
                <a:lnTo>
                  <a:pt x="19902" y="0"/>
                </a:lnTo>
                <a:lnTo>
                  <a:pt x="0" y="0"/>
                </a:lnTo>
                <a:lnTo>
                  <a:pt x="0" y="495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9" name="object 109"/>
          <p:cNvSpPr/>
          <p:nvPr/>
        </p:nvSpPr>
        <p:spPr>
          <a:xfrm>
            <a:off x="3861665" y="5221870"/>
            <a:ext cx="102870" cy="0"/>
          </a:xfrm>
          <a:custGeom>
            <a:avLst/>
            <a:gdLst/>
            <a:ahLst/>
            <a:cxnLst/>
            <a:rect l="l" t="t" r="r" b="b"/>
            <a:pathLst>
              <a:path w="102870" h="0">
                <a:moveTo>
                  <a:pt x="0" y="0"/>
                </a:moveTo>
                <a:lnTo>
                  <a:pt x="102683" y="0"/>
                </a:lnTo>
              </a:path>
            </a:pathLst>
          </a:custGeom>
          <a:ln w="165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0" name="object 110"/>
          <p:cNvSpPr/>
          <p:nvPr/>
        </p:nvSpPr>
        <p:spPr>
          <a:xfrm>
            <a:off x="3861665" y="5169196"/>
            <a:ext cx="20320" cy="44450"/>
          </a:xfrm>
          <a:custGeom>
            <a:avLst/>
            <a:gdLst/>
            <a:ahLst/>
            <a:cxnLst/>
            <a:rect l="l" t="t" r="r" b="b"/>
            <a:pathLst>
              <a:path w="20320" h="44450">
                <a:moveTo>
                  <a:pt x="0" y="44423"/>
                </a:moveTo>
                <a:lnTo>
                  <a:pt x="19902" y="44423"/>
                </a:lnTo>
                <a:lnTo>
                  <a:pt x="19902" y="0"/>
                </a:lnTo>
                <a:lnTo>
                  <a:pt x="0" y="0"/>
                </a:lnTo>
                <a:lnTo>
                  <a:pt x="0" y="4442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1" name="object 111"/>
          <p:cNvSpPr/>
          <p:nvPr/>
        </p:nvSpPr>
        <p:spPr>
          <a:xfrm>
            <a:off x="3861665" y="5160312"/>
            <a:ext cx="108585" cy="0"/>
          </a:xfrm>
          <a:custGeom>
            <a:avLst/>
            <a:gdLst/>
            <a:ahLst/>
            <a:cxnLst/>
            <a:rect l="l" t="t" r="r" b="b"/>
            <a:pathLst>
              <a:path w="108585" h="0">
                <a:moveTo>
                  <a:pt x="0" y="0"/>
                </a:moveTo>
                <a:lnTo>
                  <a:pt x="108261" y="0"/>
                </a:lnTo>
              </a:path>
            </a:pathLst>
          </a:custGeom>
          <a:ln w="1776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2" name="object 112"/>
          <p:cNvSpPr/>
          <p:nvPr/>
        </p:nvSpPr>
        <p:spPr>
          <a:xfrm>
            <a:off x="6754556" y="7126523"/>
            <a:ext cx="66554" cy="66474"/>
          </a:xfrm>
          <a:prstGeom prst="rect">
            <a:avLst/>
          </a:prstGeom>
          <a:blipFill>
            <a:blip r:embed="rId2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3" name="object 113"/>
          <p:cNvSpPr/>
          <p:nvPr/>
        </p:nvSpPr>
        <p:spPr>
          <a:xfrm>
            <a:off x="6792587" y="6822641"/>
            <a:ext cx="0" cy="370840"/>
          </a:xfrm>
          <a:custGeom>
            <a:avLst/>
            <a:gdLst/>
            <a:ahLst/>
            <a:cxnLst/>
            <a:rect l="l" t="t" r="r" b="b"/>
            <a:pathLst>
              <a:path w="0" h="370840">
                <a:moveTo>
                  <a:pt x="0" y="0"/>
                </a:moveTo>
                <a:lnTo>
                  <a:pt x="0" y="370356"/>
                </a:lnTo>
              </a:path>
            </a:pathLst>
          </a:custGeom>
          <a:ln w="1437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4" name="object 114"/>
          <p:cNvSpPr/>
          <p:nvPr/>
        </p:nvSpPr>
        <p:spPr>
          <a:xfrm>
            <a:off x="6881834" y="7050401"/>
            <a:ext cx="55244" cy="146050"/>
          </a:xfrm>
          <a:custGeom>
            <a:avLst/>
            <a:gdLst/>
            <a:ahLst/>
            <a:cxnLst/>
            <a:rect l="l" t="t" r="r" b="b"/>
            <a:pathLst>
              <a:path w="55245" h="146050">
                <a:moveTo>
                  <a:pt x="55144" y="32186"/>
                </a:moveTo>
                <a:lnTo>
                  <a:pt x="36763" y="32186"/>
                </a:lnTo>
                <a:lnTo>
                  <a:pt x="36763" y="145787"/>
                </a:lnTo>
                <a:lnTo>
                  <a:pt x="55144" y="145787"/>
                </a:lnTo>
                <a:lnTo>
                  <a:pt x="55144" y="32186"/>
                </a:lnTo>
                <a:close/>
              </a:path>
              <a:path w="55245" h="146050">
                <a:moveTo>
                  <a:pt x="55144" y="0"/>
                </a:moveTo>
                <a:lnTo>
                  <a:pt x="43355" y="0"/>
                </a:lnTo>
                <a:lnTo>
                  <a:pt x="40186" y="6280"/>
                </a:lnTo>
                <a:lnTo>
                  <a:pt x="34734" y="12750"/>
                </a:lnTo>
                <a:lnTo>
                  <a:pt x="0" y="36453"/>
                </a:lnTo>
                <a:lnTo>
                  <a:pt x="0" y="53685"/>
                </a:lnTo>
                <a:lnTo>
                  <a:pt x="36763" y="32186"/>
                </a:lnTo>
                <a:lnTo>
                  <a:pt x="55144" y="32186"/>
                </a:lnTo>
                <a:lnTo>
                  <a:pt x="5514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5" name="object 115"/>
          <p:cNvSpPr/>
          <p:nvPr/>
        </p:nvSpPr>
        <p:spPr>
          <a:xfrm>
            <a:off x="6981856" y="7050401"/>
            <a:ext cx="97612" cy="148269"/>
          </a:xfrm>
          <a:prstGeom prst="rect">
            <a:avLst/>
          </a:prstGeom>
          <a:blipFill>
            <a:blip r:embed="rId2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6" name="object 116"/>
          <p:cNvSpPr/>
          <p:nvPr/>
        </p:nvSpPr>
        <p:spPr>
          <a:xfrm>
            <a:off x="7110654" y="7050995"/>
            <a:ext cx="224636" cy="145192"/>
          </a:xfrm>
          <a:prstGeom prst="rect">
            <a:avLst/>
          </a:prstGeom>
          <a:blipFill>
            <a:blip r:embed="rId2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7" name="object 117"/>
          <p:cNvSpPr/>
          <p:nvPr/>
        </p:nvSpPr>
        <p:spPr>
          <a:xfrm>
            <a:off x="5347409" y="7136020"/>
            <a:ext cx="66554" cy="66474"/>
          </a:xfrm>
          <a:prstGeom prst="rect">
            <a:avLst/>
          </a:prstGeom>
          <a:blipFill>
            <a:blip r:embed="rId2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8" name="object 118"/>
          <p:cNvSpPr/>
          <p:nvPr/>
        </p:nvSpPr>
        <p:spPr>
          <a:xfrm>
            <a:off x="5385440" y="6832138"/>
            <a:ext cx="0" cy="370840"/>
          </a:xfrm>
          <a:custGeom>
            <a:avLst/>
            <a:gdLst/>
            <a:ahLst/>
            <a:cxnLst/>
            <a:rect l="l" t="t" r="r" b="b"/>
            <a:pathLst>
              <a:path w="0" h="370840">
                <a:moveTo>
                  <a:pt x="0" y="0"/>
                </a:moveTo>
                <a:lnTo>
                  <a:pt x="0" y="370356"/>
                </a:lnTo>
              </a:path>
            </a:pathLst>
          </a:custGeom>
          <a:ln w="1437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9" name="object 119"/>
          <p:cNvSpPr/>
          <p:nvPr/>
        </p:nvSpPr>
        <p:spPr>
          <a:xfrm>
            <a:off x="5474686" y="7059897"/>
            <a:ext cx="55244" cy="146050"/>
          </a:xfrm>
          <a:custGeom>
            <a:avLst/>
            <a:gdLst/>
            <a:ahLst/>
            <a:cxnLst/>
            <a:rect l="l" t="t" r="r" b="b"/>
            <a:pathLst>
              <a:path w="55245" h="146050">
                <a:moveTo>
                  <a:pt x="55144" y="32186"/>
                </a:moveTo>
                <a:lnTo>
                  <a:pt x="36763" y="32186"/>
                </a:lnTo>
                <a:lnTo>
                  <a:pt x="36763" y="145787"/>
                </a:lnTo>
                <a:lnTo>
                  <a:pt x="55144" y="145787"/>
                </a:lnTo>
                <a:lnTo>
                  <a:pt x="55144" y="32186"/>
                </a:lnTo>
                <a:close/>
              </a:path>
              <a:path w="55245" h="146050">
                <a:moveTo>
                  <a:pt x="55144" y="0"/>
                </a:moveTo>
                <a:lnTo>
                  <a:pt x="43355" y="0"/>
                </a:lnTo>
                <a:lnTo>
                  <a:pt x="40186" y="6280"/>
                </a:lnTo>
                <a:lnTo>
                  <a:pt x="34734" y="12750"/>
                </a:lnTo>
                <a:lnTo>
                  <a:pt x="0" y="36453"/>
                </a:lnTo>
                <a:lnTo>
                  <a:pt x="0" y="53685"/>
                </a:lnTo>
                <a:lnTo>
                  <a:pt x="36763" y="32186"/>
                </a:lnTo>
                <a:lnTo>
                  <a:pt x="55144" y="32186"/>
                </a:lnTo>
                <a:lnTo>
                  <a:pt x="5514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0" name="object 120"/>
          <p:cNvSpPr/>
          <p:nvPr/>
        </p:nvSpPr>
        <p:spPr>
          <a:xfrm>
            <a:off x="5574708" y="7059897"/>
            <a:ext cx="97612" cy="148269"/>
          </a:xfrm>
          <a:prstGeom prst="rect">
            <a:avLst/>
          </a:prstGeom>
          <a:blipFill>
            <a:blip r:embed="rId3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1" name="object 121"/>
          <p:cNvSpPr/>
          <p:nvPr/>
        </p:nvSpPr>
        <p:spPr>
          <a:xfrm>
            <a:off x="5703506" y="7060492"/>
            <a:ext cx="224636" cy="145192"/>
          </a:xfrm>
          <a:prstGeom prst="rect">
            <a:avLst/>
          </a:prstGeom>
          <a:blipFill>
            <a:blip r:embed="rId2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2" name="object 122"/>
          <p:cNvSpPr/>
          <p:nvPr/>
        </p:nvSpPr>
        <p:spPr>
          <a:xfrm>
            <a:off x="4355688" y="6670548"/>
            <a:ext cx="166702" cy="148370"/>
          </a:xfrm>
          <a:prstGeom prst="rect">
            <a:avLst/>
          </a:prstGeom>
          <a:blipFill>
            <a:blip r:embed="rId3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3" name="object 123"/>
          <p:cNvSpPr/>
          <p:nvPr/>
        </p:nvSpPr>
        <p:spPr>
          <a:xfrm>
            <a:off x="4547871" y="6670548"/>
            <a:ext cx="97612" cy="148269"/>
          </a:xfrm>
          <a:prstGeom prst="rect">
            <a:avLst/>
          </a:prstGeom>
          <a:blipFill>
            <a:blip r:embed="rId3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4" name="object 124"/>
          <p:cNvSpPr/>
          <p:nvPr/>
        </p:nvSpPr>
        <p:spPr>
          <a:xfrm>
            <a:off x="6096113" y="5818184"/>
            <a:ext cx="498713" cy="505963"/>
          </a:xfrm>
          <a:prstGeom prst="rect">
            <a:avLst/>
          </a:prstGeom>
          <a:blipFill>
            <a:blip r:embed="rId3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5" name="object 125"/>
          <p:cNvSpPr/>
          <p:nvPr/>
        </p:nvSpPr>
        <p:spPr>
          <a:xfrm>
            <a:off x="4466865" y="5246126"/>
            <a:ext cx="55244" cy="146050"/>
          </a:xfrm>
          <a:custGeom>
            <a:avLst/>
            <a:gdLst/>
            <a:ahLst/>
            <a:cxnLst/>
            <a:rect l="l" t="t" r="r" b="b"/>
            <a:pathLst>
              <a:path w="55245" h="146050">
                <a:moveTo>
                  <a:pt x="55144" y="32160"/>
                </a:moveTo>
                <a:lnTo>
                  <a:pt x="36763" y="32160"/>
                </a:lnTo>
                <a:lnTo>
                  <a:pt x="36763" y="145736"/>
                </a:lnTo>
                <a:lnTo>
                  <a:pt x="55144" y="145736"/>
                </a:lnTo>
                <a:lnTo>
                  <a:pt x="55144" y="32160"/>
                </a:lnTo>
                <a:close/>
              </a:path>
              <a:path w="55245" h="146050">
                <a:moveTo>
                  <a:pt x="55144" y="0"/>
                </a:moveTo>
                <a:lnTo>
                  <a:pt x="43355" y="0"/>
                </a:lnTo>
                <a:lnTo>
                  <a:pt x="40186" y="6204"/>
                </a:lnTo>
                <a:lnTo>
                  <a:pt x="34734" y="12788"/>
                </a:lnTo>
                <a:lnTo>
                  <a:pt x="0" y="36465"/>
                </a:lnTo>
                <a:lnTo>
                  <a:pt x="0" y="53685"/>
                </a:lnTo>
                <a:lnTo>
                  <a:pt x="36763" y="32160"/>
                </a:lnTo>
                <a:lnTo>
                  <a:pt x="55144" y="32160"/>
                </a:lnTo>
                <a:lnTo>
                  <a:pt x="5514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6" name="object 126"/>
          <p:cNvSpPr/>
          <p:nvPr/>
        </p:nvSpPr>
        <p:spPr>
          <a:xfrm>
            <a:off x="4566886" y="5246126"/>
            <a:ext cx="97612" cy="148269"/>
          </a:xfrm>
          <a:prstGeom prst="rect">
            <a:avLst/>
          </a:prstGeom>
          <a:blipFill>
            <a:blip r:embed="rId3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7" name="object 127"/>
          <p:cNvSpPr/>
          <p:nvPr/>
        </p:nvSpPr>
        <p:spPr>
          <a:xfrm>
            <a:off x="5943482" y="6764324"/>
            <a:ext cx="56515" cy="18415"/>
          </a:xfrm>
          <a:custGeom>
            <a:avLst/>
            <a:gdLst/>
            <a:ahLst/>
            <a:cxnLst/>
            <a:rect l="l" t="t" r="r" b="b"/>
            <a:pathLst>
              <a:path w="56514" h="18415">
                <a:moveTo>
                  <a:pt x="0" y="17926"/>
                </a:moveTo>
                <a:lnTo>
                  <a:pt x="56477" y="17926"/>
                </a:lnTo>
                <a:lnTo>
                  <a:pt x="56477" y="0"/>
                </a:lnTo>
                <a:lnTo>
                  <a:pt x="0" y="0"/>
                </a:lnTo>
                <a:lnTo>
                  <a:pt x="0" y="1792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8" name="object 128"/>
          <p:cNvSpPr/>
          <p:nvPr/>
        </p:nvSpPr>
        <p:spPr>
          <a:xfrm>
            <a:off x="6026136" y="6680044"/>
            <a:ext cx="55244" cy="146050"/>
          </a:xfrm>
          <a:custGeom>
            <a:avLst/>
            <a:gdLst/>
            <a:ahLst/>
            <a:cxnLst/>
            <a:rect l="l" t="t" r="r" b="b"/>
            <a:pathLst>
              <a:path w="55245" h="146050">
                <a:moveTo>
                  <a:pt x="55144" y="32186"/>
                </a:moveTo>
                <a:lnTo>
                  <a:pt x="36763" y="32186"/>
                </a:lnTo>
                <a:lnTo>
                  <a:pt x="36763" y="145787"/>
                </a:lnTo>
                <a:lnTo>
                  <a:pt x="55144" y="145787"/>
                </a:lnTo>
                <a:lnTo>
                  <a:pt x="55144" y="32186"/>
                </a:lnTo>
                <a:close/>
              </a:path>
              <a:path w="55245" h="146050">
                <a:moveTo>
                  <a:pt x="55144" y="0"/>
                </a:moveTo>
                <a:lnTo>
                  <a:pt x="43355" y="0"/>
                </a:lnTo>
                <a:lnTo>
                  <a:pt x="40186" y="6280"/>
                </a:lnTo>
                <a:lnTo>
                  <a:pt x="34734" y="12750"/>
                </a:lnTo>
                <a:lnTo>
                  <a:pt x="0" y="36453"/>
                </a:lnTo>
                <a:lnTo>
                  <a:pt x="0" y="53685"/>
                </a:lnTo>
                <a:lnTo>
                  <a:pt x="36763" y="32186"/>
                </a:lnTo>
                <a:lnTo>
                  <a:pt x="55144" y="32186"/>
                </a:lnTo>
                <a:lnTo>
                  <a:pt x="5514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9" name="object 129"/>
          <p:cNvSpPr/>
          <p:nvPr/>
        </p:nvSpPr>
        <p:spPr>
          <a:xfrm>
            <a:off x="6135665" y="6680044"/>
            <a:ext cx="97612" cy="148269"/>
          </a:xfrm>
          <a:prstGeom prst="rect">
            <a:avLst/>
          </a:prstGeom>
          <a:blipFill>
            <a:blip r:embed="rId3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30" name="object 130"/>
          <p:cNvSpPr/>
          <p:nvPr/>
        </p:nvSpPr>
        <p:spPr>
          <a:xfrm>
            <a:off x="5260445" y="6208861"/>
            <a:ext cx="18415" cy="56515"/>
          </a:xfrm>
          <a:custGeom>
            <a:avLst/>
            <a:gdLst/>
            <a:ahLst/>
            <a:cxnLst/>
            <a:rect l="l" t="t" r="r" b="b"/>
            <a:pathLst>
              <a:path w="18414" h="56514">
                <a:moveTo>
                  <a:pt x="0" y="56409"/>
                </a:moveTo>
                <a:lnTo>
                  <a:pt x="17948" y="56409"/>
                </a:lnTo>
                <a:lnTo>
                  <a:pt x="17948" y="0"/>
                </a:lnTo>
                <a:lnTo>
                  <a:pt x="0" y="0"/>
                </a:lnTo>
                <a:lnTo>
                  <a:pt x="0" y="5640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1" name="object 131"/>
          <p:cNvSpPr/>
          <p:nvPr/>
        </p:nvSpPr>
        <p:spPr>
          <a:xfrm>
            <a:off x="5176143" y="6127637"/>
            <a:ext cx="146050" cy="55244"/>
          </a:xfrm>
          <a:custGeom>
            <a:avLst/>
            <a:gdLst/>
            <a:ahLst/>
            <a:cxnLst/>
            <a:rect l="l" t="t" r="r" b="b"/>
            <a:pathLst>
              <a:path w="146050" h="55245">
                <a:moveTo>
                  <a:pt x="145912" y="0"/>
                </a:moveTo>
                <a:lnTo>
                  <a:pt x="0" y="0"/>
                </a:lnTo>
                <a:lnTo>
                  <a:pt x="0" y="11775"/>
                </a:lnTo>
                <a:lnTo>
                  <a:pt x="6211" y="14940"/>
                </a:lnTo>
                <a:lnTo>
                  <a:pt x="12803" y="20385"/>
                </a:lnTo>
                <a:lnTo>
                  <a:pt x="36509" y="55078"/>
                </a:lnTo>
                <a:lnTo>
                  <a:pt x="53750" y="55078"/>
                </a:lnTo>
                <a:lnTo>
                  <a:pt x="32199" y="18359"/>
                </a:lnTo>
                <a:lnTo>
                  <a:pt x="145912" y="18359"/>
                </a:lnTo>
                <a:lnTo>
                  <a:pt x="14591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2" name="object 132"/>
          <p:cNvSpPr/>
          <p:nvPr/>
        </p:nvSpPr>
        <p:spPr>
          <a:xfrm>
            <a:off x="5176143" y="5975823"/>
            <a:ext cx="148447" cy="97495"/>
          </a:xfrm>
          <a:prstGeom prst="rect">
            <a:avLst/>
          </a:prstGeom>
          <a:blipFill>
            <a:blip r:embed="rId3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33" name="object 133"/>
          <p:cNvSpPr/>
          <p:nvPr/>
        </p:nvSpPr>
        <p:spPr>
          <a:xfrm>
            <a:off x="4356701" y="5639653"/>
            <a:ext cx="156210" cy="153035"/>
          </a:xfrm>
          <a:custGeom>
            <a:avLst/>
            <a:gdLst/>
            <a:ahLst/>
            <a:cxnLst/>
            <a:rect l="l" t="t" r="r" b="b"/>
            <a:pathLst>
              <a:path w="156210" h="153035">
                <a:moveTo>
                  <a:pt x="39201" y="70189"/>
                </a:moveTo>
                <a:lnTo>
                  <a:pt x="0" y="82807"/>
                </a:lnTo>
                <a:lnTo>
                  <a:pt x="69977" y="152700"/>
                </a:lnTo>
                <a:lnTo>
                  <a:pt x="82020" y="140545"/>
                </a:lnTo>
                <a:lnTo>
                  <a:pt x="30171" y="88632"/>
                </a:lnTo>
                <a:lnTo>
                  <a:pt x="33847" y="87872"/>
                </a:lnTo>
                <a:lnTo>
                  <a:pt x="38031" y="87366"/>
                </a:lnTo>
                <a:lnTo>
                  <a:pt x="130002" y="87366"/>
                </a:lnTo>
                <a:lnTo>
                  <a:pt x="135390" y="85213"/>
                </a:lnTo>
                <a:lnTo>
                  <a:pt x="140334" y="82048"/>
                </a:lnTo>
                <a:lnTo>
                  <a:pt x="144517" y="77869"/>
                </a:lnTo>
                <a:lnTo>
                  <a:pt x="147675" y="74053"/>
                </a:lnTo>
                <a:lnTo>
                  <a:pt x="102059" y="74053"/>
                </a:lnTo>
                <a:lnTo>
                  <a:pt x="91829" y="73992"/>
                </a:lnTo>
                <a:lnTo>
                  <a:pt x="79482" y="73242"/>
                </a:lnTo>
                <a:lnTo>
                  <a:pt x="55503" y="70862"/>
                </a:lnTo>
                <a:lnTo>
                  <a:pt x="46889" y="70336"/>
                </a:lnTo>
                <a:lnTo>
                  <a:pt x="39201" y="70189"/>
                </a:lnTo>
                <a:close/>
              </a:path>
              <a:path w="156210" h="153035">
                <a:moveTo>
                  <a:pt x="130002" y="87366"/>
                </a:moveTo>
                <a:lnTo>
                  <a:pt x="42467" y="87366"/>
                </a:lnTo>
                <a:lnTo>
                  <a:pt x="46720" y="87433"/>
                </a:lnTo>
                <a:lnTo>
                  <a:pt x="52815" y="87809"/>
                </a:lnTo>
                <a:lnTo>
                  <a:pt x="82416" y="90456"/>
                </a:lnTo>
                <a:lnTo>
                  <a:pt x="92732" y="91164"/>
                </a:lnTo>
                <a:lnTo>
                  <a:pt x="101431" y="91493"/>
                </a:lnTo>
                <a:lnTo>
                  <a:pt x="108515" y="91417"/>
                </a:lnTo>
                <a:lnTo>
                  <a:pt x="117008" y="91038"/>
                </a:lnTo>
                <a:lnTo>
                  <a:pt x="123981" y="89645"/>
                </a:lnTo>
                <a:lnTo>
                  <a:pt x="130002" y="87366"/>
                </a:lnTo>
                <a:close/>
              </a:path>
              <a:path w="156210" h="153035">
                <a:moveTo>
                  <a:pt x="140394" y="16966"/>
                </a:moveTo>
                <a:lnTo>
                  <a:pt x="101416" y="16966"/>
                </a:lnTo>
                <a:lnTo>
                  <a:pt x="116121" y="17219"/>
                </a:lnTo>
                <a:lnTo>
                  <a:pt x="122966" y="20385"/>
                </a:lnTo>
                <a:lnTo>
                  <a:pt x="129305" y="26589"/>
                </a:lnTo>
                <a:lnTo>
                  <a:pt x="135136" y="32540"/>
                </a:lnTo>
                <a:lnTo>
                  <a:pt x="138306" y="38998"/>
                </a:lnTo>
                <a:lnTo>
                  <a:pt x="138813" y="53305"/>
                </a:lnTo>
                <a:lnTo>
                  <a:pt x="136404" y="59257"/>
                </a:lnTo>
                <a:lnTo>
                  <a:pt x="126643" y="69006"/>
                </a:lnTo>
                <a:lnTo>
                  <a:pt x="119544" y="72045"/>
                </a:lnTo>
                <a:lnTo>
                  <a:pt x="110163" y="73438"/>
                </a:lnTo>
                <a:lnTo>
                  <a:pt x="102059" y="74053"/>
                </a:lnTo>
                <a:lnTo>
                  <a:pt x="147675" y="74053"/>
                </a:lnTo>
                <a:lnTo>
                  <a:pt x="149741" y="71556"/>
                </a:lnTo>
                <a:lnTo>
                  <a:pt x="153407" y="64590"/>
                </a:lnTo>
                <a:lnTo>
                  <a:pt x="155481" y="56983"/>
                </a:lnTo>
                <a:lnTo>
                  <a:pt x="155927" y="48747"/>
                </a:lnTo>
                <a:lnTo>
                  <a:pt x="154643" y="40319"/>
                </a:lnTo>
                <a:lnTo>
                  <a:pt x="151553" y="32129"/>
                </a:lnTo>
                <a:lnTo>
                  <a:pt x="146657" y="24176"/>
                </a:lnTo>
                <a:lnTo>
                  <a:pt x="140394" y="16966"/>
                </a:lnTo>
                <a:close/>
              </a:path>
              <a:path w="156210" h="153035">
                <a:moveTo>
                  <a:pt x="108388" y="0"/>
                </a:moveTo>
                <a:lnTo>
                  <a:pt x="100144" y="237"/>
                </a:lnTo>
                <a:lnTo>
                  <a:pt x="91971" y="2279"/>
                </a:lnTo>
                <a:lnTo>
                  <a:pt x="83894" y="6125"/>
                </a:lnTo>
                <a:lnTo>
                  <a:pt x="75935" y="11775"/>
                </a:lnTo>
                <a:lnTo>
                  <a:pt x="87978" y="26463"/>
                </a:lnTo>
                <a:lnTo>
                  <a:pt x="94443" y="20132"/>
                </a:lnTo>
                <a:lnTo>
                  <a:pt x="101416" y="16966"/>
                </a:lnTo>
                <a:lnTo>
                  <a:pt x="140394" y="16966"/>
                </a:lnTo>
                <a:lnTo>
                  <a:pt x="139954" y="16460"/>
                </a:lnTo>
                <a:lnTo>
                  <a:pt x="132347" y="9793"/>
                </a:lnTo>
                <a:lnTo>
                  <a:pt x="124551" y="4811"/>
                </a:lnTo>
                <a:lnTo>
                  <a:pt x="116565" y="1539"/>
                </a:lnTo>
                <a:lnTo>
                  <a:pt x="10838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4" name="object 134"/>
          <p:cNvSpPr/>
          <p:nvPr/>
        </p:nvSpPr>
        <p:spPr>
          <a:xfrm>
            <a:off x="4460653" y="5726513"/>
            <a:ext cx="135890" cy="135890"/>
          </a:xfrm>
          <a:custGeom>
            <a:avLst/>
            <a:gdLst/>
            <a:ahLst/>
            <a:cxnLst/>
            <a:rect l="l" t="t" r="r" b="b"/>
            <a:pathLst>
              <a:path w="135889" h="135889">
                <a:moveTo>
                  <a:pt x="42848" y="40644"/>
                </a:moveTo>
                <a:lnTo>
                  <a:pt x="6934" y="60232"/>
                </a:lnTo>
                <a:lnTo>
                  <a:pt x="0" y="85213"/>
                </a:lnTo>
                <a:lnTo>
                  <a:pt x="1234" y="94332"/>
                </a:lnTo>
                <a:lnTo>
                  <a:pt x="24213" y="126386"/>
                </a:lnTo>
                <a:lnTo>
                  <a:pt x="50454" y="135734"/>
                </a:lnTo>
                <a:lnTo>
                  <a:pt x="59419" y="135217"/>
                </a:lnTo>
                <a:lnTo>
                  <a:pt x="67695" y="132932"/>
                </a:lnTo>
                <a:lnTo>
                  <a:pt x="75305" y="128914"/>
                </a:lnTo>
                <a:lnTo>
                  <a:pt x="82273" y="123198"/>
                </a:lnTo>
                <a:lnTo>
                  <a:pt x="86457" y="119020"/>
                </a:lnTo>
                <a:lnTo>
                  <a:pt x="55905" y="119020"/>
                </a:lnTo>
                <a:lnTo>
                  <a:pt x="47919" y="118767"/>
                </a:lnTo>
                <a:lnTo>
                  <a:pt x="16733" y="90025"/>
                </a:lnTo>
                <a:lnTo>
                  <a:pt x="16733" y="84833"/>
                </a:lnTo>
                <a:lnTo>
                  <a:pt x="38918" y="57864"/>
                </a:lnTo>
                <a:lnTo>
                  <a:pt x="79231" y="57864"/>
                </a:lnTo>
                <a:lnTo>
                  <a:pt x="73526" y="52166"/>
                </a:lnTo>
                <a:lnTo>
                  <a:pt x="71278" y="47354"/>
                </a:lnTo>
                <a:lnTo>
                  <a:pt x="58948" y="47354"/>
                </a:lnTo>
                <a:lnTo>
                  <a:pt x="50834" y="42543"/>
                </a:lnTo>
                <a:lnTo>
                  <a:pt x="42848" y="40644"/>
                </a:lnTo>
                <a:close/>
              </a:path>
              <a:path w="135889" h="135889">
                <a:moveTo>
                  <a:pt x="79231" y="57864"/>
                </a:moveTo>
                <a:lnTo>
                  <a:pt x="46904" y="57864"/>
                </a:lnTo>
                <a:lnTo>
                  <a:pt x="54764" y="57990"/>
                </a:lnTo>
                <a:lnTo>
                  <a:pt x="61863" y="61156"/>
                </a:lnTo>
                <a:lnTo>
                  <a:pt x="74160" y="73438"/>
                </a:lnTo>
                <a:lnTo>
                  <a:pt x="77398" y="80528"/>
                </a:lnTo>
                <a:lnTo>
                  <a:pt x="77498" y="83318"/>
                </a:lnTo>
                <a:lnTo>
                  <a:pt x="77622" y="90025"/>
                </a:lnTo>
                <a:lnTo>
                  <a:pt x="77836" y="96862"/>
                </a:lnTo>
                <a:lnTo>
                  <a:pt x="74921" y="104079"/>
                </a:lnTo>
                <a:lnTo>
                  <a:pt x="68836" y="110030"/>
                </a:lnTo>
                <a:lnTo>
                  <a:pt x="62877" y="116108"/>
                </a:lnTo>
                <a:lnTo>
                  <a:pt x="55905" y="119020"/>
                </a:lnTo>
                <a:lnTo>
                  <a:pt x="86457" y="119020"/>
                </a:lnTo>
                <a:lnTo>
                  <a:pt x="88612" y="116868"/>
                </a:lnTo>
                <a:lnTo>
                  <a:pt x="92415" y="109777"/>
                </a:lnTo>
                <a:lnTo>
                  <a:pt x="93556" y="101800"/>
                </a:lnTo>
                <a:lnTo>
                  <a:pt x="93827" y="96862"/>
                </a:lnTo>
                <a:lnTo>
                  <a:pt x="93725" y="94332"/>
                </a:lnTo>
                <a:lnTo>
                  <a:pt x="93175" y="89581"/>
                </a:lnTo>
                <a:lnTo>
                  <a:pt x="91417" y="83318"/>
                </a:lnTo>
                <a:lnTo>
                  <a:pt x="88612" y="76983"/>
                </a:lnTo>
                <a:lnTo>
                  <a:pt x="119588" y="76983"/>
                </a:lnTo>
                <a:lnTo>
                  <a:pt x="120051" y="76730"/>
                </a:lnTo>
                <a:lnTo>
                  <a:pt x="124868" y="71918"/>
                </a:lnTo>
                <a:lnTo>
                  <a:pt x="129741" y="66007"/>
                </a:lnTo>
                <a:lnTo>
                  <a:pt x="130223" y="65081"/>
                </a:lnTo>
                <a:lnTo>
                  <a:pt x="101796" y="65081"/>
                </a:lnTo>
                <a:lnTo>
                  <a:pt x="89246" y="64828"/>
                </a:lnTo>
                <a:lnTo>
                  <a:pt x="83668" y="62295"/>
                </a:lnTo>
                <a:lnTo>
                  <a:pt x="79231" y="57864"/>
                </a:lnTo>
                <a:close/>
              </a:path>
              <a:path w="135889" h="135889">
                <a:moveTo>
                  <a:pt x="119588" y="76983"/>
                </a:moveTo>
                <a:lnTo>
                  <a:pt x="88612" y="76983"/>
                </a:lnTo>
                <a:lnTo>
                  <a:pt x="95838" y="80275"/>
                </a:lnTo>
                <a:lnTo>
                  <a:pt x="102430" y="81541"/>
                </a:lnTo>
                <a:lnTo>
                  <a:pt x="108515" y="80528"/>
                </a:lnTo>
                <a:lnTo>
                  <a:pt x="114726" y="79642"/>
                </a:lnTo>
                <a:lnTo>
                  <a:pt x="119588" y="76983"/>
                </a:lnTo>
                <a:close/>
              </a:path>
              <a:path w="135889" h="135889">
                <a:moveTo>
                  <a:pt x="123125" y="16966"/>
                </a:moveTo>
                <a:lnTo>
                  <a:pt x="87344" y="16966"/>
                </a:lnTo>
                <a:lnTo>
                  <a:pt x="93809" y="17219"/>
                </a:lnTo>
                <a:lnTo>
                  <a:pt x="100148" y="17346"/>
                </a:lnTo>
                <a:lnTo>
                  <a:pt x="105726" y="20005"/>
                </a:lnTo>
                <a:lnTo>
                  <a:pt x="110796" y="24943"/>
                </a:lnTo>
                <a:lnTo>
                  <a:pt x="115614" y="29881"/>
                </a:lnTo>
                <a:lnTo>
                  <a:pt x="118149" y="35452"/>
                </a:lnTo>
                <a:lnTo>
                  <a:pt x="118403" y="48367"/>
                </a:lnTo>
                <a:lnTo>
                  <a:pt x="116248" y="53939"/>
                </a:lnTo>
                <a:lnTo>
                  <a:pt x="111557" y="58497"/>
                </a:lnTo>
                <a:lnTo>
                  <a:pt x="107120" y="62928"/>
                </a:lnTo>
                <a:lnTo>
                  <a:pt x="101796" y="65081"/>
                </a:lnTo>
                <a:lnTo>
                  <a:pt x="130223" y="65081"/>
                </a:lnTo>
                <a:lnTo>
                  <a:pt x="133140" y="59478"/>
                </a:lnTo>
                <a:lnTo>
                  <a:pt x="135065" y="52332"/>
                </a:lnTo>
                <a:lnTo>
                  <a:pt x="135517" y="44569"/>
                </a:lnTo>
                <a:lnTo>
                  <a:pt x="134326" y="36566"/>
                </a:lnTo>
                <a:lnTo>
                  <a:pt x="131508" y="28884"/>
                </a:lnTo>
                <a:lnTo>
                  <a:pt x="127049" y="21511"/>
                </a:lnTo>
                <a:lnTo>
                  <a:pt x="123125" y="16966"/>
                </a:lnTo>
                <a:close/>
              </a:path>
              <a:path w="135889" h="135889">
                <a:moveTo>
                  <a:pt x="91274" y="0"/>
                </a:moveTo>
                <a:lnTo>
                  <a:pt x="56159" y="21018"/>
                </a:lnTo>
                <a:lnTo>
                  <a:pt x="54257" y="33300"/>
                </a:lnTo>
                <a:lnTo>
                  <a:pt x="55525" y="40011"/>
                </a:lnTo>
                <a:lnTo>
                  <a:pt x="58948" y="47354"/>
                </a:lnTo>
                <a:lnTo>
                  <a:pt x="71278" y="47354"/>
                </a:lnTo>
                <a:lnTo>
                  <a:pt x="70864" y="46468"/>
                </a:lnTo>
                <a:lnTo>
                  <a:pt x="70732" y="40011"/>
                </a:lnTo>
                <a:lnTo>
                  <a:pt x="70484" y="33806"/>
                </a:lnTo>
                <a:lnTo>
                  <a:pt x="72892" y="28235"/>
                </a:lnTo>
                <a:lnTo>
                  <a:pt x="82020" y="19119"/>
                </a:lnTo>
                <a:lnTo>
                  <a:pt x="87344" y="16966"/>
                </a:lnTo>
                <a:lnTo>
                  <a:pt x="123125" y="16966"/>
                </a:lnTo>
                <a:lnTo>
                  <a:pt x="120938" y="14434"/>
                </a:lnTo>
                <a:lnTo>
                  <a:pt x="113932" y="8333"/>
                </a:lnTo>
                <a:lnTo>
                  <a:pt x="106629" y="3893"/>
                </a:lnTo>
                <a:lnTo>
                  <a:pt x="99064" y="1115"/>
                </a:lnTo>
                <a:lnTo>
                  <a:pt x="9127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5" name="object 135"/>
          <p:cNvSpPr/>
          <p:nvPr/>
        </p:nvSpPr>
        <p:spPr>
          <a:xfrm>
            <a:off x="4536715" y="5878454"/>
            <a:ext cx="29209" cy="29209"/>
          </a:xfrm>
          <a:custGeom>
            <a:avLst/>
            <a:gdLst/>
            <a:ahLst/>
            <a:cxnLst/>
            <a:rect l="l" t="t" r="r" b="b"/>
            <a:pathLst>
              <a:path w="29210" h="29210">
                <a:moveTo>
                  <a:pt x="14451" y="0"/>
                </a:moveTo>
                <a:lnTo>
                  <a:pt x="0" y="14307"/>
                </a:lnTo>
                <a:lnTo>
                  <a:pt x="14832" y="29122"/>
                </a:lnTo>
                <a:lnTo>
                  <a:pt x="29157" y="14814"/>
                </a:lnTo>
                <a:lnTo>
                  <a:pt x="1445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6" name="object 136"/>
          <p:cNvSpPr/>
          <p:nvPr/>
        </p:nvSpPr>
        <p:spPr>
          <a:xfrm>
            <a:off x="4565872" y="5848572"/>
            <a:ext cx="156210" cy="153035"/>
          </a:xfrm>
          <a:custGeom>
            <a:avLst/>
            <a:gdLst/>
            <a:ahLst/>
            <a:cxnLst/>
            <a:rect l="l" t="t" r="r" b="b"/>
            <a:pathLst>
              <a:path w="156210" h="153035">
                <a:moveTo>
                  <a:pt x="39201" y="70189"/>
                </a:moveTo>
                <a:lnTo>
                  <a:pt x="0" y="82807"/>
                </a:lnTo>
                <a:lnTo>
                  <a:pt x="69977" y="152700"/>
                </a:lnTo>
                <a:lnTo>
                  <a:pt x="82020" y="140545"/>
                </a:lnTo>
                <a:lnTo>
                  <a:pt x="30171" y="88632"/>
                </a:lnTo>
                <a:lnTo>
                  <a:pt x="33847" y="87872"/>
                </a:lnTo>
                <a:lnTo>
                  <a:pt x="38031" y="87366"/>
                </a:lnTo>
                <a:lnTo>
                  <a:pt x="130002" y="87366"/>
                </a:lnTo>
                <a:lnTo>
                  <a:pt x="135390" y="85213"/>
                </a:lnTo>
                <a:lnTo>
                  <a:pt x="140334" y="82048"/>
                </a:lnTo>
                <a:lnTo>
                  <a:pt x="144517" y="77869"/>
                </a:lnTo>
                <a:lnTo>
                  <a:pt x="147675" y="74053"/>
                </a:lnTo>
                <a:lnTo>
                  <a:pt x="102059" y="74053"/>
                </a:lnTo>
                <a:lnTo>
                  <a:pt x="91829" y="73992"/>
                </a:lnTo>
                <a:lnTo>
                  <a:pt x="79482" y="73242"/>
                </a:lnTo>
                <a:lnTo>
                  <a:pt x="55503" y="70862"/>
                </a:lnTo>
                <a:lnTo>
                  <a:pt x="46889" y="70336"/>
                </a:lnTo>
                <a:lnTo>
                  <a:pt x="39201" y="70189"/>
                </a:lnTo>
                <a:close/>
              </a:path>
              <a:path w="156210" h="153035">
                <a:moveTo>
                  <a:pt x="130002" y="87366"/>
                </a:moveTo>
                <a:lnTo>
                  <a:pt x="42467" y="87366"/>
                </a:lnTo>
                <a:lnTo>
                  <a:pt x="46720" y="87433"/>
                </a:lnTo>
                <a:lnTo>
                  <a:pt x="52815" y="87809"/>
                </a:lnTo>
                <a:lnTo>
                  <a:pt x="82416" y="90456"/>
                </a:lnTo>
                <a:lnTo>
                  <a:pt x="92732" y="91164"/>
                </a:lnTo>
                <a:lnTo>
                  <a:pt x="101431" y="91493"/>
                </a:lnTo>
                <a:lnTo>
                  <a:pt x="108515" y="91417"/>
                </a:lnTo>
                <a:lnTo>
                  <a:pt x="117008" y="91038"/>
                </a:lnTo>
                <a:lnTo>
                  <a:pt x="123981" y="89645"/>
                </a:lnTo>
                <a:lnTo>
                  <a:pt x="130002" y="87366"/>
                </a:lnTo>
                <a:close/>
              </a:path>
              <a:path w="156210" h="153035">
                <a:moveTo>
                  <a:pt x="140394" y="16966"/>
                </a:moveTo>
                <a:lnTo>
                  <a:pt x="101416" y="16966"/>
                </a:lnTo>
                <a:lnTo>
                  <a:pt x="116121" y="17219"/>
                </a:lnTo>
                <a:lnTo>
                  <a:pt x="122966" y="20385"/>
                </a:lnTo>
                <a:lnTo>
                  <a:pt x="129305" y="26589"/>
                </a:lnTo>
                <a:lnTo>
                  <a:pt x="135136" y="32540"/>
                </a:lnTo>
                <a:lnTo>
                  <a:pt x="138306" y="38998"/>
                </a:lnTo>
                <a:lnTo>
                  <a:pt x="138813" y="53305"/>
                </a:lnTo>
                <a:lnTo>
                  <a:pt x="136404" y="59257"/>
                </a:lnTo>
                <a:lnTo>
                  <a:pt x="126643" y="69006"/>
                </a:lnTo>
                <a:lnTo>
                  <a:pt x="119544" y="72045"/>
                </a:lnTo>
                <a:lnTo>
                  <a:pt x="110163" y="73438"/>
                </a:lnTo>
                <a:lnTo>
                  <a:pt x="102059" y="74053"/>
                </a:lnTo>
                <a:lnTo>
                  <a:pt x="147675" y="74053"/>
                </a:lnTo>
                <a:lnTo>
                  <a:pt x="149741" y="71556"/>
                </a:lnTo>
                <a:lnTo>
                  <a:pt x="153407" y="64590"/>
                </a:lnTo>
                <a:lnTo>
                  <a:pt x="155481" y="56983"/>
                </a:lnTo>
                <a:lnTo>
                  <a:pt x="155927" y="48747"/>
                </a:lnTo>
                <a:lnTo>
                  <a:pt x="154643" y="40319"/>
                </a:lnTo>
                <a:lnTo>
                  <a:pt x="151553" y="32129"/>
                </a:lnTo>
                <a:lnTo>
                  <a:pt x="146657" y="24176"/>
                </a:lnTo>
                <a:lnTo>
                  <a:pt x="140394" y="16966"/>
                </a:lnTo>
                <a:close/>
              </a:path>
              <a:path w="156210" h="153035">
                <a:moveTo>
                  <a:pt x="108388" y="0"/>
                </a:moveTo>
                <a:lnTo>
                  <a:pt x="100144" y="237"/>
                </a:lnTo>
                <a:lnTo>
                  <a:pt x="91971" y="2279"/>
                </a:lnTo>
                <a:lnTo>
                  <a:pt x="83894" y="6125"/>
                </a:lnTo>
                <a:lnTo>
                  <a:pt x="75935" y="11775"/>
                </a:lnTo>
                <a:lnTo>
                  <a:pt x="87978" y="26463"/>
                </a:lnTo>
                <a:lnTo>
                  <a:pt x="94443" y="20132"/>
                </a:lnTo>
                <a:lnTo>
                  <a:pt x="101416" y="16966"/>
                </a:lnTo>
                <a:lnTo>
                  <a:pt x="140394" y="16966"/>
                </a:lnTo>
                <a:lnTo>
                  <a:pt x="139954" y="16460"/>
                </a:lnTo>
                <a:lnTo>
                  <a:pt x="132347" y="9793"/>
                </a:lnTo>
                <a:lnTo>
                  <a:pt x="124551" y="4811"/>
                </a:lnTo>
                <a:lnTo>
                  <a:pt x="116565" y="1539"/>
                </a:lnTo>
                <a:lnTo>
                  <a:pt x="10838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7" name="object 137"/>
          <p:cNvSpPr/>
          <p:nvPr/>
        </p:nvSpPr>
        <p:spPr>
          <a:xfrm>
            <a:off x="4669823" y="5935432"/>
            <a:ext cx="135890" cy="135890"/>
          </a:xfrm>
          <a:custGeom>
            <a:avLst/>
            <a:gdLst/>
            <a:ahLst/>
            <a:cxnLst/>
            <a:rect l="l" t="t" r="r" b="b"/>
            <a:pathLst>
              <a:path w="135889" h="135889">
                <a:moveTo>
                  <a:pt x="42848" y="40644"/>
                </a:moveTo>
                <a:lnTo>
                  <a:pt x="6934" y="60232"/>
                </a:lnTo>
                <a:lnTo>
                  <a:pt x="0" y="85213"/>
                </a:lnTo>
                <a:lnTo>
                  <a:pt x="1234" y="94332"/>
                </a:lnTo>
                <a:lnTo>
                  <a:pt x="24213" y="126386"/>
                </a:lnTo>
                <a:lnTo>
                  <a:pt x="50454" y="135734"/>
                </a:lnTo>
                <a:lnTo>
                  <a:pt x="59419" y="135217"/>
                </a:lnTo>
                <a:lnTo>
                  <a:pt x="67695" y="132932"/>
                </a:lnTo>
                <a:lnTo>
                  <a:pt x="75305" y="128914"/>
                </a:lnTo>
                <a:lnTo>
                  <a:pt x="82273" y="123198"/>
                </a:lnTo>
                <a:lnTo>
                  <a:pt x="86457" y="119020"/>
                </a:lnTo>
                <a:lnTo>
                  <a:pt x="55905" y="119020"/>
                </a:lnTo>
                <a:lnTo>
                  <a:pt x="47919" y="118767"/>
                </a:lnTo>
                <a:lnTo>
                  <a:pt x="16733" y="90025"/>
                </a:lnTo>
                <a:lnTo>
                  <a:pt x="16733" y="84833"/>
                </a:lnTo>
                <a:lnTo>
                  <a:pt x="38918" y="57864"/>
                </a:lnTo>
                <a:lnTo>
                  <a:pt x="79231" y="57864"/>
                </a:lnTo>
                <a:lnTo>
                  <a:pt x="73526" y="52166"/>
                </a:lnTo>
                <a:lnTo>
                  <a:pt x="71278" y="47354"/>
                </a:lnTo>
                <a:lnTo>
                  <a:pt x="58948" y="47354"/>
                </a:lnTo>
                <a:lnTo>
                  <a:pt x="50834" y="42543"/>
                </a:lnTo>
                <a:lnTo>
                  <a:pt x="42848" y="40644"/>
                </a:lnTo>
                <a:close/>
              </a:path>
              <a:path w="135889" h="135889">
                <a:moveTo>
                  <a:pt x="79231" y="57864"/>
                </a:moveTo>
                <a:lnTo>
                  <a:pt x="46904" y="57864"/>
                </a:lnTo>
                <a:lnTo>
                  <a:pt x="54764" y="57990"/>
                </a:lnTo>
                <a:lnTo>
                  <a:pt x="61863" y="61156"/>
                </a:lnTo>
                <a:lnTo>
                  <a:pt x="74160" y="73438"/>
                </a:lnTo>
                <a:lnTo>
                  <a:pt x="77398" y="80528"/>
                </a:lnTo>
                <a:lnTo>
                  <a:pt x="77498" y="83318"/>
                </a:lnTo>
                <a:lnTo>
                  <a:pt x="77622" y="90025"/>
                </a:lnTo>
                <a:lnTo>
                  <a:pt x="77836" y="96862"/>
                </a:lnTo>
                <a:lnTo>
                  <a:pt x="74921" y="104079"/>
                </a:lnTo>
                <a:lnTo>
                  <a:pt x="68836" y="110030"/>
                </a:lnTo>
                <a:lnTo>
                  <a:pt x="62877" y="116108"/>
                </a:lnTo>
                <a:lnTo>
                  <a:pt x="55905" y="119020"/>
                </a:lnTo>
                <a:lnTo>
                  <a:pt x="86457" y="119020"/>
                </a:lnTo>
                <a:lnTo>
                  <a:pt x="88612" y="116868"/>
                </a:lnTo>
                <a:lnTo>
                  <a:pt x="92415" y="109777"/>
                </a:lnTo>
                <a:lnTo>
                  <a:pt x="93556" y="101800"/>
                </a:lnTo>
                <a:lnTo>
                  <a:pt x="93827" y="96862"/>
                </a:lnTo>
                <a:lnTo>
                  <a:pt x="93725" y="94332"/>
                </a:lnTo>
                <a:lnTo>
                  <a:pt x="93175" y="89581"/>
                </a:lnTo>
                <a:lnTo>
                  <a:pt x="91417" y="83318"/>
                </a:lnTo>
                <a:lnTo>
                  <a:pt x="88612" y="76983"/>
                </a:lnTo>
                <a:lnTo>
                  <a:pt x="119588" y="76983"/>
                </a:lnTo>
                <a:lnTo>
                  <a:pt x="120051" y="76730"/>
                </a:lnTo>
                <a:lnTo>
                  <a:pt x="124868" y="71918"/>
                </a:lnTo>
                <a:lnTo>
                  <a:pt x="129741" y="66007"/>
                </a:lnTo>
                <a:lnTo>
                  <a:pt x="130223" y="65081"/>
                </a:lnTo>
                <a:lnTo>
                  <a:pt x="101796" y="65081"/>
                </a:lnTo>
                <a:lnTo>
                  <a:pt x="89246" y="64828"/>
                </a:lnTo>
                <a:lnTo>
                  <a:pt x="83668" y="62295"/>
                </a:lnTo>
                <a:lnTo>
                  <a:pt x="79231" y="57864"/>
                </a:lnTo>
                <a:close/>
              </a:path>
              <a:path w="135889" h="135889">
                <a:moveTo>
                  <a:pt x="119588" y="76983"/>
                </a:moveTo>
                <a:lnTo>
                  <a:pt x="88612" y="76983"/>
                </a:lnTo>
                <a:lnTo>
                  <a:pt x="95838" y="80275"/>
                </a:lnTo>
                <a:lnTo>
                  <a:pt x="102430" y="81541"/>
                </a:lnTo>
                <a:lnTo>
                  <a:pt x="108515" y="80528"/>
                </a:lnTo>
                <a:lnTo>
                  <a:pt x="114726" y="79642"/>
                </a:lnTo>
                <a:lnTo>
                  <a:pt x="119588" y="76983"/>
                </a:lnTo>
                <a:close/>
              </a:path>
              <a:path w="135889" h="135889">
                <a:moveTo>
                  <a:pt x="123125" y="16966"/>
                </a:moveTo>
                <a:lnTo>
                  <a:pt x="87344" y="16966"/>
                </a:lnTo>
                <a:lnTo>
                  <a:pt x="93809" y="17219"/>
                </a:lnTo>
                <a:lnTo>
                  <a:pt x="100148" y="17346"/>
                </a:lnTo>
                <a:lnTo>
                  <a:pt x="105726" y="20005"/>
                </a:lnTo>
                <a:lnTo>
                  <a:pt x="110796" y="24943"/>
                </a:lnTo>
                <a:lnTo>
                  <a:pt x="115614" y="29881"/>
                </a:lnTo>
                <a:lnTo>
                  <a:pt x="118149" y="35452"/>
                </a:lnTo>
                <a:lnTo>
                  <a:pt x="118403" y="48367"/>
                </a:lnTo>
                <a:lnTo>
                  <a:pt x="116248" y="53939"/>
                </a:lnTo>
                <a:lnTo>
                  <a:pt x="111557" y="58497"/>
                </a:lnTo>
                <a:lnTo>
                  <a:pt x="107120" y="62928"/>
                </a:lnTo>
                <a:lnTo>
                  <a:pt x="101796" y="65081"/>
                </a:lnTo>
                <a:lnTo>
                  <a:pt x="130223" y="65081"/>
                </a:lnTo>
                <a:lnTo>
                  <a:pt x="133140" y="59478"/>
                </a:lnTo>
                <a:lnTo>
                  <a:pt x="135065" y="52332"/>
                </a:lnTo>
                <a:lnTo>
                  <a:pt x="135517" y="44569"/>
                </a:lnTo>
                <a:lnTo>
                  <a:pt x="134326" y="36566"/>
                </a:lnTo>
                <a:lnTo>
                  <a:pt x="131508" y="28884"/>
                </a:lnTo>
                <a:lnTo>
                  <a:pt x="127049" y="21511"/>
                </a:lnTo>
                <a:lnTo>
                  <a:pt x="123125" y="16966"/>
                </a:lnTo>
                <a:close/>
              </a:path>
              <a:path w="135889" h="135889">
                <a:moveTo>
                  <a:pt x="91274" y="0"/>
                </a:moveTo>
                <a:lnTo>
                  <a:pt x="56159" y="21018"/>
                </a:lnTo>
                <a:lnTo>
                  <a:pt x="54257" y="33300"/>
                </a:lnTo>
                <a:lnTo>
                  <a:pt x="55525" y="40011"/>
                </a:lnTo>
                <a:lnTo>
                  <a:pt x="58948" y="47354"/>
                </a:lnTo>
                <a:lnTo>
                  <a:pt x="71278" y="47354"/>
                </a:lnTo>
                <a:lnTo>
                  <a:pt x="70864" y="46468"/>
                </a:lnTo>
                <a:lnTo>
                  <a:pt x="70732" y="40011"/>
                </a:lnTo>
                <a:lnTo>
                  <a:pt x="70484" y="33806"/>
                </a:lnTo>
                <a:lnTo>
                  <a:pt x="72892" y="28235"/>
                </a:lnTo>
                <a:lnTo>
                  <a:pt x="82020" y="19119"/>
                </a:lnTo>
                <a:lnTo>
                  <a:pt x="87344" y="16966"/>
                </a:lnTo>
                <a:lnTo>
                  <a:pt x="123125" y="16966"/>
                </a:lnTo>
                <a:lnTo>
                  <a:pt x="120938" y="14434"/>
                </a:lnTo>
                <a:lnTo>
                  <a:pt x="113932" y="8333"/>
                </a:lnTo>
                <a:lnTo>
                  <a:pt x="106629" y="3893"/>
                </a:lnTo>
                <a:lnTo>
                  <a:pt x="99064" y="1115"/>
                </a:lnTo>
                <a:lnTo>
                  <a:pt x="9127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8" name="object 138"/>
          <p:cNvSpPr/>
          <p:nvPr/>
        </p:nvSpPr>
        <p:spPr>
          <a:xfrm>
            <a:off x="4758943" y="6035713"/>
            <a:ext cx="137160" cy="113664"/>
          </a:xfrm>
          <a:custGeom>
            <a:avLst/>
            <a:gdLst/>
            <a:ahLst/>
            <a:cxnLst/>
            <a:rect l="l" t="t" r="r" b="b"/>
            <a:pathLst>
              <a:path w="137160" h="113664">
                <a:moveTo>
                  <a:pt x="126516" y="0"/>
                </a:moveTo>
                <a:lnTo>
                  <a:pt x="11662" y="18359"/>
                </a:lnTo>
                <a:lnTo>
                  <a:pt x="0" y="29881"/>
                </a:lnTo>
                <a:lnTo>
                  <a:pt x="46017" y="75717"/>
                </a:lnTo>
                <a:lnTo>
                  <a:pt x="21297" y="100281"/>
                </a:lnTo>
                <a:lnTo>
                  <a:pt x="34354" y="113322"/>
                </a:lnTo>
                <a:lnTo>
                  <a:pt x="58948" y="88758"/>
                </a:lnTo>
                <a:lnTo>
                  <a:pt x="82123" y="88758"/>
                </a:lnTo>
                <a:lnTo>
                  <a:pt x="70484" y="77236"/>
                </a:lnTo>
                <a:lnTo>
                  <a:pt x="83541" y="64195"/>
                </a:lnTo>
                <a:lnTo>
                  <a:pt x="57553" y="64195"/>
                </a:lnTo>
                <a:lnTo>
                  <a:pt x="24339" y="31147"/>
                </a:lnTo>
                <a:lnTo>
                  <a:pt x="103824" y="17853"/>
                </a:lnTo>
                <a:lnTo>
                  <a:pt x="129939" y="17853"/>
                </a:lnTo>
                <a:lnTo>
                  <a:pt x="137165" y="10635"/>
                </a:lnTo>
                <a:lnTo>
                  <a:pt x="126516" y="0"/>
                </a:lnTo>
                <a:close/>
              </a:path>
              <a:path w="137160" h="113664">
                <a:moveTo>
                  <a:pt x="82123" y="88758"/>
                </a:moveTo>
                <a:lnTo>
                  <a:pt x="58948" y="88758"/>
                </a:lnTo>
                <a:lnTo>
                  <a:pt x="73273" y="103066"/>
                </a:lnTo>
                <a:lnTo>
                  <a:pt x="84809" y="91417"/>
                </a:lnTo>
                <a:lnTo>
                  <a:pt x="82123" y="88758"/>
                </a:lnTo>
                <a:close/>
              </a:path>
              <a:path w="137160" h="113664">
                <a:moveTo>
                  <a:pt x="129939" y="17853"/>
                </a:moveTo>
                <a:lnTo>
                  <a:pt x="103824" y="17853"/>
                </a:lnTo>
                <a:lnTo>
                  <a:pt x="57553" y="64195"/>
                </a:lnTo>
                <a:lnTo>
                  <a:pt x="83541" y="64195"/>
                </a:lnTo>
                <a:lnTo>
                  <a:pt x="129939" y="1785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9" name="object 139"/>
          <p:cNvSpPr/>
          <p:nvPr/>
        </p:nvSpPr>
        <p:spPr>
          <a:xfrm>
            <a:off x="2836602" y="6746519"/>
            <a:ext cx="211629" cy="148370"/>
          </a:xfrm>
          <a:prstGeom prst="rect">
            <a:avLst/>
          </a:prstGeom>
          <a:blipFill>
            <a:blip r:embed="rId3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40" name="object 140"/>
          <p:cNvSpPr/>
          <p:nvPr/>
        </p:nvSpPr>
        <p:spPr>
          <a:xfrm>
            <a:off x="2874633" y="5198644"/>
            <a:ext cx="211629" cy="148395"/>
          </a:xfrm>
          <a:prstGeom prst="rect">
            <a:avLst/>
          </a:prstGeom>
          <a:blipFill>
            <a:blip r:embed="rId3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41" name="object 141"/>
          <p:cNvSpPr/>
          <p:nvPr/>
        </p:nvSpPr>
        <p:spPr>
          <a:xfrm>
            <a:off x="3521921" y="4790429"/>
            <a:ext cx="66554" cy="66474"/>
          </a:xfrm>
          <a:prstGeom prst="rect">
            <a:avLst/>
          </a:prstGeom>
          <a:blipFill>
            <a:blip r:embed="rId3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42" name="object 142"/>
          <p:cNvSpPr/>
          <p:nvPr/>
        </p:nvSpPr>
        <p:spPr>
          <a:xfrm>
            <a:off x="3559952" y="4790429"/>
            <a:ext cx="0" cy="370840"/>
          </a:xfrm>
          <a:custGeom>
            <a:avLst/>
            <a:gdLst/>
            <a:ahLst/>
            <a:cxnLst/>
            <a:rect l="l" t="t" r="r" b="b"/>
            <a:pathLst>
              <a:path w="0" h="370839">
                <a:moveTo>
                  <a:pt x="0" y="0"/>
                </a:moveTo>
                <a:lnTo>
                  <a:pt x="0" y="370356"/>
                </a:lnTo>
              </a:path>
            </a:pathLst>
          </a:custGeom>
          <a:ln w="1437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3" name="object 143"/>
          <p:cNvSpPr/>
          <p:nvPr/>
        </p:nvSpPr>
        <p:spPr>
          <a:xfrm>
            <a:off x="3670749" y="4809295"/>
            <a:ext cx="214114" cy="148269"/>
          </a:xfrm>
          <a:prstGeom prst="rect">
            <a:avLst/>
          </a:prstGeom>
          <a:blipFill>
            <a:blip r:embed="rId4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44" name="object 144"/>
          <p:cNvSpPr/>
          <p:nvPr/>
        </p:nvSpPr>
        <p:spPr>
          <a:xfrm>
            <a:off x="4691374" y="4562518"/>
            <a:ext cx="485140" cy="494030"/>
          </a:xfrm>
          <a:custGeom>
            <a:avLst/>
            <a:gdLst/>
            <a:ahLst/>
            <a:cxnLst/>
            <a:rect l="l" t="t" r="r" b="b"/>
            <a:pathLst>
              <a:path w="485139" h="494029">
                <a:moveTo>
                  <a:pt x="0" y="246904"/>
                </a:moveTo>
                <a:lnTo>
                  <a:pt x="5050" y="198829"/>
                </a:lnTo>
                <a:lnTo>
                  <a:pt x="19015" y="154315"/>
                </a:lnTo>
                <a:lnTo>
                  <a:pt x="40110" y="113362"/>
                </a:lnTo>
                <a:lnTo>
                  <a:pt x="66554" y="75970"/>
                </a:lnTo>
                <a:lnTo>
                  <a:pt x="105476" y="44068"/>
                </a:lnTo>
                <a:lnTo>
                  <a:pt x="149747" y="20179"/>
                </a:lnTo>
                <a:lnTo>
                  <a:pt x="197582" y="5193"/>
                </a:lnTo>
                <a:lnTo>
                  <a:pt x="247201" y="0"/>
                </a:lnTo>
                <a:lnTo>
                  <a:pt x="291323" y="5193"/>
                </a:lnTo>
                <a:lnTo>
                  <a:pt x="336336" y="20179"/>
                </a:lnTo>
                <a:lnTo>
                  <a:pt x="379567" y="44068"/>
                </a:lnTo>
                <a:lnTo>
                  <a:pt x="418341" y="75970"/>
                </a:lnTo>
                <a:lnTo>
                  <a:pt x="448795" y="113362"/>
                </a:lnTo>
                <a:lnTo>
                  <a:pt x="469445" y="154315"/>
                </a:lnTo>
                <a:lnTo>
                  <a:pt x="481181" y="198829"/>
                </a:lnTo>
                <a:lnTo>
                  <a:pt x="484895" y="246904"/>
                </a:lnTo>
                <a:lnTo>
                  <a:pt x="481181" y="294979"/>
                </a:lnTo>
                <a:lnTo>
                  <a:pt x="469445" y="339493"/>
                </a:lnTo>
                <a:lnTo>
                  <a:pt x="448795" y="380446"/>
                </a:lnTo>
                <a:lnTo>
                  <a:pt x="418341" y="417837"/>
                </a:lnTo>
                <a:lnTo>
                  <a:pt x="379567" y="449739"/>
                </a:lnTo>
                <a:lnTo>
                  <a:pt x="336336" y="473628"/>
                </a:lnTo>
                <a:lnTo>
                  <a:pt x="291323" y="488615"/>
                </a:lnTo>
                <a:lnTo>
                  <a:pt x="247201" y="493808"/>
                </a:lnTo>
                <a:lnTo>
                  <a:pt x="197582" y="488615"/>
                </a:lnTo>
                <a:lnTo>
                  <a:pt x="149747" y="473628"/>
                </a:lnTo>
                <a:lnTo>
                  <a:pt x="105476" y="449739"/>
                </a:lnTo>
                <a:lnTo>
                  <a:pt x="66554" y="417837"/>
                </a:lnTo>
                <a:lnTo>
                  <a:pt x="40110" y="380446"/>
                </a:lnTo>
                <a:lnTo>
                  <a:pt x="19015" y="339493"/>
                </a:lnTo>
                <a:lnTo>
                  <a:pt x="5050" y="294979"/>
                </a:lnTo>
                <a:lnTo>
                  <a:pt x="0" y="246904"/>
                </a:lnTo>
              </a:path>
            </a:pathLst>
          </a:custGeom>
          <a:ln w="3591">
            <a:solidFill>
              <a:srgbClr val="7C7C7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5" name="object 145"/>
          <p:cNvSpPr/>
          <p:nvPr/>
        </p:nvSpPr>
        <p:spPr>
          <a:xfrm>
            <a:off x="4849837" y="4680652"/>
            <a:ext cx="187619" cy="230950"/>
          </a:xfrm>
          <a:prstGeom prst="rect">
            <a:avLst/>
          </a:prstGeom>
          <a:blipFill>
            <a:blip r:embed="rId4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46" name="object 146"/>
          <p:cNvSpPr/>
          <p:nvPr/>
        </p:nvSpPr>
        <p:spPr>
          <a:xfrm>
            <a:off x="4064697" y="9112028"/>
            <a:ext cx="2899410" cy="0"/>
          </a:xfrm>
          <a:custGeom>
            <a:avLst/>
            <a:gdLst/>
            <a:ahLst/>
            <a:cxnLst/>
            <a:rect l="l" t="t" r="r" b="b"/>
            <a:pathLst>
              <a:path w="2899409" h="0">
                <a:moveTo>
                  <a:pt x="0" y="0"/>
                </a:moveTo>
                <a:lnTo>
                  <a:pt x="2898828" y="0"/>
                </a:lnTo>
              </a:path>
            </a:pathLst>
          </a:custGeom>
          <a:ln w="1212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7" name="object 147"/>
          <p:cNvSpPr/>
          <p:nvPr/>
        </p:nvSpPr>
        <p:spPr>
          <a:xfrm>
            <a:off x="4064697" y="7909202"/>
            <a:ext cx="2899410" cy="1203325"/>
          </a:xfrm>
          <a:custGeom>
            <a:avLst/>
            <a:gdLst/>
            <a:ahLst/>
            <a:cxnLst/>
            <a:rect l="l" t="t" r="r" b="b"/>
            <a:pathLst>
              <a:path w="2899409" h="1203325">
                <a:moveTo>
                  <a:pt x="0" y="0"/>
                </a:moveTo>
                <a:lnTo>
                  <a:pt x="1473174" y="0"/>
                </a:lnTo>
                <a:lnTo>
                  <a:pt x="2898828" y="1202825"/>
                </a:lnTo>
              </a:path>
            </a:pathLst>
          </a:custGeom>
          <a:ln w="1245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8" name="object 148"/>
          <p:cNvSpPr/>
          <p:nvPr/>
        </p:nvSpPr>
        <p:spPr>
          <a:xfrm>
            <a:off x="5537872" y="7909202"/>
            <a:ext cx="0" cy="1195070"/>
          </a:xfrm>
          <a:custGeom>
            <a:avLst/>
            <a:gdLst/>
            <a:ahLst/>
            <a:cxnLst/>
            <a:rect l="l" t="t" r="r" b="b"/>
            <a:pathLst>
              <a:path w="0" h="1195070">
                <a:moveTo>
                  <a:pt x="0" y="0"/>
                </a:moveTo>
                <a:lnTo>
                  <a:pt x="0" y="1194806"/>
                </a:lnTo>
              </a:path>
            </a:pathLst>
          </a:custGeom>
          <a:ln w="1436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9" name="object 149"/>
          <p:cNvSpPr/>
          <p:nvPr/>
        </p:nvSpPr>
        <p:spPr>
          <a:xfrm>
            <a:off x="4064697" y="7909202"/>
            <a:ext cx="1473200" cy="1195070"/>
          </a:xfrm>
          <a:custGeom>
            <a:avLst/>
            <a:gdLst/>
            <a:ahLst/>
            <a:cxnLst/>
            <a:rect l="l" t="t" r="r" b="b"/>
            <a:pathLst>
              <a:path w="1473200" h="1195070">
                <a:moveTo>
                  <a:pt x="0" y="0"/>
                </a:moveTo>
                <a:lnTo>
                  <a:pt x="1473174" y="1194806"/>
                </a:lnTo>
              </a:path>
            </a:pathLst>
          </a:custGeom>
          <a:ln w="1301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0" name="object 150"/>
          <p:cNvSpPr/>
          <p:nvPr/>
        </p:nvSpPr>
        <p:spPr>
          <a:xfrm>
            <a:off x="3808079" y="8975707"/>
            <a:ext cx="257175" cy="264795"/>
          </a:xfrm>
          <a:custGeom>
            <a:avLst/>
            <a:gdLst/>
            <a:ahLst/>
            <a:cxnLst/>
            <a:rect l="l" t="t" r="r" b="b"/>
            <a:pathLst>
              <a:path w="257175" h="264795">
                <a:moveTo>
                  <a:pt x="0" y="0"/>
                </a:moveTo>
                <a:lnTo>
                  <a:pt x="0" y="264621"/>
                </a:lnTo>
                <a:lnTo>
                  <a:pt x="256617" y="128301"/>
                </a:lnTo>
                <a:lnTo>
                  <a:pt x="0" y="0"/>
                </a:lnTo>
                <a:close/>
              </a:path>
            </a:pathLst>
          </a:custGeom>
          <a:solidFill>
            <a:srgbClr val="99046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1" name="object 151"/>
          <p:cNvSpPr/>
          <p:nvPr/>
        </p:nvSpPr>
        <p:spPr>
          <a:xfrm>
            <a:off x="3808079" y="8975707"/>
            <a:ext cx="257175" cy="264795"/>
          </a:xfrm>
          <a:custGeom>
            <a:avLst/>
            <a:gdLst/>
            <a:ahLst/>
            <a:cxnLst/>
            <a:rect l="l" t="t" r="r" b="b"/>
            <a:pathLst>
              <a:path w="257175" h="264795">
                <a:moveTo>
                  <a:pt x="0" y="0"/>
                </a:moveTo>
                <a:lnTo>
                  <a:pt x="256617" y="128301"/>
                </a:lnTo>
                <a:lnTo>
                  <a:pt x="0" y="264621"/>
                </a:lnTo>
                <a:lnTo>
                  <a:pt x="0" y="0"/>
                </a:lnTo>
              </a:path>
            </a:pathLst>
          </a:custGeom>
          <a:ln w="3320">
            <a:solidFill>
              <a:srgbClr val="7C7C7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2" name="object 152"/>
          <p:cNvSpPr/>
          <p:nvPr/>
        </p:nvSpPr>
        <p:spPr>
          <a:xfrm>
            <a:off x="3627497" y="8887500"/>
            <a:ext cx="171078" cy="513205"/>
          </a:xfrm>
          <a:prstGeom prst="rect">
            <a:avLst/>
          </a:prstGeom>
          <a:blipFill>
            <a:blip r:embed="rId4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53" name="object 153"/>
          <p:cNvSpPr/>
          <p:nvPr/>
        </p:nvSpPr>
        <p:spPr>
          <a:xfrm>
            <a:off x="3627497" y="8887500"/>
            <a:ext cx="171450" cy="513715"/>
          </a:xfrm>
          <a:custGeom>
            <a:avLst/>
            <a:gdLst/>
            <a:ahLst/>
            <a:cxnLst/>
            <a:rect l="l" t="t" r="r" b="b"/>
            <a:pathLst>
              <a:path w="171450" h="513715">
                <a:moveTo>
                  <a:pt x="0" y="0"/>
                </a:moveTo>
                <a:lnTo>
                  <a:pt x="0" y="513205"/>
                </a:lnTo>
                <a:lnTo>
                  <a:pt x="171078" y="513205"/>
                </a:lnTo>
                <a:lnTo>
                  <a:pt x="171078" y="0"/>
                </a:lnTo>
                <a:lnTo>
                  <a:pt x="0" y="0"/>
                </a:lnTo>
              </a:path>
            </a:pathLst>
          </a:custGeom>
          <a:ln w="3535">
            <a:solidFill>
              <a:srgbClr val="7C7C7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4" name="object 154"/>
          <p:cNvSpPr/>
          <p:nvPr/>
        </p:nvSpPr>
        <p:spPr>
          <a:xfrm>
            <a:off x="3808079" y="7788919"/>
            <a:ext cx="257175" cy="264795"/>
          </a:xfrm>
          <a:custGeom>
            <a:avLst/>
            <a:gdLst/>
            <a:ahLst/>
            <a:cxnLst/>
            <a:rect l="l" t="t" r="r" b="b"/>
            <a:pathLst>
              <a:path w="257175" h="264795">
                <a:moveTo>
                  <a:pt x="0" y="0"/>
                </a:moveTo>
                <a:lnTo>
                  <a:pt x="0" y="264621"/>
                </a:lnTo>
                <a:lnTo>
                  <a:pt x="256617" y="128301"/>
                </a:lnTo>
                <a:lnTo>
                  <a:pt x="0" y="0"/>
                </a:lnTo>
                <a:close/>
              </a:path>
            </a:pathLst>
          </a:custGeom>
          <a:solidFill>
            <a:srgbClr val="99046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5" name="object 155"/>
          <p:cNvSpPr/>
          <p:nvPr/>
        </p:nvSpPr>
        <p:spPr>
          <a:xfrm>
            <a:off x="3808079" y="7788919"/>
            <a:ext cx="257175" cy="264795"/>
          </a:xfrm>
          <a:custGeom>
            <a:avLst/>
            <a:gdLst/>
            <a:ahLst/>
            <a:cxnLst/>
            <a:rect l="l" t="t" r="r" b="b"/>
            <a:pathLst>
              <a:path w="257175" h="264795">
                <a:moveTo>
                  <a:pt x="0" y="0"/>
                </a:moveTo>
                <a:lnTo>
                  <a:pt x="256617" y="128301"/>
                </a:lnTo>
                <a:lnTo>
                  <a:pt x="0" y="264621"/>
                </a:lnTo>
                <a:lnTo>
                  <a:pt x="0" y="0"/>
                </a:lnTo>
              </a:path>
            </a:pathLst>
          </a:custGeom>
          <a:ln w="3320">
            <a:solidFill>
              <a:srgbClr val="7C7C7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6" name="object 156"/>
          <p:cNvSpPr/>
          <p:nvPr/>
        </p:nvSpPr>
        <p:spPr>
          <a:xfrm>
            <a:off x="3627497" y="7692694"/>
            <a:ext cx="171078" cy="513205"/>
          </a:xfrm>
          <a:prstGeom prst="rect">
            <a:avLst/>
          </a:prstGeom>
          <a:blipFill>
            <a:blip r:embed="rId4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57" name="object 157"/>
          <p:cNvSpPr/>
          <p:nvPr/>
        </p:nvSpPr>
        <p:spPr>
          <a:xfrm>
            <a:off x="3627497" y="7692694"/>
            <a:ext cx="171450" cy="513715"/>
          </a:xfrm>
          <a:custGeom>
            <a:avLst/>
            <a:gdLst/>
            <a:ahLst/>
            <a:cxnLst/>
            <a:rect l="l" t="t" r="r" b="b"/>
            <a:pathLst>
              <a:path w="171450" h="513715">
                <a:moveTo>
                  <a:pt x="0" y="0"/>
                </a:moveTo>
                <a:lnTo>
                  <a:pt x="0" y="513205"/>
                </a:lnTo>
                <a:lnTo>
                  <a:pt x="171078" y="513205"/>
                </a:lnTo>
                <a:lnTo>
                  <a:pt x="171078" y="0"/>
                </a:lnTo>
                <a:lnTo>
                  <a:pt x="0" y="0"/>
                </a:lnTo>
              </a:path>
            </a:pathLst>
          </a:custGeom>
          <a:ln w="3535">
            <a:solidFill>
              <a:srgbClr val="7C7C7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8" name="object 158"/>
          <p:cNvSpPr/>
          <p:nvPr/>
        </p:nvSpPr>
        <p:spPr>
          <a:xfrm>
            <a:off x="4064697" y="9545045"/>
            <a:ext cx="2899410" cy="0"/>
          </a:xfrm>
          <a:custGeom>
            <a:avLst/>
            <a:gdLst/>
            <a:ahLst/>
            <a:cxnLst/>
            <a:rect l="l" t="t" r="r" b="b"/>
            <a:pathLst>
              <a:path w="2899409" h="0">
                <a:moveTo>
                  <a:pt x="0" y="0"/>
                </a:moveTo>
                <a:lnTo>
                  <a:pt x="2898828" y="0"/>
                </a:lnTo>
              </a:path>
            </a:pathLst>
          </a:custGeom>
          <a:ln w="1212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9" name="object 159"/>
          <p:cNvSpPr/>
          <p:nvPr/>
        </p:nvSpPr>
        <p:spPr>
          <a:xfrm>
            <a:off x="6954021" y="9464857"/>
            <a:ext cx="0" cy="224790"/>
          </a:xfrm>
          <a:custGeom>
            <a:avLst/>
            <a:gdLst/>
            <a:ahLst/>
            <a:cxnLst/>
            <a:rect l="l" t="t" r="r" b="b"/>
            <a:pathLst>
              <a:path w="0" h="224790">
                <a:moveTo>
                  <a:pt x="0" y="0"/>
                </a:moveTo>
                <a:lnTo>
                  <a:pt x="0" y="224527"/>
                </a:lnTo>
              </a:path>
            </a:pathLst>
          </a:custGeom>
          <a:ln w="1436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0" name="object 160"/>
          <p:cNvSpPr/>
          <p:nvPr/>
        </p:nvSpPr>
        <p:spPr>
          <a:xfrm>
            <a:off x="5518863" y="9464857"/>
            <a:ext cx="0" cy="224790"/>
          </a:xfrm>
          <a:custGeom>
            <a:avLst/>
            <a:gdLst/>
            <a:ahLst/>
            <a:cxnLst/>
            <a:rect l="l" t="t" r="r" b="b"/>
            <a:pathLst>
              <a:path w="0" h="224790">
                <a:moveTo>
                  <a:pt x="0" y="0"/>
                </a:moveTo>
                <a:lnTo>
                  <a:pt x="0" y="224527"/>
                </a:lnTo>
              </a:path>
            </a:pathLst>
          </a:custGeom>
          <a:ln w="1436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1" name="object 161"/>
          <p:cNvSpPr/>
          <p:nvPr/>
        </p:nvSpPr>
        <p:spPr>
          <a:xfrm>
            <a:off x="4064697" y="9464857"/>
            <a:ext cx="0" cy="224790"/>
          </a:xfrm>
          <a:custGeom>
            <a:avLst/>
            <a:gdLst/>
            <a:ahLst/>
            <a:cxnLst/>
            <a:rect l="l" t="t" r="r" b="b"/>
            <a:pathLst>
              <a:path w="0" h="224790">
                <a:moveTo>
                  <a:pt x="0" y="0"/>
                </a:moveTo>
                <a:lnTo>
                  <a:pt x="0" y="224527"/>
                </a:lnTo>
              </a:path>
            </a:pathLst>
          </a:custGeom>
          <a:ln w="1436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2" name="object 162"/>
          <p:cNvSpPr/>
          <p:nvPr/>
        </p:nvSpPr>
        <p:spPr>
          <a:xfrm>
            <a:off x="3076244" y="7909202"/>
            <a:ext cx="466090" cy="0"/>
          </a:xfrm>
          <a:custGeom>
            <a:avLst/>
            <a:gdLst/>
            <a:ahLst/>
            <a:cxnLst/>
            <a:rect l="l" t="t" r="r" b="b"/>
            <a:pathLst>
              <a:path w="466089" h="0">
                <a:moveTo>
                  <a:pt x="465713" y="0"/>
                </a:moveTo>
                <a:lnTo>
                  <a:pt x="0" y="0"/>
                </a:lnTo>
              </a:path>
            </a:pathLst>
          </a:custGeom>
          <a:ln w="1212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3" name="object 163"/>
          <p:cNvSpPr/>
          <p:nvPr/>
        </p:nvSpPr>
        <p:spPr>
          <a:xfrm>
            <a:off x="2933679" y="9144103"/>
            <a:ext cx="608330" cy="0"/>
          </a:xfrm>
          <a:custGeom>
            <a:avLst/>
            <a:gdLst/>
            <a:ahLst/>
            <a:cxnLst/>
            <a:rect l="l" t="t" r="r" b="b"/>
            <a:pathLst>
              <a:path w="608329" h="0">
                <a:moveTo>
                  <a:pt x="608278" y="0"/>
                </a:moveTo>
                <a:lnTo>
                  <a:pt x="0" y="0"/>
                </a:lnTo>
              </a:path>
            </a:pathLst>
          </a:custGeom>
          <a:ln w="1212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4" name="object 164"/>
          <p:cNvSpPr/>
          <p:nvPr/>
        </p:nvSpPr>
        <p:spPr>
          <a:xfrm>
            <a:off x="3380383" y="7901183"/>
            <a:ext cx="0" cy="1235075"/>
          </a:xfrm>
          <a:custGeom>
            <a:avLst/>
            <a:gdLst/>
            <a:ahLst/>
            <a:cxnLst/>
            <a:rect l="l" t="t" r="r" b="b"/>
            <a:pathLst>
              <a:path w="0" h="1235075">
                <a:moveTo>
                  <a:pt x="0" y="0"/>
                </a:moveTo>
                <a:lnTo>
                  <a:pt x="0" y="1234900"/>
                </a:lnTo>
              </a:path>
            </a:pathLst>
          </a:custGeom>
          <a:ln w="1436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5" name="object 165"/>
          <p:cNvSpPr/>
          <p:nvPr/>
        </p:nvSpPr>
        <p:spPr>
          <a:xfrm>
            <a:off x="6178339" y="9585011"/>
            <a:ext cx="55244" cy="123189"/>
          </a:xfrm>
          <a:custGeom>
            <a:avLst/>
            <a:gdLst/>
            <a:ahLst/>
            <a:cxnLst/>
            <a:rect l="l" t="t" r="r" b="b"/>
            <a:pathLst>
              <a:path w="55245" h="123190">
                <a:moveTo>
                  <a:pt x="55125" y="27178"/>
                </a:moveTo>
                <a:lnTo>
                  <a:pt x="36750" y="27178"/>
                </a:lnTo>
                <a:lnTo>
                  <a:pt x="36750" y="123105"/>
                </a:lnTo>
                <a:lnTo>
                  <a:pt x="55125" y="123105"/>
                </a:lnTo>
                <a:lnTo>
                  <a:pt x="55125" y="27178"/>
                </a:lnTo>
                <a:close/>
              </a:path>
              <a:path w="55245" h="123190">
                <a:moveTo>
                  <a:pt x="55125" y="0"/>
                </a:moveTo>
                <a:lnTo>
                  <a:pt x="43339" y="0"/>
                </a:lnTo>
                <a:lnTo>
                  <a:pt x="40171" y="5292"/>
                </a:lnTo>
                <a:lnTo>
                  <a:pt x="34722" y="10766"/>
                </a:lnTo>
                <a:lnTo>
                  <a:pt x="0" y="30770"/>
                </a:lnTo>
                <a:lnTo>
                  <a:pt x="0" y="45322"/>
                </a:lnTo>
                <a:lnTo>
                  <a:pt x="36750" y="27178"/>
                </a:lnTo>
                <a:lnTo>
                  <a:pt x="55125" y="27178"/>
                </a:lnTo>
                <a:lnTo>
                  <a:pt x="5512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6" name="object 166"/>
          <p:cNvSpPr/>
          <p:nvPr/>
        </p:nvSpPr>
        <p:spPr>
          <a:xfrm>
            <a:off x="6298220" y="9690972"/>
            <a:ext cx="20955" cy="17145"/>
          </a:xfrm>
          <a:custGeom>
            <a:avLst/>
            <a:gdLst/>
            <a:ahLst/>
            <a:cxnLst/>
            <a:rect l="l" t="t" r="r" b="b"/>
            <a:pathLst>
              <a:path w="20954" h="17145">
                <a:moveTo>
                  <a:pt x="0" y="17144"/>
                </a:moveTo>
                <a:lnTo>
                  <a:pt x="20927" y="17144"/>
                </a:lnTo>
                <a:lnTo>
                  <a:pt x="20927" y="0"/>
                </a:lnTo>
                <a:lnTo>
                  <a:pt x="0" y="0"/>
                </a:lnTo>
                <a:lnTo>
                  <a:pt x="0" y="1714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7" name="object 167"/>
          <p:cNvSpPr/>
          <p:nvPr/>
        </p:nvSpPr>
        <p:spPr>
          <a:xfrm>
            <a:off x="6342447" y="9585011"/>
            <a:ext cx="98972" cy="123105"/>
          </a:xfrm>
          <a:prstGeom prst="rect">
            <a:avLst/>
          </a:prstGeom>
          <a:blipFill>
            <a:blip r:embed="rId4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68" name="object 168"/>
          <p:cNvSpPr/>
          <p:nvPr/>
        </p:nvSpPr>
        <p:spPr>
          <a:xfrm>
            <a:off x="4762190" y="9585011"/>
            <a:ext cx="55244" cy="123189"/>
          </a:xfrm>
          <a:custGeom>
            <a:avLst/>
            <a:gdLst/>
            <a:ahLst/>
            <a:cxnLst/>
            <a:rect l="l" t="t" r="r" b="b"/>
            <a:pathLst>
              <a:path w="55245" h="123190">
                <a:moveTo>
                  <a:pt x="55125" y="27178"/>
                </a:moveTo>
                <a:lnTo>
                  <a:pt x="36750" y="27178"/>
                </a:lnTo>
                <a:lnTo>
                  <a:pt x="36750" y="123105"/>
                </a:lnTo>
                <a:lnTo>
                  <a:pt x="55125" y="123105"/>
                </a:lnTo>
                <a:lnTo>
                  <a:pt x="55125" y="27178"/>
                </a:lnTo>
                <a:close/>
              </a:path>
              <a:path w="55245" h="123190">
                <a:moveTo>
                  <a:pt x="55125" y="0"/>
                </a:moveTo>
                <a:lnTo>
                  <a:pt x="43339" y="0"/>
                </a:lnTo>
                <a:lnTo>
                  <a:pt x="40171" y="5292"/>
                </a:lnTo>
                <a:lnTo>
                  <a:pt x="34722" y="10766"/>
                </a:lnTo>
                <a:lnTo>
                  <a:pt x="0" y="30770"/>
                </a:lnTo>
                <a:lnTo>
                  <a:pt x="0" y="45322"/>
                </a:lnTo>
                <a:lnTo>
                  <a:pt x="36750" y="27178"/>
                </a:lnTo>
                <a:lnTo>
                  <a:pt x="55125" y="27178"/>
                </a:lnTo>
                <a:lnTo>
                  <a:pt x="5512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9" name="object 169"/>
          <p:cNvSpPr/>
          <p:nvPr/>
        </p:nvSpPr>
        <p:spPr>
          <a:xfrm>
            <a:off x="4882072" y="9690972"/>
            <a:ext cx="20955" cy="17145"/>
          </a:xfrm>
          <a:custGeom>
            <a:avLst/>
            <a:gdLst/>
            <a:ahLst/>
            <a:cxnLst/>
            <a:rect l="l" t="t" r="r" b="b"/>
            <a:pathLst>
              <a:path w="20954" h="17145">
                <a:moveTo>
                  <a:pt x="0" y="17144"/>
                </a:moveTo>
                <a:lnTo>
                  <a:pt x="20927" y="17144"/>
                </a:lnTo>
                <a:lnTo>
                  <a:pt x="20927" y="0"/>
                </a:lnTo>
                <a:lnTo>
                  <a:pt x="0" y="0"/>
                </a:lnTo>
                <a:lnTo>
                  <a:pt x="0" y="1714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0" name="object 170"/>
          <p:cNvSpPr/>
          <p:nvPr/>
        </p:nvSpPr>
        <p:spPr>
          <a:xfrm>
            <a:off x="4926298" y="9585011"/>
            <a:ext cx="98972" cy="123105"/>
          </a:xfrm>
          <a:prstGeom prst="rect">
            <a:avLst/>
          </a:prstGeom>
          <a:blipFill>
            <a:blip r:embed="rId4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71" name="object 171"/>
          <p:cNvSpPr/>
          <p:nvPr/>
        </p:nvSpPr>
        <p:spPr>
          <a:xfrm>
            <a:off x="3032448" y="8454376"/>
            <a:ext cx="55244" cy="123189"/>
          </a:xfrm>
          <a:custGeom>
            <a:avLst/>
            <a:gdLst/>
            <a:ahLst/>
            <a:cxnLst/>
            <a:rect l="l" t="t" r="r" b="b"/>
            <a:pathLst>
              <a:path w="55244" h="123190">
                <a:moveTo>
                  <a:pt x="55125" y="27157"/>
                </a:moveTo>
                <a:lnTo>
                  <a:pt x="36750" y="27157"/>
                </a:lnTo>
                <a:lnTo>
                  <a:pt x="36750" y="123062"/>
                </a:lnTo>
                <a:lnTo>
                  <a:pt x="55125" y="123062"/>
                </a:lnTo>
                <a:lnTo>
                  <a:pt x="55125" y="27157"/>
                </a:lnTo>
                <a:close/>
              </a:path>
              <a:path w="55244" h="123190">
                <a:moveTo>
                  <a:pt x="55125" y="0"/>
                </a:moveTo>
                <a:lnTo>
                  <a:pt x="43289" y="0"/>
                </a:lnTo>
                <a:lnTo>
                  <a:pt x="40095" y="5238"/>
                </a:lnTo>
                <a:lnTo>
                  <a:pt x="34646" y="10691"/>
                </a:lnTo>
                <a:lnTo>
                  <a:pt x="0" y="30792"/>
                </a:lnTo>
                <a:lnTo>
                  <a:pt x="0" y="45333"/>
                </a:lnTo>
                <a:lnTo>
                  <a:pt x="36750" y="27157"/>
                </a:lnTo>
                <a:lnTo>
                  <a:pt x="55125" y="27157"/>
                </a:lnTo>
                <a:lnTo>
                  <a:pt x="5512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2" name="object 172"/>
          <p:cNvSpPr/>
          <p:nvPr/>
        </p:nvSpPr>
        <p:spPr>
          <a:xfrm>
            <a:off x="3152228" y="8560294"/>
            <a:ext cx="20955" cy="17145"/>
          </a:xfrm>
          <a:custGeom>
            <a:avLst/>
            <a:gdLst/>
            <a:ahLst/>
            <a:cxnLst/>
            <a:rect l="l" t="t" r="r" b="b"/>
            <a:pathLst>
              <a:path w="20955" h="17145">
                <a:moveTo>
                  <a:pt x="0" y="17144"/>
                </a:moveTo>
                <a:lnTo>
                  <a:pt x="20927" y="17144"/>
                </a:lnTo>
                <a:lnTo>
                  <a:pt x="20927" y="0"/>
                </a:lnTo>
                <a:lnTo>
                  <a:pt x="0" y="0"/>
                </a:lnTo>
                <a:lnTo>
                  <a:pt x="0" y="1714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3" name="object 173"/>
          <p:cNvSpPr/>
          <p:nvPr/>
        </p:nvSpPr>
        <p:spPr>
          <a:xfrm>
            <a:off x="3196455" y="8454376"/>
            <a:ext cx="99060" cy="123062"/>
          </a:xfrm>
          <a:prstGeom prst="rect">
            <a:avLst/>
          </a:prstGeom>
          <a:blipFill>
            <a:blip r:embed="rId4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74" name="object 174"/>
          <p:cNvSpPr/>
          <p:nvPr/>
        </p:nvSpPr>
        <p:spPr>
          <a:xfrm>
            <a:off x="3950303" y="8879855"/>
            <a:ext cx="140081" cy="122602"/>
          </a:xfrm>
          <a:prstGeom prst="rect">
            <a:avLst/>
          </a:prstGeom>
          <a:blipFill>
            <a:blip r:embed="rId4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75" name="object 175"/>
          <p:cNvSpPr/>
          <p:nvPr/>
        </p:nvSpPr>
        <p:spPr>
          <a:xfrm>
            <a:off x="5610232" y="8927969"/>
            <a:ext cx="112911" cy="122602"/>
          </a:xfrm>
          <a:prstGeom prst="rect">
            <a:avLst/>
          </a:prstGeom>
          <a:blipFill>
            <a:blip r:embed="rId4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76" name="object 176"/>
          <p:cNvSpPr/>
          <p:nvPr/>
        </p:nvSpPr>
        <p:spPr>
          <a:xfrm>
            <a:off x="6973916" y="8933891"/>
            <a:ext cx="132300" cy="126783"/>
          </a:xfrm>
          <a:prstGeom prst="rect">
            <a:avLst/>
          </a:prstGeom>
          <a:blipFill>
            <a:blip r:embed="rId4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77" name="object 177"/>
          <p:cNvSpPr/>
          <p:nvPr/>
        </p:nvSpPr>
        <p:spPr>
          <a:xfrm>
            <a:off x="5610992" y="7733108"/>
            <a:ext cx="123683" cy="122634"/>
          </a:xfrm>
          <a:prstGeom prst="rect">
            <a:avLst/>
          </a:prstGeom>
          <a:blipFill>
            <a:blip r:embed="rId4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78" name="object 178"/>
          <p:cNvSpPr/>
          <p:nvPr/>
        </p:nvSpPr>
        <p:spPr>
          <a:xfrm>
            <a:off x="4005162" y="7800426"/>
            <a:ext cx="111760" cy="0"/>
          </a:xfrm>
          <a:custGeom>
            <a:avLst/>
            <a:gdLst/>
            <a:ahLst/>
            <a:cxnLst/>
            <a:rect l="l" t="t" r="r" b="b"/>
            <a:pathLst>
              <a:path w="111760" h="0">
                <a:moveTo>
                  <a:pt x="0" y="0"/>
                </a:moveTo>
                <a:lnTo>
                  <a:pt x="111695" y="0"/>
                </a:lnTo>
              </a:path>
            </a:pathLst>
          </a:custGeom>
          <a:ln w="1511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9" name="object 179"/>
          <p:cNvSpPr/>
          <p:nvPr/>
        </p:nvSpPr>
        <p:spPr>
          <a:xfrm>
            <a:off x="4005162" y="7751027"/>
            <a:ext cx="20320" cy="41910"/>
          </a:xfrm>
          <a:custGeom>
            <a:avLst/>
            <a:gdLst/>
            <a:ahLst/>
            <a:cxnLst/>
            <a:rect l="l" t="t" r="r" b="b"/>
            <a:pathLst>
              <a:path w="20320" h="41909">
                <a:moveTo>
                  <a:pt x="0" y="41844"/>
                </a:moveTo>
                <a:lnTo>
                  <a:pt x="19807" y="41844"/>
                </a:lnTo>
                <a:lnTo>
                  <a:pt x="19807" y="0"/>
                </a:lnTo>
                <a:lnTo>
                  <a:pt x="0" y="0"/>
                </a:lnTo>
                <a:lnTo>
                  <a:pt x="0" y="4184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0" name="object 180"/>
          <p:cNvSpPr/>
          <p:nvPr/>
        </p:nvSpPr>
        <p:spPr>
          <a:xfrm>
            <a:off x="4005162" y="7744053"/>
            <a:ext cx="102870" cy="0"/>
          </a:xfrm>
          <a:custGeom>
            <a:avLst/>
            <a:gdLst/>
            <a:ahLst/>
            <a:cxnLst/>
            <a:rect l="l" t="t" r="r" b="b"/>
            <a:pathLst>
              <a:path w="102870" h="0">
                <a:moveTo>
                  <a:pt x="0" y="0"/>
                </a:moveTo>
                <a:lnTo>
                  <a:pt x="102609" y="0"/>
                </a:lnTo>
              </a:path>
            </a:pathLst>
          </a:custGeom>
          <a:ln w="1394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1" name="object 181"/>
          <p:cNvSpPr/>
          <p:nvPr/>
        </p:nvSpPr>
        <p:spPr>
          <a:xfrm>
            <a:off x="4005162" y="7699885"/>
            <a:ext cx="20320" cy="37465"/>
          </a:xfrm>
          <a:custGeom>
            <a:avLst/>
            <a:gdLst/>
            <a:ahLst/>
            <a:cxnLst/>
            <a:rect l="l" t="t" r="r" b="b"/>
            <a:pathLst>
              <a:path w="20320" h="37465">
                <a:moveTo>
                  <a:pt x="0" y="37194"/>
                </a:moveTo>
                <a:lnTo>
                  <a:pt x="19807" y="37194"/>
                </a:lnTo>
                <a:lnTo>
                  <a:pt x="19807" y="0"/>
                </a:lnTo>
                <a:lnTo>
                  <a:pt x="0" y="0"/>
                </a:lnTo>
                <a:lnTo>
                  <a:pt x="0" y="3719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2" name="object 182"/>
          <p:cNvSpPr/>
          <p:nvPr/>
        </p:nvSpPr>
        <p:spPr>
          <a:xfrm>
            <a:off x="4005162" y="7692329"/>
            <a:ext cx="108585" cy="0"/>
          </a:xfrm>
          <a:custGeom>
            <a:avLst/>
            <a:gdLst/>
            <a:ahLst/>
            <a:cxnLst/>
            <a:rect l="l" t="t" r="r" b="b"/>
            <a:pathLst>
              <a:path w="108585" h="0">
                <a:moveTo>
                  <a:pt x="0" y="0"/>
                </a:moveTo>
                <a:lnTo>
                  <a:pt x="108222" y="0"/>
                </a:lnTo>
              </a:path>
            </a:pathLst>
          </a:custGeom>
          <a:ln w="1511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3" name="object 183"/>
          <p:cNvSpPr/>
          <p:nvPr/>
        </p:nvSpPr>
        <p:spPr>
          <a:xfrm>
            <a:off x="5499854" y="9360611"/>
            <a:ext cx="76034" cy="64150"/>
          </a:xfrm>
          <a:prstGeom prst="rect">
            <a:avLst/>
          </a:prstGeom>
          <a:blipFill>
            <a:blip r:embed="rId4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84" name="object 184"/>
          <p:cNvSpPr/>
          <p:nvPr/>
        </p:nvSpPr>
        <p:spPr>
          <a:xfrm>
            <a:off x="5537872" y="9112028"/>
            <a:ext cx="0" cy="313055"/>
          </a:xfrm>
          <a:custGeom>
            <a:avLst/>
            <a:gdLst/>
            <a:ahLst/>
            <a:cxnLst/>
            <a:rect l="l" t="t" r="r" b="b"/>
            <a:pathLst>
              <a:path w="0" h="313054">
                <a:moveTo>
                  <a:pt x="0" y="0"/>
                </a:moveTo>
                <a:lnTo>
                  <a:pt x="0" y="312734"/>
                </a:lnTo>
              </a:path>
            </a:pathLst>
          </a:custGeom>
          <a:ln w="1436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5" name="object 185"/>
          <p:cNvSpPr/>
          <p:nvPr/>
        </p:nvSpPr>
        <p:spPr>
          <a:xfrm>
            <a:off x="5826678" y="9296332"/>
            <a:ext cx="55244" cy="123189"/>
          </a:xfrm>
          <a:custGeom>
            <a:avLst/>
            <a:gdLst/>
            <a:ahLst/>
            <a:cxnLst/>
            <a:rect l="l" t="t" r="r" b="b"/>
            <a:pathLst>
              <a:path w="55245" h="123190">
                <a:moveTo>
                  <a:pt x="55125" y="27178"/>
                </a:moveTo>
                <a:lnTo>
                  <a:pt x="36750" y="27178"/>
                </a:lnTo>
                <a:lnTo>
                  <a:pt x="36750" y="123105"/>
                </a:lnTo>
                <a:lnTo>
                  <a:pt x="55125" y="123105"/>
                </a:lnTo>
                <a:lnTo>
                  <a:pt x="55125" y="27178"/>
                </a:lnTo>
                <a:close/>
              </a:path>
              <a:path w="55245" h="123190">
                <a:moveTo>
                  <a:pt x="55125" y="0"/>
                </a:moveTo>
                <a:lnTo>
                  <a:pt x="43339" y="0"/>
                </a:lnTo>
                <a:lnTo>
                  <a:pt x="40171" y="5292"/>
                </a:lnTo>
                <a:lnTo>
                  <a:pt x="34722" y="10766"/>
                </a:lnTo>
                <a:lnTo>
                  <a:pt x="0" y="30770"/>
                </a:lnTo>
                <a:lnTo>
                  <a:pt x="0" y="45322"/>
                </a:lnTo>
                <a:lnTo>
                  <a:pt x="36750" y="27178"/>
                </a:lnTo>
                <a:lnTo>
                  <a:pt x="55125" y="27178"/>
                </a:lnTo>
                <a:lnTo>
                  <a:pt x="5512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6" name="object 186"/>
          <p:cNvSpPr/>
          <p:nvPr/>
        </p:nvSpPr>
        <p:spPr>
          <a:xfrm>
            <a:off x="4575018" y="9046746"/>
            <a:ext cx="56515" cy="15240"/>
          </a:xfrm>
          <a:custGeom>
            <a:avLst/>
            <a:gdLst/>
            <a:ahLst/>
            <a:cxnLst/>
            <a:rect l="l" t="t" r="r" b="b"/>
            <a:pathLst>
              <a:path w="56514" h="15240">
                <a:moveTo>
                  <a:pt x="0" y="15137"/>
                </a:moveTo>
                <a:lnTo>
                  <a:pt x="56457" y="15137"/>
                </a:lnTo>
                <a:lnTo>
                  <a:pt x="56457" y="0"/>
                </a:lnTo>
                <a:lnTo>
                  <a:pt x="0" y="0"/>
                </a:lnTo>
                <a:lnTo>
                  <a:pt x="0" y="1513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7" name="object 187"/>
          <p:cNvSpPr/>
          <p:nvPr/>
        </p:nvSpPr>
        <p:spPr>
          <a:xfrm>
            <a:off x="4657642" y="8975579"/>
            <a:ext cx="55244" cy="123189"/>
          </a:xfrm>
          <a:custGeom>
            <a:avLst/>
            <a:gdLst/>
            <a:ahLst/>
            <a:cxnLst/>
            <a:rect l="l" t="t" r="r" b="b"/>
            <a:pathLst>
              <a:path w="55245" h="123190">
                <a:moveTo>
                  <a:pt x="55125" y="27178"/>
                </a:moveTo>
                <a:lnTo>
                  <a:pt x="36750" y="27178"/>
                </a:lnTo>
                <a:lnTo>
                  <a:pt x="36750" y="123105"/>
                </a:lnTo>
                <a:lnTo>
                  <a:pt x="55125" y="123105"/>
                </a:lnTo>
                <a:lnTo>
                  <a:pt x="55125" y="27178"/>
                </a:lnTo>
                <a:close/>
              </a:path>
              <a:path w="55245" h="123190">
                <a:moveTo>
                  <a:pt x="55125" y="0"/>
                </a:moveTo>
                <a:lnTo>
                  <a:pt x="43339" y="0"/>
                </a:lnTo>
                <a:lnTo>
                  <a:pt x="40171" y="5292"/>
                </a:lnTo>
                <a:lnTo>
                  <a:pt x="34722" y="10766"/>
                </a:lnTo>
                <a:lnTo>
                  <a:pt x="0" y="30770"/>
                </a:lnTo>
                <a:lnTo>
                  <a:pt x="0" y="45322"/>
                </a:lnTo>
                <a:lnTo>
                  <a:pt x="36750" y="27178"/>
                </a:lnTo>
                <a:lnTo>
                  <a:pt x="55125" y="27178"/>
                </a:lnTo>
                <a:lnTo>
                  <a:pt x="5512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8" name="object 188"/>
          <p:cNvSpPr/>
          <p:nvPr/>
        </p:nvSpPr>
        <p:spPr>
          <a:xfrm>
            <a:off x="6431408" y="8403837"/>
            <a:ext cx="132286" cy="111127"/>
          </a:xfrm>
          <a:prstGeom prst="rect">
            <a:avLst/>
          </a:prstGeom>
          <a:blipFill>
            <a:blip r:embed="rId5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89" name="object 189"/>
          <p:cNvSpPr/>
          <p:nvPr/>
        </p:nvSpPr>
        <p:spPr>
          <a:xfrm>
            <a:off x="4662584" y="7772775"/>
            <a:ext cx="97578" cy="125200"/>
          </a:xfrm>
          <a:prstGeom prst="rect">
            <a:avLst/>
          </a:prstGeom>
          <a:blipFill>
            <a:blip r:embed="rId5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90" name="object 190"/>
          <p:cNvSpPr/>
          <p:nvPr/>
        </p:nvSpPr>
        <p:spPr>
          <a:xfrm>
            <a:off x="6202290" y="8983598"/>
            <a:ext cx="97578" cy="125190"/>
          </a:xfrm>
          <a:prstGeom prst="rect">
            <a:avLst/>
          </a:prstGeom>
          <a:blipFill>
            <a:blip r:embed="rId5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91" name="object 191"/>
          <p:cNvSpPr/>
          <p:nvPr/>
        </p:nvSpPr>
        <p:spPr>
          <a:xfrm>
            <a:off x="5328649" y="8461112"/>
            <a:ext cx="148394" cy="82326"/>
          </a:xfrm>
          <a:prstGeom prst="rect">
            <a:avLst/>
          </a:prstGeom>
          <a:blipFill>
            <a:blip r:embed="rId5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92" name="object 192"/>
          <p:cNvSpPr/>
          <p:nvPr/>
        </p:nvSpPr>
        <p:spPr>
          <a:xfrm>
            <a:off x="4594533" y="8151585"/>
            <a:ext cx="116205" cy="98425"/>
          </a:xfrm>
          <a:custGeom>
            <a:avLst/>
            <a:gdLst/>
            <a:ahLst/>
            <a:cxnLst/>
            <a:rect l="l" t="t" r="r" b="b"/>
            <a:pathLst>
              <a:path w="116204" h="98425">
                <a:moveTo>
                  <a:pt x="51450" y="0"/>
                </a:moveTo>
                <a:lnTo>
                  <a:pt x="39284" y="10264"/>
                </a:lnTo>
                <a:lnTo>
                  <a:pt x="44733" y="12402"/>
                </a:lnTo>
                <a:lnTo>
                  <a:pt x="51450" y="14433"/>
                </a:lnTo>
                <a:lnTo>
                  <a:pt x="59433" y="16251"/>
                </a:lnTo>
                <a:lnTo>
                  <a:pt x="67417" y="18176"/>
                </a:lnTo>
                <a:lnTo>
                  <a:pt x="74387" y="19138"/>
                </a:lnTo>
                <a:lnTo>
                  <a:pt x="80470" y="19352"/>
                </a:lnTo>
                <a:lnTo>
                  <a:pt x="0" y="87138"/>
                </a:lnTo>
                <a:lnTo>
                  <a:pt x="13052" y="98150"/>
                </a:lnTo>
                <a:lnTo>
                  <a:pt x="116206" y="11119"/>
                </a:lnTo>
                <a:lnTo>
                  <a:pt x="110284" y="6122"/>
                </a:lnTo>
                <a:lnTo>
                  <a:pt x="89897" y="6122"/>
                </a:lnTo>
                <a:lnTo>
                  <a:pt x="82624" y="5880"/>
                </a:lnTo>
                <a:lnTo>
                  <a:pt x="74920" y="5157"/>
                </a:lnTo>
                <a:lnTo>
                  <a:pt x="67179" y="3942"/>
                </a:lnTo>
                <a:lnTo>
                  <a:pt x="59368" y="2226"/>
                </a:lnTo>
                <a:lnTo>
                  <a:pt x="51450" y="0"/>
                </a:lnTo>
                <a:close/>
              </a:path>
              <a:path w="116204" h="98425">
                <a:moveTo>
                  <a:pt x="107842" y="4062"/>
                </a:moveTo>
                <a:lnTo>
                  <a:pt x="102494" y="5203"/>
                </a:lnTo>
                <a:lnTo>
                  <a:pt x="96516" y="5893"/>
                </a:lnTo>
                <a:lnTo>
                  <a:pt x="89897" y="6122"/>
                </a:lnTo>
                <a:lnTo>
                  <a:pt x="110284" y="6122"/>
                </a:lnTo>
                <a:lnTo>
                  <a:pt x="107842" y="406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3" name="object 193"/>
          <p:cNvSpPr/>
          <p:nvPr/>
        </p:nvSpPr>
        <p:spPr>
          <a:xfrm>
            <a:off x="4651433" y="8274647"/>
            <a:ext cx="29209" cy="24765"/>
          </a:xfrm>
          <a:custGeom>
            <a:avLst/>
            <a:gdLst/>
            <a:ahLst/>
            <a:cxnLst/>
            <a:rect l="l" t="t" r="r" b="b"/>
            <a:pathLst>
              <a:path w="29210" h="24765">
                <a:moveTo>
                  <a:pt x="14446" y="0"/>
                </a:moveTo>
                <a:lnTo>
                  <a:pt x="0" y="12081"/>
                </a:lnTo>
                <a:lnTo>
                  <a:pt x="14826" y="24591"/>
                </a:lnTo>
                <a:lnTo>
                  <a:pt x="29146" y="12509"/>
                </a:lnTo>
                <a:lnTo>
                  <a:pt x="1444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4" name="object 194"/>
          <p:cNvSpPr/>
          <p:nvPr/>
        </p:nvSpPr>
        <p:spPr>
          <a:xfrm>
            <a:off x="4712007" y="8263100"/>
            <a:ext cx="137160" cy="95885"/>
          </a:xfrm>
          <a:custGeom>
            <a:avLst/>
            <a:gdLst/>
            <a:ahLst/>
            <a:cxnLst/>
            <a:rect l="l" t="t" r="r" b="b"/>
            <a:pathLst>
              <a:path w="137160" h="95884">
                <a:moveTo>
                  <a:pt x="126471" y="0"/>
                </a:moveTo>
                <a:lnTo>
                  <a:pt x="11658" y="15503"/>
                </a:lnTo>
                <a:lnTo>
                  <a:pt x="0" y="25232"/>
                </a:lnTo>
                <a:lnTo>
                  <a:pt x="46001" y="63936"/>
                </a:lnTo>
                <a:lnTo>
                  <a:pt x="21289" y="84678"/>
                </a:lnTo>
                <a:lnTo>
                  <a:pt x="34342" y="95691"/>
                </a:lnTo>
                <a:lnTo>
                  <a:pt x="58926" y="74949"/>
                </a:lnTo>
                <a:lnTo>
                  <a:pt x="82093" y="74949"/>
                </a:lnTo>
                <a:lnTo>
                  <a:pt x="70458" y="65219"/>
                </a:lnTo>
                <a:lnTo>
                  <a:pt x="83511" y="54207"/>
                </a:lnTo>
                <a:lnTo>
                  <a:pt x="57533" y="54207"/>
                </a:lnTo>
                <a:lnTo>
                  <a:pt x="24331" y="26194"/>
                </a:lnTo>
                <a:lnTo>
                  <a:pt x="103787" y="15075"/>
                </a:lnTo>
                <a:lnTo>
                  <a:pt x="129892" y="15075"/>
                </a:lnTo>
                <a:lnTo>
                  <a:pt x="137116" y="8981"/>
                </a:lnTo>
                <a:lnTo>
                  <a:pt x="126471" y="0"/>
                </a:lnTo>
                <a:close/>
              </a:path>
              <a:path w="137160" h="95884">
                <a:moveTo>
                  <a:pt x="82093" y="74949"/>
                </a:moveTo>
                <a:lnTo>
                  <a:pt x="58926" y="74949"/>
                </a:lnTo>
                <a:lnTo>
                  <a:pt x="73246" y="87031"/>
                </a:lnTo>
                <a:lnTo>
                  <a:pt x="84778" y="77194"/>
                </a:lnTo>
                <a:lnTo>
                  <a:pt x="82093" y="74949"/>
                </a:lnTo>
                <a:close/>
              </a:path>
              <a:path w="137160" h="95884">
                <a:moveTo>
                  <a:pt x="129892" y="15075"/>
                </a:moveTo>
                <a:lnTo>
                  <a:pt x="103787" y="15075"/>
                </a:lnTo>
                <a:lnTo>
                  <a:pt x="57533" y="54207"/>
                </a:lnTo>
                <a:lnTo>
                  <a:pt x="83511" y="54207"/>
                </a:lnTo>
                <a:lnTo>
                  <a:pt x="129892" y="1507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5" name="object 195"/>
          <p:cNvSpPr/>
          <p:nvPr/>
        </p:nvSpPr>
        <p:spPr>
          <a:xfrm>
            <a:off x="4803629" y="8327999"/>
            <a:ext cx="116205" cy="98425"/>
          </a:xfrm>
          <a:custGeom>
            <a:avLst/>
            <a:gdLst/>
            <a:ahLst/>
            <a:cxnLst/>
            <a:rect l="l" t="t" r="r" b="b"/>
            <a:pathLst>
              <a:path w="116204" h="98425">
                <a:moveTo>
                  <a:pt x="51450" y="0"/>
                </a:moveTo>
                <a:lnTo>
                  <a:pt x="39284" y="10264"/>
                </a:lnTo>
                <a:lnTo>
                  <a:pt x="44733" y="12402"/>
                </a:lnTo>
                <a:lnTo>
                  <a:pt x="51450" y="14433"/>
                </a:lnTo>
                <a:lnTo>
                  <a:pt x="59433" y="16251"/>
                </a:lnTo>
                <a:lnTo>
                  <a:pt x="67417" y="18176"/>
                </a:lnTo>
                <a:lnTo>
                  <a:pt x="74387" y="19138"/>
                </a:lnTo>
                <a:lnTo>
                  <a:pt x="80470" y="19352"/>
                </a:lnTo>
                <a:lnTo>
                  <a:pt x="0" y="87138"/>
                </a:lnTo>
                <a:lnTo>
                  <a:pt x="13052" y="98150"/>
                </a:lnTo>
                <a:lnTo>
                  <a:pt x="116206" y="11119"/>
                </a:lnTo>
                <a:lnTo>
                  <a:pt x="110284" y="6122"/>
                </a:lnTo>
                <a:lnTo>
                  <a:pt x="89897" y="6122"/>
                </a:lnTo>
                <a:lnTo>
                  <a:pt x="82624" y="5880"/>
                </a:lnTo>
                <a:lnTo>
                  <a:pt x="74920" y="5157"/>
                </a:lnTo>
                <a:lnTo>
                  <a:pt x="67179" y="3942"/>
                </a:lnTo>
                <a:lnTo>
                  <a:pt x="59368" y="2226"/>
                </a:lnTo>
                <a:lnTo>
                  <a:pt x="51450" y="0"/>
                </a:lnTo>
                <a:close/>
              </a:path>
              <a:path w="116204" h="98425">
                <a:moveTo>
                  <a:pt x="107842" y="4062"/>
                </a:moveTo>
                <a:lnTo>
                  <a:pt x="102494" y="5203"/>
                </a:lnTo>
                <a:lnTo>
                  <a:pt x="96516" y="5893"/>
                </a:lnTo>
                <a:lnTo>
                  <a:pt x="89897" y="6122"/>
                </a:lnTo>
                <a:lnTo>
                  <a:pt x="110284" y="6122"/>
                </a:lnTo>
                <a:lnTo>
                  <a:pt x="107842" y="406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6" name="object 196"/>
          <p:cNvSpPr/>
          <p:nvPr/>
        </p:nvSpPr>
        <p:spPr>
          <a:xfrm>
            <a:off x="4873581" y="8407439"/>
            <a:ext cx="137160" cy="95885"/>
          </a:xfrm>
          <a:custGeom>
            <a:avLst/>
            <a:gdLst/>
            <a:ahLst/>
            <a:cxnLst/>
            <a:rect l="l" t="t" r="r" b="b"/>
            <a:pathLst>
              <a:path w="137160" h="95884">
                <a:moveTo>
                  <a:pt x="126471" y="0"/>
                </a:moveTo>
                <a:lnTo>
                  <a:pt x="11658" y="15503"/>
                </a:lnTo>
                <a:lnTo>
                  <a:pt x="0" y="25232"/>
                </a:lnTo>
                <a:lnTo>
                  <a:pt x="46001" y="63936"/>
                </a:lnTo>
                <a:lnTo>
                  <a:pt x="21289" y="84678"/>
                </a:lnTo>
                <a:lnTo>
                  <a:pt x="34342" y="95691"/>
                </a:lnTo>
                <a:lnTo>
                  <a:pt x="58926" y="74949"/>
                </a:lnTo>
                <a:lnTo>
                  <a:pt x="82093" y="74949"/>
                </a:lnTo>
                <a:lnTo>
                  <a:pt x="70458" y="65219"/>
                </a:lnTo>
                <a:lnTo>
                  <a:pt x="83511" y="54207"/>
                </a:lnTo>
                <a:lnTo>
                  <a:pt x="57533" y="54207"/>
                </a:lnTo>
                <a:lnTo>
                  <a:pt x="24331" y="26194"/>
                </a:lnTo>
                <a:lnTo>
                  <a:pt x="103787" y="15075"/>
                </a:lnTo>
                <a:lnTo>
                  <a:pt x="129892" y="15075"/>
                </a:lnTo>
                <a:lnTo>
                  <a:pt x="137116" y="8981"/>
                </a:lnTo>
                <a:lnTo>
                  <a:pt x="126471" y="0"/>
                </a:lnTo>
                <a:close/>
              </a:path>
              <a:path w="137160" h="95884">
                <a:moveTo>
                  <a:pt x="82093" y="74949"/>
                </a:moveTo>
                <a:lnTo>
                  <a:pt x="58926" y="74949"/>
                </a:lnTo>
                <a:lnTo>
                  <a:pt x="73246" y="87031"/>
                </a:lnTo>
                <a:lnTo>
                  <a:pt x="84778" y="77194"/>
                </a:lnTo>
                <a:lnTo>
                  <a:pt x="82093" y="74949"/>
                </a:lnTo>
                <a:close/>
              </a:path>
              <a:path w="137160" h="95884">
                <a:moveTo>
                  <a:pt x="129892" y="15075"/>
                </a:moveTo>
                <a:lnTo>
                  <a:pt x="103787" y="15075"/>
                </a:lnTo>
                <a:lnTo>
                  <a:pt x="57533" y="54207"/>
                </a:lnTo>
                <a:lnTo>
                  <a:pt x="83511" y="54207"/>
                </a:lnTo>
                <a:lnTo>
                  <a:pt x="129892" y="1507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7" name="object 197"/>
          <p:cNvSpPr/>
          <p:nvPr/>
        </p:nvSpPr>
        <p:spPr>
          <a:xfrm>
            <a:off x="4882072" y="7420053"/>
            <a:ext cx="494665" cy="417195"/>
          </a:xfrm>
          <a:custGeom>
            <a:avLst/>
            <a:gdLst/>
            <a:ahLst/>
            <a:cxnLst/>
            <a:rect l="l" t="t" r="r" b="b"/>
            <a:pathLst>
              <a:path w="494664" h="417195">
                <a:moveTo>
                  <a:pt x="247113" y="0"/>
                </a:moveTo>
                <a:lnTo>
                  <a:pt x="198997" y="4385"/>
                </a:lnTo>
                <a:lnTo>
                  <a:pt x="154445" y="17040"/>
                </a:lnTo>
                <a:lnTo>
                  <a:pt x="113458" y="37212"/>
                </a:lnTo>
                <a:lnTo>
                  <a:pt x="76034" y="64150"/>
                </a:lnTo>
                <a:lnTo>
                  <a:pt x="44106" y="95724"/>
                </a:lnTo>
                <a:lnTo>
                  <a:pt x="20196" y="130306"/>
                </a:lnTo>
                <a:lnTo>
                  <a:pt x="5197" y="167894"/>
                </a:lnTo>
                <a:lnTo>
                  <a:pt x="0" y="208489"/>
                </a:lnTo>
                <a:lnTo>
                  <a:pt x="5197" y="249085"/>
                </a:lnTo>
                <a:lnTo>
                  <a:pt x="20196" y="286673"/>
                </a:lnTo>
                <a:lnTo>
                  <a:pt x="44106" y="321254"/>
                </a:lnTo>
                <a:lnTo>
                  <a:pt x="76034" y="352828"/>
                </a:lnTo>
                <a:lnTo>
                  <a:pt x="113458" y="379767"/>
                </a:lnTo>
                <a:lnTo>
                  <a:pt x="154445" y="399939"/>
                </a:lnTo>
                <a:lnTo>
                  <a:pt x="198997" y="412594"/>
                </a:lnTo>
                <a:lnTo>
                  <a:pt x="247113" y="416979"/>
                </a:lnTo>
                <a:lnTo>
                  <a:pt x="296714" y="412594"/>
                </a:lnTo>
                <a:lnTo>
                  <a:pt x="344532" y="399939"/>
                </a:lnTo>
                <a:lnTo>
                  <a:pt x="388787" y="379767"/>
                </a:lnTo>
                <a:lnTo>
                  <a:pt x="427695" y="352828"/>
                </a:lnTo>
                <a:lnTo>
                  <a:pt x="454129" y="321254"/>
                </a:lnTo>
                <a:lnTo>
                  <a:pt x="475217" y="286673"/>
                </a:lnTo>
                <a:lnTo>
                  <a:pt x="489177" y="249085"/>
                </a:lnTo>
                <a:lnTo>
                  <a:pt x="494226" y="208489"/>
                </a:lnTo>
                <a:lnTo>
                  <a:pt x="489177" y="167894"/>
                </a:lnTo>
                <a:lnTo>
                  <a:pt x="475217" y="130306"/>
                </a:lnTo>
                <a:lnTo>
                  <a:pt x="454129" y="95724"/>
                </a:lnTo>
                <a:lnTo>
                  <a:pt x="427695" y="64150"/>
                </a:lnTo>
                <a:lnTo>
                  <a:pt x="388787" y="37212"/>
                </a:lnTo>
                <a:lnTo>
                  <a:pt x="344532" y="17040"/>
                </a:lnTo>
                <a:lnTo>
                  <a:pt x="296714" y="4385"/>
                </a:lnTo>
                <a:lnTo>
                  <a:pt x="24711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8" name="object 198"/>
          <p:cNvSpPr/>
          <p:nvPr/>
        </p:nvSpPr>
        <p:spPr>
          <a:xfrm>
            <a:off x="4882072" y="7420053"/>
            <a:ext cx="494665" cy="417195"/>
          </a:xfrm>
          <a:custGeom>
            <a:avLst/>
            <a:gdLst/>
            <a:ahLst/>
            <a:cxnLst/>
            <a:rect l="l" t="t" r="r" b="b"/>
            <a:pathLst>
              <a:path w="494664" h="417195">
                <a:moveTo>
                  <a:pt x="0" y="208489"/>
                </a:moveTo>
                <a:lnTo>
                  <a:pt x="5197" y="167894"/>
                </a:lnTo>
                <a:lnTo>
                  <a:pt x="20196" y="130306"/>
                </a:lnTo>
                <a:lnTo>
                  <a:pt x="44106" y="95724"/>
                </a:lnTo>
                <a:lnTo>
                  <a:pt x="76034" y="64150"/>
                </a:lnTo>
                <a:lnTo>
                  <a:pt x="113458" y="37212"/>
                </a:lnTo>
                <a:lnTo>
                  <a:pt x="154445" y="17040"/>
                </a:lnTo>
                <a:lnTo>
                  <a:pt x="198997" y="4385"/>
                </a:lnTo>
                <a:lnTo>
                  <a:pt x="247113" y="0"/>
                </a:lnTo>
                <a:lnTo>
                  <a:pt x="296714" y="4385"/>
                </a:lnTo>
                <a:lnTo>
                  <a:pt x="344532" y="17040"/>
                </a:lnTo>
                <a:lnTo>
                  <a:pt x="388787" y="37212"/>
                </a:lnTo>
                <a:lnTo>
                  <a:pt x="427695" y="64150"/>
                </a:lnTo>
                <a:lnTo>
                  <a:pt x="454129" y="95724"/>
                </a:lnTo>
                <a:lnTo>
                  <a:pt x="475217" y="130306"/>
                </a:lnTo>
                <a:lnTo>
                  <a:pt x="489177" y="167894"/>
                </a:lnTo>
                <a:lnTo>
                  <a:pt x="494226" y="208489"/>
                </a:lnTo>
                <a:lnTo>
                  <a:pt x="489177" y="249085"/>
                </a:lnTo>
                <a:lnTo>
                  <a:pt x="475217" y="286673"/>
                </a:lnTo>
                <a:lnTo>
                  <a:pt x="454129" y="321254"/>
                </a:lnTo>
                <a:lnTo>
                  <a:pt x="427695" y="352828"/>
                </a:lnTo>
                <a:lnTo>
                  <a:pt x="388787" y="379767"/>
                </a:lnTo>
                <a:lnTo>
                  <a:pt x="344532" y="399939"/>
                </a:lnTo>
                <a:lnTo>
                  <a:pt x="296714" y="412594"/>
                </a:lnTo>
                <a:lnTo>
                  <a:pt x="247113" y="416979"/>
                </a:lnTo>
                <a:lnTo>
                  <a:pt x="198997" y="412594"/>
                </a:lnTo>
                <a:lnTo>
                  <a:pt x="154445" y="399939"/>
                </a:lnTo>
                <a:lnTo>
                  <a:pt x="113458" y="379767"/>
                </a:lnTo>
                <a:lnTo>
                  <a:pt x="76034" y="352828"/>
                </a:lnTo>
                <a:lnTo>
                  <a:pt x="44106" y="321254"/>
                </a:lnTo>
                <a:lnTo>
                  <a:pt x="20196" y="286673"/>
                </a:lnTo>
                <a:lnTo>
                  <a:pt x="5197" y="249085"/>
                </a:lnTo>
                <a:lnTo>
                  <a:pt x="0" y="208489"/>
                </a:lnTo>
              </a:path>
            </a:pathLst>
          </a:custGeom>
          <a:ln w="3264">
            <a:solidFill>
              <a:srgbClr val="7C7C7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9" name="object 199"/>
          <p:cNvSpPr/>
          <p:nvPr/>
        </p:nvSpPr>
        <p:spPr>
          <a:xfrm>
            <a:off x="5056065" y="7570379"/>
            <a:ext cx="140157" cy="144445"/>
          </a:xfrm>
          <a:prstGeom prst="rect">
            <a:avLst/>
          </a:prstGeom>
          <a:blipFill>
            <a:blip r:embed="rId5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00" name="object 200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150"/>
              </a:lnSpc>
            </a:pPr>
            <a:r>
              <a:rPr dirty="0" spc="-5"/>
              <a:t>DYIALA UNIVERSITY </a:t>
            </a:r>
            <a:r>
              <a:rPr dirty="0"/>
              <a:t>– </a:t>
            </a:r>
            <a:r>
              <a:rPr dirty="0" spc="-5"/>
              <a:t>ENGINEERING COLLEGE- CIVIL ENGINEERING</a:t>
            </a:r>
            <a:r>
              <a:rPr dirty="0" spc="45"/>
              <a:t> </a:t>
            </a:r>
            <a:r>
              <a:rPr dirty="0" spc="-5"/>
              <a:t>DEPARTMENT</a:t>
            </a:r>
          </a:p>
        </p:txBody>
      </p:sp>
      <p:sp>
        <p:nvSpPr>
          <p:cNvPr id="201" name="object 201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1614"/>
              </a:lnSpc>
            </a:pPr>
            <a:fld id="{81D60167-4931-47E6-BA6A-407CBD079E47}" type="slidenum">
              <a:rPr dirty="0" spc="-5"/>
              <a:t>10</a:t>
            </a:fld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27736" y="427735"/>
            <a:ext cx="6709409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434975" algn="l"/>
                <a:tab pos="6696075" algn="l"/>
              </a:tabLst>
            </a:pPr>
            <a:r>
              <a:rPr dirty="0" u="sng" sz="1600" spc="-5">
                <a:uFill>
                  <a:solidFill>
                    <a:srgbClr val="612322"/>
                  </a:solidFill>
                </a:uFill>
                <a:latin typeface="Cambria"/>
                <a:cs typeface="Cambria"/>
              </a:rPr>
              <a:t> </a:t>
            </a:r>
            <a:r>
              <a:rPr dirty="0" u="sng" sz="1600" spc="-5">
                <a:uFill>
                  <a:solidFill>
                    <a:srgbClr val="612322"/>
                  </a:solidFill>
                </a:uFill>
                <a:latin typeface="Cambria"/>
                <a:cs typeface="Cambria"/>
              </a:rPr>
              <a:t>	</a:t>
            </a:r>
            <a:r>
              <a:rPr dirty="0" u="sng" sz="1600" spc="-5">
                <a:uFill>
                  <a:solidFill>
                    <a:srgbClr val="612322"/>
                  </a:solidFill>
                </a:uFill>
                <a:latin typeface="Cambria"/>
                <a:cs typeface="Cambria"/>
              </a:rPr>
              <a:t>THEORY OF STRUCTURES -------------------- DR. WISSAM D.</a:t>
            </a:r>
            <a:r>
              <a:rPr dirty="0" u="sng" sz="1600" spc="80">
                <a:uFill>
                  <a:solidFill>
                    <a:srgbClr val="612322"/>
                  </a:solidFill>
                </a:uFill>
                <a:latin typeface="Cambria"/>
                <a:cs typeface="Cambria"/>
              </a:rPr>
              <a:t> </a:t>
            </a:r>
            <a:r>
              <a:rPr dirty="0" u="sng" sz="1600" spc="-5">
                <a:uFill>
                  <a:solidFill>
                    <a:srgbClr val="612322"/>
                  </a:solidFill>
                </a:uFill>
                <a:latin typeface="Cambria"/>
                <a:cs typeface="Cambria"/>
              </a:rPr>
              <a:t>SALMAN	</a:t>
            </a:r>
            <a:endParaRPr sz="1600">
              <a:latin typeface="Cambria"/>
              <a:cs typeface="Cambri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88620" y="9763962"/>
            <a:ext cx="689610" cy="0"/>
          </a:xfrm>
          <a:custGeom>
            <a:avLst/>
            <a:gdLst/>
            <a:ahLst/>
            <a:cxnLst/>
            <a:rect l="l" t="t" r="r" b="b"/>
            <a:pathLst>
              <a:path w="689610" h="0">
                <a:moveTo>
                  <a:pt x="0" y="0"/>
                </a:moveTo>
                <a:lnTo>
                  <a:pt x="689152" y="0"/>
                </a:lnTo>
              </a:path>
            </a:pathLst>
          </a:custGeom>
          <a:ln w="27431">
            <a:solidFill>
              <a:srgbClr val="80808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1105204" y="9763962"/>
            <a:ext cx="6068695" cy="0"/>
          </a:xfrm>
          <a:custGeom>
            <a:avLst/>
            <a:gdLst/>
            <a:ahLst/>
            <a:cxnLst/>
            <a:rect l="l" t="t" r="r" b="b"/>
            <a:pathLst>
              <a:path w="6068695" h="0">
                <a:moveTo>
                  <a:pt x="0" y="0"/>
                </a:moveTo>
                <a:lnTo>
                  <a:pt x="6068314" y="0"/>
                </a:lnTo>
              </a:path>
            </a:pathLst>
          </a:custGeom>
          <a:ln w="27431">
            <a:solidFill>
              <a:srgbClr val="80808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1091488" y="9750246"/>
            <a:ext cx="0" cy="276225"/>
          </a:xfrm>
          <a:custGeom>
            <a:avLst/>
            <a:gdLst/>
            <a:ahLst/>
            <a:cxnLst/>
            <a:rect l="l" t="t" r="r" b="b"/>
            <a:pathLst>
              <a:path w="0" h="276225">
                <a:moveTo>
                  <a:pt x="0" y="0"/>
                </a:moveTo>
                <a:lnTo>
                  <a:pt x="0" y="276148"/>
                </a:lnTo>
              </a:path>
            </a:pathLst>
          </a:custGeom>
          <a:ln w="27431">
            <a:solidFill>
              <a:srgbClr val="80808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1162608" y="3616578"/>
            <a:ext cx="35369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550">
                <a:latin typeface="Cambria Math"/>
                <a:cs typeface="Cambria Math"/>
              </a:rPr>
              <a:t>  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1175308" y="3892930"/>
            <a:ext cx="330835" cy="0"/>
          </a:xfrm>
          <a:custGeom>
            <a:avLst/>
            <a:gdLst/>
            <a:ahLst/>
            <a:cxnLst/>
            <a:rect l="l" t="t" r="r" b="b"/>
            <a:pathLst>
              <a:path w="330834" h="0">
                <a:moveTo>
                  <a:pt x="0" y="0"/>
                </a:moveTo>
                <a:lnTo>
                  <a:pt x="330708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444500" y="3753738"/>
            <a:ext cx="319849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-85">
                <a:latin typeface="Cambria Math"/>
                <a:cs typeface="Cambria Math"/>
              </a:rPr>
              <a:t> </a:t>
            </a:r>
            <a:r>
              <a:rPr dirty="0" sz="1400" spc="525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sz="1400" spc="865">
                <a:latin typeface="Cambria Math"/>
                <a:cs typeface="Cambria Math"/>
              </a:rPr>
              <a:t>∑</a:t>
            </a:r>
            <a:r>
              <a:rPr dirty="0" sz="1400" spc="865">
                <a:latin typeface="Cambria Math"/>
                <a:cs typeface="Cambria Math"/>
              </a:rPr>
              <a:t> ∑</a:t>
            </a:r>
            <a:r>
              <a:rPr dirty="0" sz="1400" spc="1635">
                <a:latin typeface="Cambria Math"/>
                <a:cs typeface="Cambria Math"/>
              </a:rPr>
              <a:t> </a:t>
            </a:r>
            <a:r>
              <a:rPr dirty="0" sz="1400" spc="865">
                <a:latin typeface="Cambria Math"/>
                <a:cs typeface="Cambria Math"/>
              </a:rPr>
              <a:t>∑</a:t>
            </a:r>
            <a:r>
              <a:rPr dirty="0" sz="1400" spc="-85">
                <a:latin typeface="Cambria Math"/>
                <a:cs typeface="Cambria Math"/>
              </a:rPr>
              <a:t> </a:t>
            </a:r>
            <a:r>
              <a:rPr dirty="0" sz="1400" spc="495">
                <a:latin typeface="Cambria Math"/>
                <a:cs typeface="Cambria Math"/>
              </a:rPr>
              <a:t> </a:t>
            </a:r>
            <a:r>
              <a:rPr dirty="0" sz="1400" spc="25">
                <a:latin typeface="Cambria Math"/>
                <a:cs typeface="Cambria Math"/>
              </a:rPr>
              <a:t> </a:t>
            </a:r>
            <a:r>
              <a:rPr dirty="0" sz="1400" spc="525">
                <a:latin typeface="Cambria Math"/>
                <a:cs typeface="Cambria Math"/>
              </a:rPr>
              <a:t> </a:t>
            </a:r>
            <a:r>
              <a:rPr dirty="0" sz="1400" spc="434">
                <a:latin typeface="Cambria Math"/>
                <a:cs typeface="Cambria Math"/>
              </a:rPr>
              <a:t> </a:t>
            </a:r>
            <a:r>
              <a:rPr dirty="0" sz="1400" spc="95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666871" y="3576041"/>
            <a:ext cx="925194" cy="534670"/>
          </a:xfrm>
          <a:prstGeom prst="rect">
            <a:avLst/>
          </a:prstGeom>
        </p:spPr>
        <p:txBody>
          <a:bodyPr wrap="square" lIns="0" tIns="5334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420"/>
              </a:spcBef>
            </a:pP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</a:t>
            </a:r>
            <a:r>
              <a:rPr dirty="0" sz="1400" spc="455">
                <a:latin typeface="Cambria Math"/>
                <a:cs typeface="Cambria Math"/>
              </a:rPr>
              <a:t> </a:t>
            </a:r>
            <a:r>
              <a:rPr dirty="0" sz="1400" spc="470">
                <a:latin typeface="Cambria Math"/>
                <a:cs typeface="Cambria Math"/>
              </a:rPr>
              <a:t> </a:t>
            </a:r>
            <a:r>
              <a:rPr dirty="0" sz="1400" spc="45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</a:t>
            </a:r>
            <a:r>
              <a:rPr dirty="0" baseline="27777" sz="1500" spc="532">
                <a:latin typeface="Cambria Math"/>
                <a:cs typeface="Cambria Math"/>
              </a:rPr>
              <a:t> </a:t>
            </a:r>
            <a:endParaRPr baseline="27777" sz="1500">
              <a:latin typeface="Cambria Math"/>
              <a:cs typeface="Cambria Math"/>
            </a:endParaRPr>
          </a:p>
          <a:p>
            <a:pPr algn="ctr">
              <a:lnSpc>
                <a:spcPct val="100000"/>
              </a:lnSpc>
              <a:spcBef>
                <a:spcPts val="325"/>
              </a:spcBef>
            </a:pPr>
            <a:r>
              <a:rPr dirty="0" sz="1400" spc="465">
                <a:latin typeface="Cambria Math"/>
                <a:cs typeface="Cambria Math"/>
              </a:rPr>
              <a:t>  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</a:t>
            </a:r>
            <a:r>
              <a:rPr dirty="0" baseline="22222" sz="1500" spc="532">
                <a:latin typeface="Cambria Math"/>
                <a:cs typeface="Cambria Math"/>
              </a:rPr>
              <a:t> </a:t>
            </a:r>
            <a:endParaRPr baseline="22222" sz="1500">
              <a:latin typeface="Cambria Math"/>
              <a:cs typeface="Cambria Math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3679571" y="3892930"/>
            <a:ext cx="907415" cy="0"/>
          </a:xfrm>
          <a:custGeom>
            <a:avLst/>
            <a:gdLst/>
            <a:ahLst/>
            <a:cxnLst/>
            <a:rect l="l" t="t" r="r" b="b"/>
            <a:pathLst>
              <a:path w="907414" h="0">
                <a:moveTo>
                  <a:pt x="0" y="0"/>
                </a:moveTo>
                <a:lnTo>
                  <a:pt x="907084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/>
          <p:nvPr/>
        </p:nvSpPr>
        <p:spPr>
          <a:xfrm>
            <a:off x="5839205" y="3738498"/>
            <a:ext cx="9906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35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613528" y="3752214"/>
            <a:ext cx="197548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45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</a:t>
            </a:r>
            <a:r>
              <a:rPr dirty="0" sz="1400" spc="45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434">
                <a:latin typeface="Cambria Math"/>
                <a:cs typeface="Cambria Math"/>
              </a:rPr>
              <a:t> </a:t>
            </a:r>
            <a:r>
              <a:rPr dirty="0" sz="1400" spc="-4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</a:t>
            </a:r>
            <a:r>
              <a:rPr dirty="0" sz="1400">
                <a:latin typeface="Cambria Math"/>
                <a:cs typeface="Cambria Math"/>
              </a:rPr>
              <a:t>  </a:t>
            </a:r>
            <a:r>
              <a:rPr dirty="0" sz="1400" spc="1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359153" y="4073778"/>
            <a:ext cx="125730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45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</a:t>
            </a:r>
            <a:r>
              <a:rPr dirty="0" sz="1400" spc="65">
                <a:latin typeface="Cambria Math"/>
                <a:cs typeface="Cambria Math"/>
              </a:rPr>
              <a:t> </a:t>
            </a:r>
            <a:r>
              <a:rPr dirty="0" sz="1400" spc="34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 spc="860">
                <a:latin typeface="Cambria Math"/>
                <a:cs typeface="Cambria Math"/>
              </a:rPr>
              <a:t> 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44500" y="5181726"/>
            <a:ext cx="6675120" cy="173355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241300">
              <a:lnSpc>
                <a:spcPct val="100000"/>
              </a:lnSpc>
              <a:spcBef>
                <a:spcPts val="105"/>
              </a:spcBef>
            </a:pPr>
            <a:r>
              <a:rPr dirty="0" sz="1400" spc="-5">
                <a:latin typeface="Copperplate Gothic Bold"/>
                <a:cs typeface="Copperplate Gothic Bold"/>
              </a:rPr>
              <a:t>2.</a:t>
            </a:r>
            <a:r>
              <a:rPr dirty="0" sz="1400" spc="15">
                <a:latin typeface="Copperplate Gothic Bold"/>
                <a:cs typeface="Copperplate Gothic Bold"/>
              </a:rPr>
              <a:t> </a:t>
            </a:r>
            <a:r>
              <a:rPr dirty="0" u="heavy" sz="1400">
                <a:uFill>
                  <a:solidFill>
                    <a:srgbClr val="000000"/>
                  </a:solidFill>
                </a:uFill>
                <a:latin typeface="Copperplate Gothic Bold"/>
                <a:cs typeface="Copperplate Gothic Bold"/>
              </a:rPr>
              <a:t>.beam</a:t>
            </a:r>
            <a:endParaRPr sz="1400">
              <a:latin typeface="Copperplate Gothic Bold"/>
              <a:cs typeface="Copperplate Gothic Bold"/>
            </a:endParaRPr>
          </a:p>
          <a:p>
            <a:pPr algn="just" marL="12700" marR="5080">
              <a:lnSpc>
                <a:spcPct val="117100"/>
              </a:lnSpc>
              <a:spcBef>
                <a:spcPts val="925"/>
              </a:spcBef>
            </a:pPr>
            <a:r>
              <a:rPr dirty="0" sz="1400">
                <a:latin typeface="Candara"/>
                <a:cs typeface="Candara"/>
              </a:rPr>
              <a:t>The </a:t>
            </a:r>
            <a:r>
              <a:rPr dirty="0" sz="1400" spc="-5">
                <a:latin typeface="Candara"/>
                <a:cs typeface="Candara"/>
              </a:rPr>
              <a:t>method of unit-load </a:t>
            </a:r>
            <a:r>
              <a:rPr dirty="0" sz="1400">
                <a:latin typeface="Candara"/>
                <a:cs typeface="Candara"/>
              </a:rPr>
              <a:t>can </a:t>
            </a:r>
            <a:r>
              <a:rPr dirty="0" sz="1400" spc="-5">
                <a:latin typeface="Candara"/>
                <a:cs typeface="Candara"/>
              </a:rPr>
              <a:t>also </a:t>
            </a:r>
            <a:r>
              <a:rPr dirty="0" sz="1400">
                <a:latin typeface="Candara"/>
                <a:cs typeface="Candara"/>
              </a:rPr>
              <a:t>be </a:t>
            </a:r>
            <a:r>
              <a:rPr dirty="0" sz="1400" spc="-10">
                <a:latin typeface="Candara"/>
                <a:cs typeface="Candara"/>
              </a:rPr>
              <a:t>applied </a:t>
            </a:r>
            <a:r>
              <a:rPr dirty="0" sz="1400">
                <a:latin typeface="Candara"/>
                <a:cs typeface="Candara"/>
              </a:rPr>
              <a:t>to </a:t>
            </a:r>
            <a:r>
              <a:rPr dirty="0" sz="1400" spc="-5">
                <a:latin typeface="Candara"/>
                <a:cs typeface="Candara"/>
              </a:rPr>
              <a:t>deflection </a:t>
            </a:r>
            <a:r>
              <a:rPr dirty="0" sz="1400">
                <a:latin typeface="Candara"/>
                <a:cs typeface="Candara"/>
              </a:rPr>
              <a:t>problems </a:t>
            </a:r>
            <a:r>
              <a:rPr dirty="0" sz="1400" spc="-5">
                <a:latin typeface="Candara"/>
                <a:cs typeface="Candara"/>
              </a:rPr>
              <a:t>involving </a:t>
            </a:r>
            <a:r>
              <a:rPr dirty="0" sz="1400">
                <a:latin typeface="Candara"/>
                <a:cs typeface="Candara"/>
              </a:rPr>
              <a:t>beams, to  </a:t>
            </a:r>
            <a:r>
              <a:rPr dirty="0" sz="1400" spc="-5">
                <a:latin typeface="Candara"/>
                <a:cs typeface="Candara"/>
              </a:rPr>
              <a:t>determine deflection at </a:t>
            </a:r>
            <a:r>
              <a:rPr dirty="0" sz="1400">
                <a:latin typeface="Candara"/>
                <a:cs typeface="Candara"/>
              </a:rPr>
              <a:t>any </a:t>
            </a:r>
            <a:r>
              <a:rPr dirty="0" sz="1400" spc="-5">
                <a:latin typeface="Candara"/>
                <a:cs typeface="Candara"/>
              </a:rPr>
              <a:t>point within </a:t>
            </a:r>
            <a:r>
              <a:rPr dirty="0" sz="1400">
                <a:latin typeface="Candara"/>
                <a:cs typeface="Candara"/>
              </a:rPr>
              <a:t>beam; one </a:t>
            </a:r>
            <a:r>
              <a:rPr dirty="0" sz="1400" spc="-5">
                <a:latin typeface="Candara"/>
                <a:cs typeface="Candara"/>
              </a:rPr>
              <a:t>unit </a:t>
            </a:r>
            <a:r>
              <a:rPr dirty="0" sz="1400">
                <a:latin typeface="Candara"/>
                <a:cs typeface="Candara"/>
              </a:rPr>
              <a:t>is </a:t>
            </a:r>
            <a:r>
              <a:rPr dirty="0" sz="1400" spc="-5">
                <a:latin typeface="Candara"/>
                <a:cs typeface="Candara"/>
              </a:rPr>
              <a:t>applied at </a:t>
            </a:r>
            <a:r>
              <a:rPr dirty="0" sz="1400">
                <a:latin typeface="Candara"/>
                <a:cs typeface="Candara"/>
              </a:rPr>
              <a:t>this point. </a:t>
            </a:r>
            <a:r>
              <a:rPr dirty="0" sz="1400" spc="-5">
                <a:latin typeface="Candara"/>
                <a:cs typeface="Candara"/>
              </a:rPr>
              <a:t>In  addition, the tangent (rotation) at </a:t>
            </a:r>
            <a:r>
              <a:rPr dirty="0" sz="1400">
                <a:latin typeface="Candara"/>
                <a:cs typeface="Candara"/>
              </a:rPr>
              <a:t>any point can be </a:t>
            </a:r>
            <a:r>
              <a:rPr dirty="0" sz="1400" spc="-5">
                <a:latin typeface="Candara"/>
                <a:cs typeface="Candara"/>
              </a:rPr>
              <a:t>determined </a:t>
            </a:r>
            <a:r>
              <a:rPr dirty="0" sz="1400">
                <a:latin typeface="Candara"/>
                <a:cs typeface="Candara"/>
              </a:rPr>
              <a:t>by </a:t>
            </a:r>
            <a:r>
              <a:rPr dirty="0" sz="1400" spc="-5">
                <a:latin typeface="Candara"/>
                <a:cs typeface="Candara"/>
              </a:rPr>
              <a:t>applying </a:t>
            </a:r>
            <a:r>
              <a:rPr dirty="0" sz="1400">
                <a:latin typeface="Candara"/>
                <a:cs typeface="Candara"/>
              </a:rPr>
              <a:t>unit-  moment </a:t>
            </a:r>
            <a:r>
              <a:rPr dirty="0" sz="1400" spc="-5">
                <a:latin typeface="Candara"/>
                <a:cs typeface="Candara"/>
              </a:rPr>
              <a:t>at this</a:t>
            </a:r>
            <a:r>
              <a:rPr dirty="0" sz="1400" spc="-15">
                <a:latin typeface="Candara"/>
                <a:cs typeface="Candara"/>
              </a:rPr>
              <a:t> </a:t>
            </a:r>
            <a:r>
              <a:rPr dirty="0" sz="1400" spc="-5">
                <a:latin typeface="Candara"/>
                <a:cs typeface="Candara"/>
              </a:rPr>
              <a:t>point.</a:t>
            </a:r>
            <a:endParaRPr sz="1400">
              <a:latin typeface="Candara"/>
              <a:cs typeface="Candara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100">
              <a:latin typeface="Times New Roman"/>
              <a:cs typeface="Times New Roman"/>
            </a:endParaRPr>
          </a:p>
          <a:p>
            <a:pPr algn="just" marL="12700">
              <a:lnSpc>
                <a:spcPct val="100000"/>
              </a:lnSpc>
              <a:spcBef>
                <a:spcPts val="5"/>
              </a:spcBef>
            </a:pPr>
            <a:r>
              <a:rPr dirty="0" sz="1400">
                <a:latin typeface="Candara"/>
                <a:cs typeface="Candara"/>
              </a:rPr>
              <a:t>The </a:t>
            </a:r>
            <a:r>
              <a:rPr dirty="0" sz="1400" spc="-5">
                <a:latin typeface="Candara"/>
                <a:cs typeface="Candara"/>
              </a:rPr>
              <a:t>following </a:t>
            </a:r>
            <a:r>
              <a:rPr dirty="0" sz="1400">
                <a:latin typeface="Candara"/>
                <a:cs typeface="Candara"/>
              </a:rPr>
              <a:t>laws </a:t>
            </a:r>
            <a:r>
              <a:rPr dirty="0" sz="1400" spc="-5">
                <a:latin typeface="Candara"/>
                <a:cs typeface="Candara"/>
              </a:rPr>
              <a:t>are applied </a:t>
            </a:r>
            <a:r>
              <a:rPr dirty="0" sz="1400">
                <a:latin typeface="Candara"/>
                <a:cs typeface="Candara"/>
              </a:rPr>
              <a:t>to </a:t>
            </a:r>
            <a:r>
              <a:rPr dirty="0" sz="1400" spc="-5">
                <a:latin typeface="Candara"/>
                <a:cs typeface="Candara"/>
              </a:rPr>
              <a:t>determine deflection and rotation,</a:t>
            </a:r>
            <a:r>
              <a:rPr dirty="0" sz="1400" spc="20">
                <a:latin typeface="Candara"/>
                <a:cs typeface="Candara"/>
              </a:rPr>
              <a:t> </a:t>
            </a:r>
            <a:r>
              <a:rPr dirty="0" sz="1400" spc="-5">
                <a:latin typeface="Candara"/>
                <a:cs typeface="Candara"/>
              </a:rPr>
              <a:t>respectively.</a:t>
            </a:r>
            <a:endParaRPr sz="1400">
              <a:latin typeface="Candara"/>
              <a:cs typeface="Candara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990904" y="7329804"/>
            <a:ext cx="344805" cy="0"/>
          </a:xfrm>
          <a:custGeom>
            <a:avLst/>
            <a:gdLst/>
            <a:ahLst/>
            <a:cxnLst/>
            <a:rect l="l" t="t" r="r" b="b"/>
            <a:pathLst>
              <a:path w="344805" h="0">
                <a:moveTo>
                  <a:pt x="0" y="0"/>
                </a:moveTo>
                <a:lnTo>
                  <a:pt x="344424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 txBox="1"/>
          <p:nvPr/>
        </p:nvSpPr>
        <p:spPr>
          <a:xfrm>
            <a:off x="876096" y="7053453"/>
            <a:ext cx="42862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baseline="30555" sz="1500" spc="480">
                <a:latin typeface="Cambria Math"/>
                <a:cs typeface="Cambria Math"/>
              </a:rPr>
              <a:t> </a:t>
            </a:r>
            <a:r>
              <a:rPr dirty="0" baseline="30555" sz="1500" spc="52">
                <a:latin typeface="Cambria Math"/>
                <a:cs typeface="Cambria Math"/>
              </a:rPr>
              <a:t> </a:t>
            </a:r>
            <a:r>
              <a:rPr dirty="0" sz="1400" spc="869">
                <a:latin typeface="Cambria Math"/>
                <a:cs typeface="Cambria Math"/>
              </a:rPr>
              <a:t> 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810564" y="7410068"/>
            <a:ext cx="9906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35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444500" y="7189089"/>
            <a:ext cx="113284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625475" algn="l"/>
              </a:tabLst>
            </a:pPr>
            <a:r>
              <a:rPr dirty="0" sz="1400" spc="525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sz="1400" spc="310">
                <a:latin typeface="Cambria Math"/>
                <a:cs typeface="Cambria Math"/>
              </a:rPr>
              <a:t>∫	</a:t>
            </a:r>
            <a:r>
              <a:rPr dirty="0" baseline="-37698" sz="2100" spc="585">
                <a:latin typeface="Cambria Math"/>
                <a:cs typeface="Cambria Math"/>
              </a:rPr>
              <a:t> </a:t>
            </a:r>
            <a:r>
              <a:rPr dirty="0" baseline="-37698" sz="2100" spc="592">
                <a:latin typeface="Cambria Math"/>
                <a:cs typeface="Cambria Math"/>
              </a:rPr>
              <a:t> </a:t>
            </a:r>
            <a:r>
              <a:rPr dirty="0" baseline="-37698" sz="2100">
                <a:latin typeface="Cambria Math"/>
                <a:cs typeface="Cambria Math"/>
              </a:rPr>
              <a:t>  </a:t>
            </a:r>
            <a:r>
              <a:rPr dirty="0" baseline="-37698" sz="2100" spc="-15">
                <a:latin typeface="Cambria Math"/>
                <a:cs typeface="Cambria Math"/>
              </a:rPr>
              <a:t> </a:t>
            </a:r>
            <a:r>
              <a:rPr dirty="0" sz="1400" spc="470">
                <a:latin typeface="Cambria Math"/>
                <a:cs typeface="Cambria Math"/>
              </a:rPr>
              <a:t> 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444500" y="7824977"/>
            <a:ext cx="50673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480">
                <a:latin typeface="Cambria Math"/>
                <a:cs typeface="Cambria Math"/>
              </a:rPr>
              <a:t> </a:t>
            </a:r>
            <a:r>
              <a:rPr dirty="0" sz="1400" spc="11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5">
                <a:latin typeface="Cambria Math"/>
                <a:cs typeface="Cambria Math"/>
              </a:rPr>
              <a:t> </a:t>
            </a:r>
            <a:r>
              <a:rPr dirty="0" sz="1400" spc="310">
                <a:latin typeface="Cambria Math"/>
                <a:cs typeface="Cambria Math"/>
              </a:rPr>
              <a:t>∫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151940" y="7943850"/>
            <a:ext cx="20447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390">
                <a:latin typeface="Cambria Math"/>
                <a:cs typeface="Cambria Math"/>
              </a:rPr>
              <a:t> 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1039672" y="7965694"/>
            <a:ext cx="436245" cy="0"/>
          </a:xfrm>
          <a:custGeom>
            <a:avLst/>
            <a:gdLst/>
            <a:ahLst/>
            <a:cxnLst/>
            <a:rect l="l" t="t" r="r" b="b"/>
            <a:pathLst>
              <a:path w="436244" h="0">
                <a:moveTo>
                  <a:pt x="0" y="0"/>
                </a:moveTo>
                <a:lnTo>
                  <a:pt x="435863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 txBox="1"/>
          <p:nvPr/>
        </p:nvSpPr>
        <p:spPr>
          <a:xfrm>
            <a:off x="924864" y="7689341"/>
            <a:ext cx="520065" cy="239395"/>
          </a:xfrm>
          <a:prstGeom prst="rect">
            <a:avLst/>
          </a:prstGeom>
        </p:spPr>
        <p:txBody>
          <a:bodyPr wrap="square" lIns="0" tIns="1905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500"/>
              </a:spcBef>
            </a:pPr>
            <a:r>
              <a:rPr dirty="0" baseline="30555" sz="1500" spc="480">
                <a:latin typeface="Cambria Math"/>
                <a:cs typeface="Cambria Math"/>
              </a:rPr>
              <a:t> </a:t>
            </a:r>
            <a:r>
              <a:rPr dirty="0" baseline="30555" sz="1500" spc="52">
                <a:latin typeface="Cambria Math"/>
                <a:cs typeface="Cambria Math"/>
              </a:rPr>
              <a:t> </a:t>
            </a:r>
            <a:r>
              <a:rPr dirty="0" sz="1400" spc="860">
                <a:latin typeface="Cambria Math"/>
                <a:cs typeface="Cambria Math"/>
              </a:rPr>
              <a:t> </a:t>
            </a:r>
            <a:r>
              <a:rPr dirty="0" baseline="-16666" sz="1500" spc="742">
                <a:latin typeface="Cambria Math"/>
                <a:cs typeface="Cambria Math"/>
              </a:rPr>
              <a:t> </a:t>
            </a:r>
            <a:r>
              <a:rPr dirty="0" sz="1400" spc="88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7" name="object 27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150"/>
              </a:lnSpc>
            </a:pPr>
            <a:r>
              <a:rPr dirty="0" spc="-5"/>
              <a:t>DYIALA UNIVERSITY </a:t>
            </a:r>
            <a:r>
              <a:rPr dirty="0"/>
              <a:t>– </a:t>
            </a:r>
            <a:r>
              <a:rPr dirty="0" spc="-5"/>
              <a:t>ENGINEERING COLLEGE- CIVIL ENGINEERING</a:t>
            </a:r>
            <a:r>
              <a:rPr dirty="0" spc="45"/>
              <a:t> </a:t>
            </a:r>
            <a:r>
              <a:rPr dirty="0" spc="-5"/>
              <a:t>DEPARTMENT</a:t>
            </a:r>
          </a:p>
        </p:txBody>
      </p:sp>
      <p:sp>
        <p:nvSpPr>
          <p:cNvPr id="28" name="object 28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1614"/>
              </a:lnSpc>
            </a:pPr>
            <a:fld id="{81D60167-4931-47E6-BA6A-407CBD079E47}" type="slidenum">
              <a:rPr dirty="0" spc="-5"/>
              <a:t>10</a:t>
            </a:fld>
          </a:p>
        </p:txBody>
      </p:sp>
      <p:sp>
        <p:nvSpPr>
          <p:cNvPr id="23" name="object 23"/>
          <p:cNvSpPr txBox="1"/>
          <p:nvPr/>
        </p:nvSpPr>
        <p:spPr>
          <a:xfrm>
            <a:off x="859332" y="8045957"/>
            <a:ext cx="9906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355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1493266" y="7824977"/>
            <a:ext cx="22479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470">
                <a:latin typeface="Cambria Math"/>
                <a:cs typeface="Cambria Math"/>
              </a:rPr>
              <a:t> 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444500" y="8326373"/>
            <a:ext cx="6672580" cy="8661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>
                <a:latin typeface="Candara"/>
                <a:cs typeface="Candara"/>
              </a:rPr>
              <a:t>Where,</a:t>
            </a:r>
            <a:endParaRPr sz="1400">
              <a:latin typeface="Candara"/>
              <a:cs typeface="Candara"/>
            </a:endParaRPr>
          </a:p>
          <a:p>
            <a:pPr marL="12700" marR="5080">
              <a:lnSpc>
                <a:spcPct val="117900"/>
              </a:lnSpc>
              <a:spcBef>
                <a:spcPts val="975"/>
              </a:spcBef>
            </a:pPr>
            <a:r>
              <a:rPr dirty="0" sz="1400">
                <a:latin typeface="Candara"/>
                <a:cs typeface="Candara"/>
              </a:rPr>
              <a:t>m= </a:t>
            </a:r>
            <a:r>
              <a:rPr dirty="0" sz="1400" spc="-5">
                <a:latin typeface="Candara"/>
                <a:cs typeface="Candara"/>
              </a:rPr>
              <a:t>internal virtual moment in the beam or </a:t>
            </a:r>
            <a:r>
              <a:rPr dirty="0" sz="1400">
                <a:latin typeface="Candara"/>
                <a:cs typeface="Candara"/>
              </a:rPr>
              <a:t>frame, </a:t>
            </a:r>
            <a:r>
              <a:rPr dirty="0" sz="1400" spc="-5">
                <a:latin typeface="Candara"/>
                <a:cs typeface="Candara"/>
              </a:rPr>
              <a:t>expressed as </a:t>
            </a:r>
            <a:r>
              <a:rPr dirty="0" sz="1400">
                <a:latin typeface="Candara"/>
                <a:cs typeface="Candara"/>
              </a:rPr>
              <a:t>function </a:t>
            </a:r>
            <a:r>
              <a:rPr dirty="0" sz="1400" spc="-5">
                <a:latin typeface="Candara"/>
                <a:cs typeface="Candara"/>
              </a:rPr>
              <a:t>of </a:t>
            </a:r>
            <a:r>
              <a:rPr dirty="0" sz="1400">
                <a:latin typeface="Candara"/>
                <a:cs typeface="Candara"/>
              </a:rPr>
              <a:t>x </a:t>
            </a:r>
            <a:r>
              <a:rPr dirty="0" sz="1400" spc="-5">
                <a:latin typeface="Candara"/>
                <a:cs typeface="Candara"/>
              </a:rPr>
              <a:t>and </a:t>
            </a:r>
            <a:r>
              <a:rPr dirty="0" sz="1400">
                <a:latin typeface="Candara"/>
                <a:cs typeface="Candara"/>
              </a:rPr>
              <a:t>caused  by </a:t>
            </a:r>
            <a:r>
              <a:rPr dirty="0" sz="1400" spc="-5">
                <a:latin typeface="Candara"/>
                <a:cs typeface="Candara"/>
              </a:rPr>
              <a:t>the external virtual unit</a:t>
            </a:r>
            <a:r>
              <a:rPr dirty="0" sz="1400" spc="-10">
                <a:latin typeface="Candara"/>
                <a:cs typeface="Candara"/>
              </a:rPr>
              <a:t> </a:t>
            </a:r>
            <a:r>
              <a:rPr dirty="0" sz="1400" spc="-5">
                <a:latin typeface="Candara"/>
                <a:cs typeface="Candara"/>
              </a:rPr>
              <a:t>load.</a:t>
            </a:r>
            <a:endParaRPr sz="1400">
              <a:latin typeface="Candara"/>
              <a:cs typeface="Candara"/>
            </a:endParaRPr>
          </a:p>
        </p:txBody>
      </p:sp>
      <p:graphicFrame>
        <p:nvGraphicFramePr>
          <p:cNvPr id="26" name="object 26"/>
          <p:cNvGraphicFramePr>
            <a:graphicFrameLocks noGrp="1"/>
          </p:cNvGraphicFramePr>
          <p:nvPr/>
        </p:nvGraphicFramePr>
        <p:xfrm>
          <a:off x="385572" y="1391665"/>
          <a:ext cx="6533515" cy="187007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33425"/>
                <a:gridCol w="513715"/>
                <a:gridCol w="601979"/>
                <a:gridCol w="469900"/>
                <a:gridCol w="745490"/>
                <a:gridCol w="638810"/>
                <a:gridCol w="559435"/>
                <a:gridCol w="905510"/>
                <a:gridCol w="830579"/>
                <a:gridCol w="525779"/>
              </a:tblGrid>
              <a:tr h="408431">
                <a:tc>
                  <a:txBody>
                    <a:bodyPr/>
                    <a:lstStyle/>
                    <a:p>
                      <a:pPr algn="ctr">
                        <a:lnSpc>
                          <a:spcPts val="1520"/>
                        </a:lnSpc>
                      </a:pPr>
                      <a:r>
                        <a:rPr dirty="0" sz="1300" spc="-5">
                          <a:latin typeface="Candara"/>
                          <a:cs typeface="Candara"/>
                        </a:rPr>
                        <a:t>Member</a:t>
                      </a:r>
                      <a:endParaRPr sz="1300">
                        <a:latin typeface="Candara"/>
                        <a:cs typeface="Candar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20"/>
                        </a:lnSpc>
                      </a:pPr>
                      <a:r>
                        <a:rPr dirty="0" sz="1300" spc="-5">
                          <a:latin typeface="Candara"/>
                          <a:cs typeface="Candara"/>
                        </a:rPr>
                        <a:t>L(M)</a:t>
                      </a:r>
                      <a:endParaRPr sz="1300">
                        <a:latin typeface="Candara"/>
                        <a:cs typeface="Candar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20"/>
                        </a:lnSpc>
                      </a:pPr>
                      <a:r>
                        <a:rPr dirty="0" sz="1300" spc="-5">
                          <a:latin typeface="Candara"/>
                          <a:cs typeface="Candara"/>
                        </a:rPr>
                        <a:t>N(kN)</a:t>
                      </a:r>
                      <a:endParaRPr sz="1300">
                        <a:latin typeface="Candara"/>
                        <a:cs typeface="Candar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ts val="1520"/>
                        </a:lnSpc>
                      </a:pPr>
                      <a:r>
                        <a:rPr dirty="0" sz="1300">
                          <a:latin typeface="Candara"/>
                          <a:cs typeface="Candara"/>
                        </a:rPr>
                        <a:t>n</a:t>
                      </a:r>
                      <a:endParaRPr sz="1300">
                        <a:latin typeface="Candara"/>
                        <a:cs typeface="Candar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20"/>
                        </a:lnSpc>
                      </a:pPr>
                      <a:r>
                        <a:rPr dirty="0" sz="1300" spc="-5">
                          <a:latin typeface="Times New Roman"/>
                          <a:cs typeface="Times New Roman"/>
                        </a:rPr>
                        <a:t>α</a:t>
                      </a:r>
                      <a:r>
                        <a:rPr dirty="0" sz="1300" spc="-5">
                          <a:latin typeface="Candara"/>
                          <a:cs typeface="Candara"/>
                        </a:rPr>
                        <a:t>∆T</a:t>
                      </a:r>
                      <a:endParaRPr sz="1300">
                        <a:latin typeface="Candara"/>
                        <a:cs typeface="Candar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20"/>
                        </a:lnSpc>
                      </a:pPr>
                      <a:r>
                        <a:rPr dirty="0" sz="1300" spc="-5">
                          <a:latin typeface="Candara"/>
                          <a:cs typeface="Candara"/>
                        </a:rPr>
                        <a:t>ERROR</a:t>
                      </a:r>
                      <a:endParaRPr sz="1300">
                        <a:latin typeface="Candara"/>
                        <a:cs typeface="Candar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20"/>
                        </a:lnSpc>
                      </a:pPr>
                      <a:r>
                        <a:rPr dirty="0" sz="1300" spc="-5">
                          <a:latin typeface="Candara"/>
                          <a:cs typeface="Candara"/>
                        </a:rPr>
                        <a:t>Amm</a:t>
                      </a:r>
                      <a:r>
                        <a:rPr dirty="0" baseline="39215" sz="1275" spc="-7">
                          <a:latin typeface="Candara"/>
                          <a:cs typeface="Candara"/>
                        </a:rPr>
                        <a:t>2</a:t>
                      </a:r>
                      <a:endParaRPr baseline="39215" sz="1275">
                        <a:latin typeface="Candara"/>
                        <a:cs typeface="Candar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20"/>
                        </a:lnSpc>
                      </a:pPr>
                      <a:r>
                        <a:rPr dirty="0" sz="1300" spc="-5">
                          <a:latin typeface="Candara"/>
                          <a:cs typeface="Candara"/>
                        </a:rPr>
                        <a:t>NnL/A</a:t>
                      </a:r>
                      <a:endParaRPr sz="1300">
                        <a:latin typeface="Candara"/>
                        <a:cs typeface="Candara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dirty="0" sz="1300" spc="-5">
                          <a:latin typeface="Candara"/>
                          <a:cs typeface="Candara"/>
                        </a:rPr>
                        <a:t>kN.m/</a:t>
                      </a:r>
                      <a:r>
                        <a:rPr dirty="0" sz="1300" spc="-30">
                          <a:latin typeface="Candara"/>
                          <a:cs typeface="Candara"/>
                        </a:rPr>
                        <a:t> </a:t>
                      </a:r>
                      <a:r>
                        <a:rPr dirty="0" sz="1300" spc="-5">
                          <a:latin typeface="Candara"/>
                          <a:cs typeface="Candara"/>
                        </a:rPr>
                        <a:t>mm</a:t>
                      </a:r>
                      <a:r>
                        <a:rPr dirty="0" baseline="39215" sz="1275" spc="-7">
                          <a:latin typeface="Candara"/>
                          <a:cs typeface="Candara"/>
                        </a:rPr>
                        <a:t>2</a:t>
                      </a:r>
                      <a:endParaRPr baseline="39215" sz="1275">
                        <a:latin typeface="Candara"/>
                        <a:cs typeface="Candar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20"/>
                        </a:lnSpc>
                      </a:pPr>
                      <a:r>
                        <a:rPr dirty="0" sz="1300" spc="-5">
                          <a:latin typeface="Candara"/>
                          <a:cs typeface="Candara"/>
                        </a:rPr>
                        <a:t>n</a:t>
                      </a:r>
                      <a:r>
                        <a:rPr dirty="0" sz="1300" spc="15">
                          <a:latin typeface="Candara"/>
                          <a:cs typeface="Candara"/>
                        </a:rPr>
                        <a:t> </a:t>
                      </a:r>
                      <a:r>
                        <a:rPr dirty="0" sz="1300" spc="-5">
                          <a:latin typeface="Times New Roman"/>
                          <a:cs typeface="Times New Roman"/>
                        </a:rPr>
                        <a:t>α</a:t>
                      </a:r>
                      <a:r>
                        <a:rPr dirty="0" sz="1300" spc="-5">
                          <a:latin typeface="Candara"/>
                          <a:cs typeface="Candara"/>
                        </a:rPr>
                        <a:t>∆TL</a:t>
                      </a:r>
                      <a:endParaRPr sz="1300">
                        <a:latin typeface="Candara"/>
                        <a:cs typeface="Candara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dirty="0" sz="1300" spc="-10">
                          <a:latin typeface="Candara"/>
                          <a:cs typeface="Candara"/>
                        </a:rPr>
                        <a:t>(m)</a:t>
                      </a:r>
                      <a:endParaRPr sz="1300">
                        <a:latin typeface="Candara"/>
                        <a:cs typeface="Candar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5885">
                        <a:lnSpc>
                          <a:spcPts val="1520"/>
                        </a:lnSpc>
                      </a:pPr>
                      <a:r>
                        <a:rPr dirty="0" sz="1300" spc="-5">
                          <a:latin typeface="Candara"/>
                          <a:cs typeface="Candara"/>
                        </a:rPr>
                        <a:t>N</a:t>
                      </a:r>
                      <a:r>
                        <a:rPr dirty="0" sz="1300" spc="-30">
                          <a:latin typeface="Candara"/>
                          <a:cs typeface="Candara"/>
                        </a:rPr>
                        <a:t> </a:t>
                      </a:r>
                      <a:r>
                        <a:rPr dirty="0" sz="1300" spc="-10">
                          <a:latin typeface="Candara"/>
                          <a:cs typeface="Candara"/>
                        </a:rPr>
                        <a:t>∆L</a:t>
                      </a:r>
                      <a:endParaRPr sz="1300">
                        <a:latin typeface="Candara"/>
                        <a:cs typeface="Candara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dirty="0" sz="1300" spc="-5">
                          <a:latin typeface="Candara"/>
                          <a:cs typeface="Candara"/>
                        </a:rPr>
                        <a:t>(mm)</a:t>
                      </a:r>
                      <a:endParaRPr sz="1300">
                        <a:latin typeface="Candara"/>
                        <a:cs typeface="Candar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08788">
                <a:tc>
                  <a:txBody>
                    <a:bodyPr/>
                    <a:lstStyle/>
                    <a:p>
                      <a:pPr algn="ctr">
                        <a:lnSpc>
                          <a:spcPts val="1520"/>
                        </a:lnSpc>
                      </a:pPr>
                      <a:r>
                        <a:rPr dirty="0" sz="1300">
                          <a:latin typeface="Candara"/>
                          <a:cs typeface="Candara"/>
                        </a:rPr>
                        <a:t>AB</a:t>
                      </a:r>
                      <a:endParaRPr sz="1300">
                        <a:latin typeface="Candara"/>
                        <a:cs typeface="Candar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20"/>
                        </a:lnSpc>
                      </a:pPr>
                      <a:r>
                        <a:rPr dirty="0" sz="1300" spc="-5">
                          <a:latin typeface="Candara"/>
                          <a:cs typeface="Candara"/>
                        </a:rPr>
                        <a:t>1.2</a:t>
                      </a:r>
                      <a:endParaRPr sz="1300">
                        <a:latin typeface="Candara"/>
                        <a:cs typeface="Candar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20"/>
                        </a:lnSpc>
                      </a:pPr>
                      <a:r>
                        <a:rPr dirty="0" sz="1300" spc="-15">
                          <a:latin typeface="Candara"/>
                          <a:cs typeface="Candara"/>
                        </a:rPr>
                        <a:t>-30</a:t>
                      </a:r>
                      <a:endParaRPr sz="1300">
                        <a:latin typeface="Candara"/>
                        <a:cs typeface="Candar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ts val="1520"/>
                        </a:lnSpc>
                      </a:pPr>
                      <a:r>
                        <a:rPr dirty="0" sz="1300" spc="-5">
                          <a:latin typeface="Candara"/>
                          <a:cs typeface="Candara"/>
                        </a:rPr>
                        <a:t>-1</a:t>
                      </a:r>
                      <a:endParaRPr sz="1300">
                        <a:latin typeface="Candara"/>
                        <a:cs typeface="Candar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20"/>
                        </a:lnSpc>
                      </a:pPr>
                      <a:r>
                        <a:rPr dirty="0" sz="1300" spc="-5">
                          <a:latin typeface="Candara"/>
                          <a:cs typeface="Candara"/>
                        </a:rPr>
                        <a:t>1.98X10</a:t>
                      </a:r>
                      <a:r>
                        <a:rPr dirty="0" baseline="39215" sz="1275" spc="-7">
                          <a:latin typeface="Candara"/>
                          <a:cs typeface="Candara"/>
                        </a:rPr>
                        <a:t>-6</a:t>
                      </a:r>
                      <a:endParaRPr baseline="39215" sz="1275">
                        <a:latin typeface="Candara"/>
                        <a:cs typeface="Candar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20"/>
                        </a:lnSpc>
                      </a:pPr>
                      <a:r>
                        <a:rPr dirty="0" sz="1300">
                          <a:latin typeface="Candara"/>
                          <a:cs typeface="Candara"/>
                        </a:rPr>
                        <a:t>0</a:t>
                      </a:r>
                      <a:endParaRPr sz="1300">
                        <a:latin typeface="Candara"/>
                        <a:cs typeface="Candar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20"/>
                        </a:lnSpc>
                      </a:pPr>
                      <a:r>
                        <a:rPr dirty="0" sz="1300" spc="-5">
                          <a:latin typeface="Candara"/>
                          <a:cs typeface="Candara"/>
                        </a:rPr>
                        <a:t>1800</a:t>
                      </a:r>
                      <a:endParaRPr sz="1300">
                        <a:latin typeface="Candara"/>
                        <a:cs typeface="Candar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20"/>
                        </a:lnSpc>
                      </a:pPr>
                      <a:r>
                        <a:rPr dirty="0" sz="1300" spc="-10">
                          <a:latin typeface="Candara"/>
                          <a:cs typeface="Candara"/>
                        </a:rPr>
                        <a:t>0.02</a:t>
                      </a:r>
                      <a:endParaRPr sz="1300">
                        <a:latin typeface="Candara"/>
                        <a:cs typeface="Candar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20"/>
                        </a:lnSpc>
                      </a:pPr>
                      <a:r>
                        <a:rPr dirty="0" sz="1300" spc="-5">
                          <a:latin typeface="Candara"/>
                          <a:cs typeface="Candara"/>
                        </a:rPr>
                        <a:t>-0.000238</a:t>
                      </a:r>
                      <a:endParaRPr sz="1300">
                        <a:latin typeface="Candara"/>
                        <a:cs typeface="Candar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20"/>
                        </a:lnSpc>
                      </a:pPr>
                      <a:r>
                        <a:rPr dirty="0" sz="1300">
                          <a:latin typeface="Candara"/>
                          <a:cs typeface="Candara"/>
                        </a:rPr>
                        <a:t>0</a:t>
                      </a:r>
                      <a:endParaRPr sz="1300">
                        <a:latin typeface="Candara"/>
                        <a:cs typeface="Candar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07263">
                <a:tc>
                  <a:txBody>
                    <a:bodyPr/>
                    <a:lstStyle/>
                    <a:p>
                      <a:pPr algn="ctr">
                        <a:lnSpc>
                          <a:spcPts val="1520"/>
                        </a:lnSpc>
                      </a:pPr>
                      <a:r>
                        <a:rPr dirty="0" sz="1300" spc="-10">
                          <a:latin typeface="Candara"/>
                          <a:cs typeface="Candara"/>
                        </a:rPr>
                        <a:t>BC</a:t>
                      </a:r>
                      <a:endParaRPr sz="1300">
                        <a:latin typeface="Candara"/>
                        <a:cs typeface="Candar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20"/>
                        </a:lnSpc>
                      </a:pPr>
                      <a:r>
                        <a:rPr dirty="0" sz="1300" spc="-5">
                          <a:latin typeface="Candara"/>
                          <a:cs typeface="Candara"/>
                        </a:rPr>
                        <a:t>1.2</a:t>
                      </a:r>
                      <a:endParaRPr sz="1300">
                        <a:latin typeface="Candara"/>
                        <a:cs typeface="Candar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20"/>
                        </a:lnSpc>
                      </a:pPr>
                      <a:r>
                        <a:rPr dirty="0" sz="1300" spc="-5">
                          <a:latin typeface="Candara"/>
                          <a:cs typeface="Candara"/>
                        </a:rPr>
                        <a:t>-10</a:t>
                      </a:r>
                      <a:endParaRPr sz="1300">
                        <a:latin typeface="Candara"/>
                        <a:cs typeface="Candar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20"/>
                        </a:lnSpc>
                      </a:pPr>
                      <a:r>
                        <a:rPr dirty="0" sz="1300">
                          <a:latin typeface="Candara"/>
                          <a:cs typeface="Candara"/>
                        </a:rPr>
                        <a:t>0</a:t>
                      </a:r>
                      <a:endParaRPr sz="1300">
                        <a:latin typeface="Candara"/>
                        <a:cs typeface="Candar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20"/>
                        </a:lnSpc>
                      </a:pPr>
                      <a:r>
                        <a:rPr dirty="0" sz="1300" spc="-5">
                          <a:latin typeface="Candara"/>
                          <a:cs typeface="Candara"/>
                        </a:rPr>
                        <a:t>1.98X10</a:t>
                      </a:r>
                      <a:r>
                        <a:rPr dirty="0" baseline="39215" sz="1275" spc="-7">
                          <a:latin typeface="Candara"/>
                          <a:cs typeface="Candara"/>
                        </a:rPr>
                        <a:t>-6</a:t>
                      </a:r>
                      <a:endParaRPr baseline="39215" sz="1275">
                        <a:latin typeface="Candara"/>
                        <a:cs typeface="Candar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20"/>
                        </a:lnSpc>
                      </a:pPr>
                      <a:r>
                        <a:rPr dirty="0" sz="1300">
                          <a:latin typeface="Candara"/>
                          <a:cs typeface="Candara"/>
                        </a:rPr>
                        <a:t>0</a:t>
                      </a:r>
                      <a:endParaRPr sz="1300">
                        <a:latin typeface="Candara"/>
                        <a:cs typeface="Candar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20"/>
                        </a:lnSpc>
                      </a:pPr>
                      <a:r>
                        <a:rPr dirty="0" sz="1300" spc="-5">
                          <a:latin typeface="Candara"/>
                          <a:cs typeface="Candara"/>
                        </a:rPr>
                        <a:t>1800</a:t>
                      </a:r>
                      <a:endParaRPr sz="1300">
                        <a:latin typeface="Candara"/>
                        <a:cs typeface="Candar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20"/>
                        </a:lnSpc>
                      </a:pPr>
                      <a:r>
                        <a:rPr dirty="0" sz="1300">
                          <a:latin typeface="Candara"/>
                          <a:cs typeface="Candara"/>
                        </a:rPr>
                        <a:t>0</a:t>
                      </a:r>
                      <a:endParaRPr sz="1300">
                        <a:latin typeface="Candara"/>
                        <a:cs typeface="Candar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20"/>
                        </a:lnSpc>
                      </a:pPr>
                      <a:r>
                        <a:rPr dirty="0" sz="1300">
                          <a:latin typeface="Candara"/>
                          <a:cs typeface="Candara"/>
                        </a:rPr>
                        <a:t>0</a:t>
                      </a:r>
                      <a:endParaRPr sz="1300">
                        <a:latin typeface="Candara"/>
                        <a:cs typeface="Candar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20"/>
                        </a:lnSpc>
                      </a:pPr>
                      <a:r>
                        <a:rPr dirty="0" sz="1300">
                          <a:latin typeface="Candara"/>
                          <a:cs typeface="Candara"/>
                        </a:rPr>
                        <a:t>0</a:t>
                      </a:r>
                      <a:endParaRPr sz="1300">
                        <a:latin typeface="Candara"/>
                        <a:cs typeface="Candar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07264">
                <a:tc>
                  <a:txBody>
                    <a:bodyPr/>
                    <a:lstStyle/>
                    <a:p>
                      <a:pPr algn="ctr">
                        <a:lnSpc>
                          <a:spcPts val="1520"/>
                        </a:lnSpc>
                      </a:pPr>
                      <a:r>
                        <a:rPr dirty="0" sz="1300" spc="-10">
                          <a:latin typeface="Candara"/>
                          <a:cs typeface="Candara"/>
                        </a:rPr>
                        <a:t>ED</a:t>
                      </a:r>
                      <a:endParaRPr sz="1300">
                        <a:latin typeface="Candara"/>
                        <a:cs typeface="Candar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20"/>
                        </a:lnSpc>
                      </a:pPr>
                      <a:r>
                        <a:rPr dirty="0" sz="1300" spc="-5">
                          <a:latin typeface="Candara"/>
                          <a:cs typeface="Candara"/>
                        </a:rPr>
                        <a:t>1.2</a:t>
                      </a:r>
                      <a:endParaRPr sz="1300">
                        <a:latin typeface="Candara"/>
                        <a:cs typeface="Candar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ts val="1520"/>
                        </a:lnSpc>
                      </a:pPr>
                      <a:r>
                        <a:rPr dirty="0" sz="1300" spc="-5">
                          <a:latin typeface="Candara"/>
                          <a:cs typeface="Candara"/>
                        </a:rPr>
                        <a:t>10</a:t>
                      </a:r>
                      <a:endParaRPr sz="1300">
                        <a:latin typeface="Candara"/>
                        <a:cs typeface="Candar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20"/>
                        </a:lnSpc>
                      </a:pPr>
                      <a:r>
                        <a:rPr dirty="0" sz="1300">
                          <a:latin typeface="Candara"/>
                          <a:cs typeface="Candara"/>
                        </a:rPr>
                        <a:t>0</a:t>
                      </a:r>
                      <a:endParaRPr sz="1300">
                        <a:latin typeface="Candara"/>
                        <a:cs typeface="Candar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20"/>
                        </a:lnSpc>
                      </a:pPr>
                      <a:r>
                        <a:rPr dirty="0" sz="1300">
                          <a:latin typeface="Candara"/>
                          <a:cs typeface="Candara"/>
                        </a:rPr>
                        <a:t>0</a:t>
                      </a:r>
                      <a:endParaRPr sz="1300">
                        <a:latin typeface="Candara"/>
                        <a:cs typeface="Candar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20"/>
                        </a:lnSpc>
                      </a:pPr>
                      <a:r>
                        <a:rPr dirty="0" sz="1300">
                          <a:latin typeface="Candara"/>
                          <a:cs typeface="Candara"/>
                        </a:rPr>
                        <a:t>0</a:t>
                      </a:r>
                      <a:endParaRPr sz="1300">
                        <a:latin typeface="Candara"/>
                        <a:cs typeface="Candar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20"/>
                        </a:lnSpc>
                      </a:pPr>
                      <a:r>
                        <a:rPr dirty="0" sz="1300" spc="-5">
                          <a:latin typeface="Candara"/>
                          <a:cs typeface="Candara"/>
                        </a:rPr>
                        <a:t>1200</a:t>
                      </a:r>
                      <a:endParaRPr sz="1300">
                        <a:latin typeface="Candara"/>
                        <a:cs typeface="Candar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20"/>
                        </a:lnSpc>
                      </a:pPr>
                      <a:r>
                        <a:rPr dirty="0" sz="1300">
                          <a:latin typeface="Candara"/>
                          <a:cs typeface="Candara"/>
                        </a:rPr>
                        <a:t>0</a:t>
                      </a:r>
                      <a:endParaRPr sz="1300">
                        <a:latin typeface="Candara"/>
                        <a:cs typeface="Candar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20"/>
                        </a:lnSpc>
                      </a:pPr>
                      <a:r>
                        <a:rPr dirty="0" sz="1300">
                          <a:latin typeface="Candara"/>
                          <a:cs typeface="Candara"/>
                        </a:rPr>
                        <a:t>0</a:t>
                      </a:r>
                      <a:endParaRPr sz="1300">
                        <a:latin typeface="Candara"/>
                        <a:cs typeface="Candar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20"/>
                        </a:lnSpc>
                      </a:pPr>
                      <a:r>
                        <a:rPr dirty="0" sz="1300">
                          <a:latin typeface="Candara"/>
                          <a:cs typeface="Candara"/>
                        </a:rPr>
                        <a:t>0</a:t>
                      </a:r>
                      <a:endParaRPr sz="1300">
                        <a:latin typeface="Candara"/>
                        <a:cs typeface="Candar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08788">
                <a:tc>
                  <a:txBody>
                    <a:bodyPr/>
                    <a:lstStyle/>
                    <a:p>
                      <a:pPr algn="ctr">
                        <a:lnSpc>
                          <a:spcPts val="1530"/>
                        </a:lnSpc>
                      </a:pPr>
                      <a:r>
                        <a:rPr dirty="0" sz="1300" spc="-10">
                          <a:latin typeface="Candara"/>
                          <a:cs typeface="Candara"/>
                        </a:rPr>
                        <a:t>BD</a:t>
                      </a:r>
                      <a:endParaRPr sz="1300">
                        <a:latin typeface="Candara"/>
                        <a:cs typeface="Candar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30"/>
                        </a:lnSpc>
                      </a:pPr>
                      <a:r>
                        <a:rPr dirty="0" sz="1300" spc="-5">
                          <a:latin typeface="Candara"/>
                          <a:cs typeface="Candara"/>
                        </a:rPr>
                        <a:t>1.2</a:t>
                      </a:r>
                      <a:endParaRPr sz="1300">
                        <a:latin typeface="Candara"/>
                        <a:cs typeface="Candar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30"/>
                        </a:lnSpc>
                      </a:pPr>
                      <a:r>
                        <a:rPr dirty="0" sz="1300" spc="-5">
                          <a:latin typeface="Candara"/>
                          <a:cs typeface="Candara"/>
                        </a:rPr>
                        <a:t>-10</a:t>
                      </a:r>
                      <a:endParaRPr sz="1300">
                        <a:latin typeface="Candara"/>
                        <a:cs typeface="Candar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30"/>
                        </a:lnSpc>
                      </a:pPr>
                      <a:r>
                        <a:rPr dirty="0" sz="1300">
                          <a:latin typeface="Candara"/>
                          <a:cs typeface="Candara"/>
                        </a:rPr>
                        <a:t>0</a:t>
                      </a:r>
                      <a:endParaRPr sz="1300">
                        <a:latin typeface="Candara"/>
                        <a:cs typeface="Candar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30"/>
                        </a:lnSpc>
                      </a:pPr>
                      <a:r>
                        <a:rPr dirty="0" sz="1300">
                          <a:latin typeface="Candara"/>
                          <a:cs typeface="Candara"/>
                        </a:rPr>
                        <a:t>0</a:t>
                      </a:r>
                      <a:endParaRPr sz="1300">
                        <a:latin typeface="Candara"/>
                        <a:cs typeface="Candar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30"/>
                        </a:lnSpc>
                      </a:pPr>
                      <a:r>
                        <a:rPr dirty="0" sz="1300">
                          <a:latin typeface="Candara"/>
                          <a:cs typeface="Candara"/>
                        </a:rPr>
                        <a:t>0</a:t>
                      </a:r>
                      <a:endParaRPr sz="1300">
                        <a:latin typeface="Candara"/>
                        <a:cs typeface="Candar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30"/>
                        </a:lnSpc>
                      </a:pPr>
                      <a:r>
                        <a:rPr dirty="0" sz="1300" spc="-5">
                          <a:latin typeface="Candara"/>
                          <a:cs typeface="Candara"/>
                        </a:rPr>
                        <a:t>1800</a:t>
                      </a:r>
                      <a:endParaRPr sz="1300">
                        <a:latin typeface="Candara"/>
                        <a:cs typeface="Candar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30"/>
                        </a:lnSpc>
                      </a:pPr>
                      <a:r>
                        <a:rPr dirty="0" sz="1300">
                          <a:latin typeface="Candara"/>
                          <a:cs typeface="Candara"/>
                        </a:rPr>
                        <a:t>0</a:t>
                      </a:r>
                      <a:endParaRPr sz="1300">
                        <a:latin typeface="Candara"/>
                        <a:cs typeface="Candar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30"/>
                        </a:lnSpc>
                      </a:pPr>
                      <a:r>
                        <a:rPr dirty="0" sz="1300">
                          <a:latin typeface="Candara"/>
                          <a:cs typeface="Candara"/>
                        </a:rPr>
                        <a:t>0</a:t>
                      </a:r>
                      <a:endParaRPr sz="1300">
                        <a:latin typeface="Candara"/>
                        <a:cs typeface="Candar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30"/>
                        </a:lnSpc>
                      </a:pPr>
                      <a:r>
                        <a:rPr dirty="0" sz="1300">
                          <a:latin typeface="Candara"/>
                          <a:cs typeface="Candara"/>
                        </a:rPr>
                        <a:t>0</a:t>
                      </a:r>
                      <a:endParaRPr sz="1300">
                        <a:latin typeface="Candara"/>
                        <a:cs typeface="Candar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07263">
                <a:tc>
                  <a:txBody>
                    <a:bodyPr/>
                    <a:lstStyle/>
                    <a:p>
                      <a:pPr algn="ctr">
                        <a:lnSpc>
                          <a:spcPts val="1520"/>
                        </a:lnSpc>
                      </a:pPr>
                      <a:r>
                        <a:rPr dirty="0" sz="1300" spc="-10">
                          <a:latin typeface="Candara"/>
                          <a:cs typeface="Candara"/>
                        </a:rPr>
                        <a:t>EB</a:t>
                      </a:r>
                      <a:endParaRPr sz="1300">
                        <a:latin typeface="Candara"/>
                        <a:cs typeface="Candar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20"/>
                        </a:lnSpc>
                      </a:pPr>
                      <a:r>
                        <a:rPr dirty="0" sz="1300" spc="-5">
                          <a:latin typeface="Candara"/>
                          <a:cs typeface="Candara"/>
                        </a:rPr>
                        <a:t>2.828</a:t>
                      </a:r>
                      <a:endParaRPr sz="1300">
                        <a:latin typeface="Candara"/>
                        <a:cs typeface="Candar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20"/>
                        </a:lnSpc>
                      </a:pPr>
                      <a:r>
                        <a:rPr dirty="0" sz="1300" spc="-5">
                          <a:latin typeface="Candara"/>
                          <a:cs typeface="Candara"/>
                        </a:rPr>
                        <a:t>28.284</a:t>
                      </a:r>
                      <a:endParaRPr sz="1300">
                        <a:latin typeface="Candara"/>
                        <a:cs typeface="Candar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20"/>
                        </a:lnSpc>
                      </a:pPr>
                      <a:r>
                        <a:rPr dirty="0" sz="1300" spc="-5">
                          <a:latin typeface="Candara"/>
                          <a:cs typeface="Candara"/>
                        </a:rPr>
                        <a:t>1.414</a:t>
                      </a:r>
                      <a:endParaRPr sz="1300">
                        <a:latin typeface="Candara"/>
                        <a:cs typeface="Candar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20"/>
                        </a:lnSpc>
                      </a:pPr>
                      <a:r>
                        <a:rPr dirty="0" sz="1300">
                          <a:latin typeface="Candara"/>
                          <a:cs typeface="Candara"/>
                        </a:rPr>
                        <a:t>0</a:t>
                      </a:r>
                      <a:endParaRPr sz="1300">
                        <a:latin typeface="Candara"/>
                        <a:cs typeface="Candar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20"/>
                        </a:lnSpc>
                      </a:pPr>
                      <a:r>
                        <a:rPr dirty="0" sz="1300" spc="-5">
                          <a:latin typeface="Candara"/>
                          <a:cs typeface="Candara"/>
                        </a:rPr>
                        <a:t>19mm</a:t>
                      </a:r>
                      <a:endParaRPr sz="1300">
                        <a:latin typeface="Candara"/>
                        <a:cs typeface="Candar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20"/>
                        </a:lnSpc>
                      </a:pPr>
                      <a:r>
                        <a:rPr dirty="0" sz="1300" spc="-5">
                          <a:latin typeface="Candara"/>
                          <a:cs typeface="Candara"/>
                        </a:rPr>
                        <a:t>1200</a:t>
                      </a:r>
                      <a:endParaRPr sz="1300">
                        <a:latin typeface="Candara"/>
                        <a:cs typeface="Candar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20"/>
                        </a:lnSpc>
                      </a:pPr>
                      <a:r>
                        <a:rPr dirty="0" sz="1300" spc="-5">
                          <a:latin typeface="Candara"/>
                          <a:cs typeface="Candara"/>
                        </a:rPr>
                        <a:t>0.0566</a:t>
                      </a:r>
                      <a:endParaRPr sz="1300">
                        <a:latin typeface="Candara"/>
                        <a:cs typeface="Candar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20"/>
                        </a:lnSpc>
                      </a:pPr>
                      <a:r>
                        <a:rPr dirty="0" sz="1300">
                          <a:latin typeface="Candara"/>
                          <a:cs typeface="Candara"/>
                        </a:rPr>
                        <a:t>0</a:t>
                      </a:r>
                      <a:endParaRPr sz="1300">
                        <a:latin typeface="Candara"/>
                        <a:cs typeface="Candar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20"/>
                        </a:lnSpc>
                      </a:pPr>
                      <a:r>
                        <a:rPr dirty="0" sz="1300" spc="-5">
                          <a:latin typeface="Candara"/>
                          <a:cs typeface="Candara"/>
                        </a:rPr>
                        <a:t>26.87</a:t>
                      </a:r>
                      <a:endParaRPr sz="1300">
                        <a:latin typeface="Candara"/>
                        <a:cs typeface="Candar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08788">
                <a:tc>
                  <a:txBody>
                    <a:bodyPr/>
                    <a:lstStyle/>
                    <a:p>
                      <a:pPr algn="ctr">
                        <a:lnSpc>
                          <a:spcPts val="1520"/>
                        </a:lnSpc>
                      </a:pPr>
                      <a:r>
                        <a:rPr dirty="0" sz="1300" spc="-10">
                          <a:latin typeface="Candara"/>
                          <a:cs typeface="Candara"/>
                        </a:rPr>
                        <a:t>DC</a:t>
                      </a:r>
                      <a:endParaRPr sz="1300">
                        <a:latin typeface="Candara"/>
                        <a:cs typeface="Candar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20"/>
                        </a:lnSpc>
                      </a:pPr>
                      <a:r>
                        <a:rPr dirty="0" sz="1300" spc="-5">
                          <a:latin typeface="Candara"/>
                          <a:cs typeface="Candara"/>
                        </a:rPr>
                        <a:t>2.828</a:t>
                      </a:r>
                      <a:endParaRPr sz="1300">
                        <a:latin typeface="Candara"/>
                        <a:cs typeface="Candar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20"/>
                        </a:lnSpc>
                      </a:pPr>
                      <a:r>
                        <a:rPr dirty="0" sz="1300" spc="-5">
                          <a:latin typeface="Candara"/>
                          <a:cs typeface="Candara"/>
                        </a:rPr>
                        <a:t>14.142</a:t>
                      </a:r>
                      <a:endParaRPr sz="1300">
                        <a:latin typeface="Candara"/>
                        <a:cs typeface="Candar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20"/>
                        </a:lnSpc>
                      </a:pPr>
                      <a:r>
                        <a:rPr dirty="0" sz="1300">
                          <a:latin typeface="Candara"/>
                          <a:cs typeface="Candara"/>
                        </a:rPr>
                        <a:t>0</a:t>
                      </a:r>
                      <a:endParaRPr sz="1300">
                        <a:latin typeface="Candara"/>
                        <a:cs typeface="Candar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20"/>
                        </a:lnSpc>
                      </a:pPr>
                      <a:r>
                        <a:rPr dirty="0" sz="1300">
                          <a:latin typeface="Candara"/>
                          <a:cs typeface="Candara"/>
                        </a:rPr>
                        <a:t>0</a:t>
                      </a:r>
                      <a:endParaRPr sz="1300">
                        <a:latin typeface="Candara"/>
                        <a:cs typeface="Candar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20"/>
                        </a:lnSpc>
                      </a:pPr>
                      <a:r>
                        <a:rPr dirty="0" sz="1300">
                          <a:latin typeface="Candara"/>
                          <a:cs typeface="Candara"/>
                        </a:rPr>
                        <a:t>0</a:t>
                      </a:r>
                      <a:endParaRPr sz="1300">
                        <a:latin typeface="Candara"/>
                        <a:cs typeface="Candar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20"/>
                        </a:lnSpc>
                      </a:pPr>
                      <a:r>
                        <a:rPr dirty="0" sz="1300" spc="-5">
                          <a:latin typeface="Candara"/>
                          <a:cs typeface="Candara"/>
                        </a:rPr>
                        <a:t>1200</a:t>
                      </a:r>
                      <a:endParaRPr sz="1300">
                        <a:latin typeface="Candara"/>
                        <a:cs typeface="Candar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20"/>
                        </a:lnSpc>
                      </a:pPr>
                      <a:r>
                        <a:rPr dirty="0" sz="1300">
                          <a:latin typeface="Candara"/>
                          <a:cs typeface="Candara"/>
                        </a:rPr>
                        <a:t>0</a:t>
                      </a:r>
                      <a:endParaRPr sz="1300">
                        <a:latin typeface="Candara"/>
                        <a:cs typeface="Candar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20"/>
                        </a:lnSpc>
                      </a:pPr>
                      <a:r>
                        <a:rPr dirty="0" sz="1300">
                          <a:latin typeface="Candara"/>
                          <a:cs typeface="Candara"/>
                        </a:rPr>
                        <a:t>0</a:t>
                      </a:r>
                      <a:endParaRPr sz="1300">
                        <a:latin typeface="Candara"/>
                        <a:cs typeface="Candar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20"/>
                        </a:lnSpc>
                      </a:pPr>
                      <a:r>
                        <a:rPr dirty="0" sz="1300">
                          <a:latin typeface="Candara"/>
                          <a:cs typeface="Candara"/>
                        </a:rPr>
                        <a:t>0</a:t>
                      </a:r>
                      <a:endParaRPr sz="1300">
                        <a:latin typeface="Candara"/>
                        <a:cs typeface="Candar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07263">
                <a:tc gridSpan="7">
                  <a:txBody>
                    <a:bodyPr/>
                    <a:lstStyle/>
                    <a:p>
                      <a:pPr algn="ctr">
                        <a:lnSpc>
                          <a:spcPts val="1460"/>
                        </a:lnSpc>
                      </a:pPr>
                      <a:r>
                        <a:rPr dirty="0" sz="1300">
                          <a:latin typeface="Times New Roman"/>
                          <a:cs typeface="Times New Roman"/>
                        </a:rPr>
                        <a:t>∑</a:t>
                      </a: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20"/>
                        </a:lnSpc>
                      </a:pPr>
                      <a:r>
                        <a:rPr dirty="0" sz="1300" spc="-5">
                          <a:latin typeface="Candara"/>
                          <a:cs typeface="Candara"/>
                        </a:rPr>
                        <a:t>0.0766</a:t>
                      </a:r>
                      <a:endParaRPr sz="1300">
                        <a:latin typeface="Candara"/>
                        <a:cs typeface="Candar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20"/>
                        </a:lnSpc>
                      </a:pPr>
                      <a:r>
                        <a:rPr dirty="0" sz="1300" spc="-5">
                          <a:latin typeface="Candara"/>
                          <a:cs typeface="Candara"/>
                        </a:rPr>
                        <a:t>-0.000238</a:t>
                      </a:r>
                      <a:endParaRPr sz="1300">
                        <a:latin typeface="Candara"/>
                        <a:cs typeface="Candar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20"/>
                        </a:lnSpc>
                      </a:pPr>
                      <a:r>
                        <a:rPr dirty="0" sz="1300" spc="-5">
                          <a:latin typeface="Candara"/>
                          <a:cs typeface="Candara"/>
                        </a:rPr>
                        <a:t>26.87</a:t>
                      </a:r>
                      <a:endParaRPr sz="1300">
                        <a:latin typeface="Candara"/>
                        <a:cs typeface="Candara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88620" y="9763962"/>
            <a:ext cx="689610" cy="0"/>
          </a:xfrm>
          <a:custGeom>
            <a:avLst/>
            <a:gdLst/>
            <a:ahLst/>
            <a:cxnLst/>
            <a:rect l="l" t="t" r="r" b="b"/>
            <a:pathLst>
              <a:path w="689610" h="0">
                <a:moveTo>
                  <a:pt x="0" y="0"/>
                </a:moveTo>
                <a:lnTo>
                  <a:pt x="689152" y="0"/>
                </a:lnTo>
              </a:path>
            </a:pathLst>
          </a:custGeom>
          <a:ln w="27431">
            <a:solidFill>
              <a:srgbClr val="80808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1105204" y="9763962"/>
            <a:ext cx="6068695" cy="0"/>
          </a:xfrm>
          <a:custGeom>
            <a:avLst/>
            <a:gdLst/>
            <a:ahLst/>
            <a:cxnLst/>
            <a:rect l="l" t="t" r="r" b="b"/>
            <a:pathLst>
              <a:path w="6068695" h="0">
                <a:moveTo>
                  <a:pt x="0" y="0"/>
                </a:moveTo>
                <a:lnTo>
                  <a:pt x="6068314" y="0"/>
                </a:lnTo>
              </a:path>
            </a:pathLst>
          </a:custGeom>
          <a:ln w="27431">
            <a:solidFill>
              <a:srgbClr val="80808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1091488" y="9750246"/>
            <a:ext cx="0" cy="276225"/>
          </a:xfrm>
          <a:custGeom>
            <a:avLst/>
            <a:gdLst/>
            <a:ahLst/>
            <a:cxnLst/>
            <a:rect l="l" t="t" r="r" b="b"/>
            <a:pathLst>
              <a:path w="0" h="276225">
                <a:moveTo>
                  <a:pt x="0" y="0"/>
                </a:moveTo>
                <a:lnTo>
                  <a:pt x="0" y="276148"/>
                </a:lnTo>
              </a:path>
            </a:pathLst>
          </a:custGeom>
          <a:ln w="27431">
            <a:solidFill>
              <a:srgbClr val="80808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427736" y="354281"/>
            <a:ext cx="6709409" cy="6509384"/>
          </a:xfrm>
          <a:prstGeom prst="rect">
            <a:avLst/>
          </a:prstGeom>
        </p:spPr>
        <p:txBody>
          <a:bodyPr wrap="square" lIns="0" tIns="8572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675"/>
              </a:spcBef>
              <a:tabLst>
                <a:tab pos="434975" algn="l"/>
                <a:tab pos="6696075" algn="l"/>
              </a:tabLst>
            </a:pPr>
            <a:r>
              <a:rPr dirty="0" u="sng" sz="1600" spc="-5">
                <a:uFill>
                  <a:solidFill>
                    <a:srgbClr val="612322"/>
                  </a:solidFill>
                </a:uFill>
                <a:latin typeface="Cambria"/>
                <a:cs typeface="Cambria"/>
              </a:rPr>
              <a:t> </a:t>
            </a:r>
            <a:r>
              <a:rPr dirty="0" u="sng" sz="1600" spc="-5">
                <a:uFill>
                  <a:solidFill>
                    <a:srgbClr val="612322"/>
                  </a:solidFill>
                </a:uFill>
                <a:latin typeface="Cambria"/>
                <a:cs typeface="Cambria"/>
              </a:rPr>
              <a:t>	</a:t>
            </a:r>
            <a:r>
              <a:rPr dirty="0" u="sng" sz="1600" spc="-5">
                <a:uFill>
                  <a:solidFill>
                    <a:srgbClr val="612322"/>
                  </a:solidFill>
                </a:uFill>
                <a:latin typeface="Cambria"/>
                <a:cs typeface="Cambria"/>
              </a:rPr>
              <a:t>THEORY OF STRUCTURES -------------------- DR. WISSAM D.</a:t>
            </a:r>
            <a:r>
              <a:rPr dirty="0" u="sng" sz="1600" spc="80">
                <a:uFill>
                  <a:solidFill>
                    <a:srgbClr val="612322"/>
                  </a:solidFill>
                </a:uFill>
                <a:latin typeface="Cambria"/>
                <a:cs typeface="Cambria"/>
              </a:rPr>
              <a:t> </a:t>
            </a:r>
            <a:r>
              <a:rPr dirty="0" u="sng" sz="1600" spc="-5">
                <a:uFill>
                  <a:solidFill>
                    <a:srgbClr val="612322"/>
                  </a:solidFill>
                </a:uFill>
                <a:latin typeface="Cambria"/>
                <a:cs typeface="Cambria"/>
              </a:rPr>
              <a:t>SALMAN	</a:t>
            </a:r>
            <a:endParaRPr sz="1600">
              <a:latin typeface="Cambria"/>
              <a:cs typeface="Cambria"/>
            </a:endParaRPr>
          </a:p>
          <a:p>
            <a:pPr marL="29209" marR="30480">
              <a:lnSpc>
                <a:spcPct val="118000"/>
              </a:lnSpc>
              <a:spcBef>
                <a:spcPts val="204"/>
              </a:spcBef>
            </a:pPr>
            <a:r>
              <a:rPr dirty="0" sz="1400">
                <a:latin typeface="Candara"/>
                <a:cs typeface="Candara"/>
              </a:rPr>
              <a:t>m</a:t>
            </a:r>
            <a:r>
              <a:rPr dirty="0" baseline="-12345" sz="1350">
                <a:latin typeface="Candara"/>
                <a:cs typeface="Candara"/>
              </a:rPr>
              <a:t>θ</a:t>
            </a:r>
            <a:r>
              <a:rPr dirty="0" sz="1400">
                <a:latin typeface="Candara"/>
                <a:cs typeface="Candara"/>
              </a:rPr>
              <a:t>= </a:t>
            </a:r>
            <a:r>
              <a:rPr dirty="0" sz="1400" spc="-5">
                <a:latin typeface="Candara"/>
                <a:cs typeface="Candara"/>
              </a:rPr>
              <a:t>internal virtual </a:t>
            </a:r>
            <a:r>
              <a:rPr dirty="0" sz="1400">
                <a:latin typeface="Candara"/>
                <a:cs typeface="Candara"/>
              </a:rPr>
              <a:t>moment </a:t>
            </a:r>
            <a:r>
              <a:rPr dirty="0" sz="1400" spc="-5">
                <a:latin typeface="Candara"/>
                <a:cs typeface="Candara"/>
              </a:rPr>
              <a:t>in the beam or </a:t>
            </a:r>
            <a:r>
              <a:rPr dirty="0" sz="1400">
                <a:latin typeface="Candara"/>
                <a:cs typeface="Candara"/>
              </a:rPr>
              <a:t>frame, </a:t>
            </a:r>
            <a:r>
              <a:rPr dirty="0" sz="1400" spc="-5">
                <a:latin typeface="Candara"/>
                <a:cs typeface="Candara"/>
              </a:rPr>
              <a:t>expressed as </a:t>
            </a:r>
            <a:r>
              <a:rPr dirty="0" sz="1400">
                <a:latin typeface="Candara"/>
                <a:cs typeface="Candara"/>
              </a:rPr>
              <a:t>function </a:t>
            </a:r>
            <a:r>
              <a:rPr dirty="0" sz="1400" spc="-5">
                <a:latin typeface="Candara"/>
                <a:cs typeface="Candara"/>
              </a:rPr>
              <a:t>of </a:t>
            </a:r>
            <a:r>
              <a:rPr dirty="0" sz="1400">
                <a:latin typeface="Candara"/>
                <a:cs typeface="Candara"/>
              </a:rPr>
              <a:t>x </a:t>
            </a:r>
            <a:r>
              <a:rPr dirty="0" sz="1400" spc="-5">
                <a:latin typeface="Candara"/>
                <a:cs typeface="Candara"/>
              </a:rPr>
              <a:t>and  </a:t>
            </a:r>
            <a:r>
              <a:rPr dirty="0" sz="1400">
                <a:latin typeface="Candara"/>
                <a:cs typeface="Candara"/>
              </a:rPr>
              <a:t>caused by </a:t>
            </a:r>
            <a:r>
              <a:rPr dirty="0" sz="1400" spc="-5">
                <a:latin typeface="Candara"/>
                <a:cs typeface="Candara"/>
              </a:rPr>
              <a:t>the external virtual unit</a:t>
            </a:r>
            <a:r>
              <a:rPr dirty="0" sz="1400" spc="-20">
                <a:latin typeface="Candara"/>
                <a:cs typeface="Candara"/>
              </a:rPr>
              <a:t> </a:t>
            </a:r>
            <a:r>
              <a:rPr dirty="0" sz="1400" spc="-5">
                <a:latin typeface="Candara"/>
                <a:cs typeface="Candara"/>
              </a:rPr>
              <a:t>load.</a:t>
            </a:r>
            <a:endParaRPr sz="1400">
              <a:latin typeface="Candara"/>
              <a:cs typeface="Candara"/>
            </a:endParaRPr>
          </a:p>
          <a:p>
            <a:pPr marL="29209" marR="26034">
              <a:lnSpc>
                <a:spcPct val="117900"/>
              </a:lnSpc>
              <a:spcBef>
                <a:spcPts val="975"/>
              </a:spcBef>
            </a:pPr>
            <a:r>
              <a:rPr dirty="0" sz="1400" spc="-5">
                <a:latin typeface="Candara"/>
                <a:cs typeface="Candara"/>
              </a:rPr>
              <a:t>∆,θ=external displacement and rotation of the point caused </a:t>
            </a:r>
            <a:r>
              <a:rPr dirty="0" sz="1400">
                <a:latin typeface="Candara"/>
                <a:cs typeface="Candara"/>
              </a:rPr>
              <a:t>by </a:t>
            </a:r>
            <a:r>
              <a:rPr dirty="0" sz="1400" spc="-5">
                <a:latin typeface="Candara"/>
                <a:cs typeface="Candara"/>
              </a:rPr>
              <a:t>the real </a:t>
            </a:r>
            <a:r>
              <a:rPr dirty="0" sz="1400">
                <a:latin typeface="Candara"/>
                <a:cs typeface="Candara"/>
              </a:rPr>
              <a:t>loads </a:t>
            </a:r>
            <a:r>
              <a:rPr dirty="0" sz="1400" spc="-5">
                <a:latin typeface="Candara"/>
                <a:cs typeface="Candara"/>
              </a:rPr>
              <a:t>acting on  the beam or</a:t>
            </a:r>
            <a:r>
              <a:rPr dirty="0" sz="1400" spc="-10">
                <a:latin typeface="Candara"/>
                <a:cs typeface="Candara"/>
              </a:rPr>
              <a:t> </a:t>
            </a:r>
            <a:r>
              <a:rPr dirty="0" sz="1400">
                <a:latin typeface="Candara"/>
                <a:cs typeface="Candara"/>
              </a:rPr>
              <a:t>frame.</a:t>
            </a:r>
            <a:endParaRPr sz="1400">
              <a:latin typeface="Candara"/>
              <a:cs typeface="Candara"/>
            </a:endParaRPr>
          </a:p>
          <a:p>
            <a:pPr marL="29209" marR="27940">
              <a:lnSpc>
                <a:spcPct val="117900"/>
              </a:lnSpc>
              <a:spcBef>
                <a:spcPts val="969"/>
              </a:spcBef>
            </a:pPr>
            <a:r>
              <a:rPr dirty="0" sz="1400" spc="-5">
                <a:latin typeface="Candara"/>
                <a:cs typeface="Candara"/>
              </a:rPr>
              <a:t>M=internal </a:t>
            </a:r>
            <a:r>
              <a:rPr dirty="0" sz="1400">
                <a:latin typeface="Candara"/>
                <a:cs typeface="Candara"/>
              </a:rPr>
              <a:t>moment </a:t>
            </a:r>
            <a:r>
              <a:rPr dirty="0" sz="1400" spc="-5">
                <a:latin typeface="Candara"/>
                <a:cs typeface="Candara"/>
              </a:rPr>
              <a:t>in the beam or </a:t>
            </a:r>
            <a:r>
              <a:rPr dirty="0" sz="1400">
                <a:latin typeface="Candara"/>
                <a:cs typeface="Candara"/>
              </a:rPr>
              <a:t>frame , </a:t>
            </a:r>
            <a:r>
              <a:rPr dirty="0" sz="1400" spc="-5">
                <a:latin typeface="Candara"/>
                <a:cs typeface="Candara"/>
              </a:rPr>
              <a:t>expressed as </a:t>
            </a:r>
            <a:r>
              <a:rPr dirty="0" sz="1400">
                <a:latin typeface="Candara"/>
                <a:cs typeface="Candara"/>
              </a:rPr>
              <a:t>a function </a:t>
            </a:r>
            <a:r>
              <a:rPr dirty="0" sz="1400" spc="-5">
                <a:latin typeface="Candara"/>
                <a:cs typeface="Candara"/>
              </a:rPr>
              <a:t>of </a:t>
            </a:r>
            <a:r>
              <a:rPr dirty="0" sz="1400">
                <a:latin typeface="Candara"/>
                <a:cs typeface="Candara"/>
              </a:rPr>
              <a:t>x </a:t>
            </a:r>
            <a:r>
              <a:rPr dirty="0" sz="1400" spc="-5">
                <a:latin typeface="Candara"/>
                <a:cs typeface="Candara"/>
              </a:rPr>
              <a:t>and </a:t>
            </a:r>
            <a:r>
              <a:rPr dirty="0" sz="1400">
                <a:latin typeface="Candara"/>
                <a:cs typeface="Candara"/>
              </a:rPr>
              <a:t>caused by  </a:t>
            </a:r>
            <a:r>
              <a:rPr dirty="0" sz="1400" spc="-5">
                <a:latin typeface="Candara"/>
                <a:cs typeface="Candara"/>
              </a:rPr>
              <a:t>the real loads.</a:t>
            </a:r>
            <a:endParaRPr sz="1400">
              <a:latin typeface="Candara"/>
              <a:cs typeface="Candara"/>
            </a:endParaRPr>
          </a:p>
          <a:p>
            <a:pPr marL="29209" marR="3418840">
              <a:lnSpc>
                <a:spcPct val="176400"/>
              </a:lnSpc>
            </a:pPr>
            <a:r>
              <a:rPr dirty="0" sz="1400">
                <a:latin typeface="Candara"/>
                <a:cs typeface="Candara"/>
              </a:rPr>
              <a:t>E=modulus </a:t>
            </a:r>
            <a:r>
              <a:rPr dirty="0" sz="1400" spc="-5">
                <a:latin typeface="Candara"/>
                <a:cs typeface="Candara"/>
              </a:rPr>
              <a:t>of elasticity of the material  I=moment of inertia of cross-sectional</a:t>
            </a:r>
            <a:r>
              <a:rPr dirty="0" sz="1400" spc="20">
                <a:latin typeface="Candara"/>
                <a:cs typeface="Candara"/>
              </a:rPr>
              <a:t> </a:t>
            </a:r>
            <a:r>
              <a:rPr dirty="0" sz="1400" spc="-5">
                <a:latin typeface="Candara"/>
                <a:cs typeface="Candara"/>
              </a:rPr>
              <a:t>area.</a:t>
            </a:r>
            <a:endParaRPr sz="1400">
              <a:latin typeface="Candara"/>
              <a:cs typeface="Candara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100">
              <a:latin typeface="Times New Roman"/>
              <a:cs typeface="Times New Roman"/>
            </a:endParaRPr>
          </a:p>
          <a:p>
            <a:pPr marL="29209">
              <a:lnSpc>
                <a:spcPct val="100000"/>
              </a:lnSpc>
              <a:spcBef>
                <a:spcPts val="5"/>
              </a:spcBef>
            </a:pPr>
            <a:r>
              <a:rPr dirty="0" u="sng" sz="1400" spc="-5">
                <a:uFill>
                  <a:solidFill>
                    <a:srgbClr val="000000"/>
                  </a:solidFill>
                </a:uFill>
                <a:latin typeface="Candara"/>
                <a:cs typeface="Candara"/>
              </a:rPr>
              <a:t>Important</a:t>
            </a:r>
            <a:r>
              <a:rPr dirty="0" u="sng" sz="1400" spc="-10">
                <a:uFill>
                  <a:solidFill>
                    <a:srgbClr val="000000"/>
                  </a:solidFill>
                </a:uFill>
                <a:latin typeface="Candara"/>
                <a:cs typeface="Candara"/>
              </a:rPr>
              <a:t> </a:t>
            </a:r>
            <a:r>
              <a:rPr dirty="0" u="sng" sz="1400">
                <a:uFill>
                  <a:solidFill>
                    <a:srgbClr val="000000"/>
                  </a:solidFill>
                </a:uFill>
                <a:latin typeface="Candara"/>
                <a:cs typeface="Candara"/>
              </a:rPr>
              <a:t>note:-</a:t>
            </a:r>
            <a:endParaRPr sz="1400">
              <a:latin typeface="Candara"/>
              <a:cs typeface="Candara"/>
            </a:endParaRPr>
          </a:p>
          <a:p>
            <a:pPr marL="257810" marR="1295400" indent="-228600">
              <a:lnSpc>
                <a:spcPct val="175700"/>
              </a:lnSpc>
              <a:spcBef>
                <a:spcPts val="10"/>
              </a:spcBef>
            </a:pPr>
            <a:r>
              <a:rPr dirty="0" sz="1400" spc="-5">
                <a:latin typeface="Candara"/>
                <a:cs typeface="Candara"/>
              </a:rPr>
              <a:t>Frame and beam can </a:t>
            </a:r>
            <a:r>
              <a:rPr dirty="0" sz="1400">
                <a:latin typeface="Candara"/>
                <a:cs typeface="Candara"/>
              </a:rPr>
              <a:t>be </a:t>
            </a:r>
            <a:r>
              <a:rPr dirty="0" sz="1400" spc="-5">
                <a:latin typeface="Candara"/>
                <a:cs typeface="Candara"/>
              </a:rPr>
              <a:t>divided </a:t>
            </a:r>
            <a:r>
              <a:rPr dirty="0" sz="1400">
                <a:latin typeface="Candara"/>
                <a:cs typeface="Candara"/>
              </a:rPr>
              <a:t>into </a:t>
            </a:r>
            <a:r>
              <a:rPr dirty="0" sz="1400" spc="-5">
                <a:latin typeface="Candara"/>
                <a:cs typeface="Candara"/>
              </a:rPr>
              <a:t>pieces. One piece has </a:t>
            </a:r>
            <a:r>
              <a:rPr dirty="0" sz="1400">
                <a:latin typeface="Candara"/>
                <a:cs typeface="Candara"/>
              </a:rPr>
              <a:t>ends may be,  1- </a:t>
            </a:r>
            <a:r>
              <a:rPr dirty="0" sz="1400" spc="-5">
                <a:latin typeface="Candara"/>
                <a:cs typeface="Candara"/>
              </a:rPr>
              <a:t>Exterior or interior</a:t>
            </a:r>
            <a:r>
              <a:rPr dirty="0" sz="1400" spc="40">
                <a:latin typeface="Candara"/>
                <a:cs typeface="Candara"/>
              </a:rPr>
              <a:t> </a:t>
            </a:r>
            <a:r>
              <a:rPr dirty="0" sz="1400">
                <a:latin typeface="Candara"/>
                <a:cs typeface="Candara"/>
              </a:rPr>
              <a:t>support</a:t>
            </a:r>
            <a:endParaRPr sz="1400">
              <a:latin typeface="Candara"/>
              <a:cs typeface="Candara"/>
            </a:endParaRPr>
          </a:p>
          <a:p>
            <a:pPr marL="257810" marR="2647315">
              <a:lnSpc>
                <a:spcPct val="117100"/>
              </a:lnSpc>
            </a:pPr>
            <a:r>
              <a:rPr dirty="0" sz="1400" spc="-5">
                <a:latin typeface="Candara"/>
                <a:cs typeface="Candara"/>
              </a:rPr>
              <a:t>2- Point of applying </a:t>
            </a:r>
            <a:r>
              <a:rPr dirty="0" sz="1400">
                <a:latin typeface="Candara"/>
                <a:cs typeface="Candara"/>
              </a:rPr>
              <a:t>concentrated </a:t>
            </a:r>
            <a:r>
              <a:rPr dirty="0" sz="1400" spc="-5">
                <a:latin typeface="Candara"/>
                <a:cs typeface="Candara"/>
              </a:rPr>
              <a:t>load </a:t>
            </a:r>
            <a:r>
              <a:rPr dirty="0" sz="1400">
                <a:latin typeface="Candara"/>
                <a:cs typeface="Candara"/>
              </a:rPr>
              <a:t>or moment  3- End </a:t>
            </a:r>
            <a:r>
              <a:rPr dirty="0" sz="1400" spc="-5">
                <a:latin typeface="Candara"/>
                <a:cs typeface="Candara"/>
              </a:rPr>
              <a:t>points of </a:t>
            </a:r>
            <a:r>
              <a:rPr dirty="0" sz="1400">
                <a:latin typeface="Candara"/>
                <a:cs typeface="Candara"/>
              </a:rPr>
              <a:t>distributed </a:t>
            </a:r>
            <a:r>
              <a:rPr dirty="0" sz="1400" spc="-5">
                <a:latin typeface="Candara"/>
                <a:cs typeface="Candara"/>
              </a:rPr>
              <a:t>load or</a:t>
            </a:r>
            <a:r>
              <a:rPr dirty="0" sz="1400" spc="-190">
                <a:latin typeface="Candara"/>
                <a:cs typeface="Candara"/>
              </a:rPr>
              <a:t> </a:t>
            </a:r>
            <a:r>
              <a:rPr dirty="0" sz="1400">
                <a:latin typeface="Candara"/>
                <a:cs typeface="Candara"/>
              </a:rPr>
              <a:t>moment</a:t>
            </a:r>
            <a:endParaRPr sz="1400">
              <a:latin typeface="Candara"/>
              <a:cs typeface="Candara"/>
            </a:endParaRPr>
          </a:p>
          <a:p>
            <a:pPr marL="486409" marR="28575" indent="-228600">
              <a:lnSpc>
                <a:spcPct val="116399"/>
              </a:lnSpc>
              <a:spcBef>
                <a:spcPts val="15"/>
              </a:spcBef>
              <a:buAutoNum type="arabicPlain" startAt="4"/>
              <a:tabLst>
                <a:tab pos="487045" algn="l"/>
              </a:tabLst>
            </a:pPr>
            <a:r>
              <a:rPr dirty="0" sz="1400" spc="-5">
                <a:latin typeface="Candara"/>
                <a:cs typeface="Candara"/>
              </a:rPr>
              <a:t>Point of discontinuity of properties of </a:t>
            </a:r>
            <a:r>
              <a:rPr dirty="0" sz="1400" spc="-10">
                <a:latin typeface="Candara"/>
                <a:cs typeface="Candara"/>
              </a:rPr>
              <a:t>beam </a:t>
            </a:r>
            <a:r>
              <a:rPr dirty="0" sz="1400" spc="-5">
                <a:latin typeface="Candara"/>
                <a:cs typeface="Candara"/>
              </a:rPr>
              <a:t>or </a:t>
            </a:r>
            <a:r>
              <a:rPr dirty="0" sz="1400">
                <a:latin typeface="Candara"/>
                <a:cs typeface="Candara"/>
              </a:rPr>
              <a:t>frame ( </a:t>
            </a:r>
            <a:r>
              <a:rPr dirty="0" sz="1400" spc="-5">
                <a:latin typeface="Candara"/>
                <a:cs typeface="Candara"/>
              </a:rPr>
              <a:t>such as change </a:t>
            </a:r>
            <a:r>
              <a:rPr dirty="0" sz="1400" spc="-10">
                <a:latin typeface="Candara"/>
                <a:cs typeface="Candara"/>
              </a:rPr>
              <a:t>area, </a:t>
            </a:r>
            <a:r>
              <a:rPr dirty="0" sz="1400" spc="-5">
                <a:latin typeface="Candara"/>
                <a:cs typeface="Candara"/>
              </a:rPr>
              <a:t>and  material)</a:t>
            </a:r>
            <a:endParaRPr sz="1400">
              <a:latin typeface="Candara"/>
              <a:cs typeface="Candara"/>
            </a:endParaRPr>
          </a:p>
          <a:p>
            <a:pPr marL="257810" marR="2850515">
              <a:lnSpc>
                <a:spcPts val="1980"/>
              </a:lnSpc>
              <a:spcBef>
                <a:spcPts val="105"/>
              </a:spcBef>
              <a:buAutoNum type="arabicPlain" startAt="4"/>
              <a:tabLst>
                <a:tab pos="487045" algn="l"/>
              </a:tabLst>
            </a:pPr>
            <a:r>
              <a:rPr dirty="0" sz="1400" spc="-5">
                <a:latin typeface="Candara"/>
                <a:cs typeface="Candara"/>
              </a:rPr>
              <a:t>Point of applying </a:t>
            </a:r>
            <a:r>
              <a:rPr dirty="0" sz="1400">
                <a:latin typeface="Candara"/>
                <a:cs typeface="Candara"/>
              </a:rPr>
              <a:t>virtual </a:t>
            </a:r>
            <a:r>
              <a:rPr dirty="0" sz="1400" spc="-5">
                <a:latin typeface="Candara"/>
                <a:cs typeface="Candara"/>
              </a:rPr>
              <a:t>unit load or </a:t>
            </a:r>
            <a:r>
              <a:rPr dirty="0" sz="1400">
                <a:latin typeface="Candara"/>
                <a:cs typeface="Candara"/>
              </a:rPr>
              <a:t>moment  6- </a:t>
            </a:r>
            <a:r>
              <a:rPr dirty="0" sz="1400" spc="-5">
                <a:latin typeface="Candara"/>
                <a:cs typeface="Candara"/>
              </a:rPr>
              <a:t>Internal</a:t>
            </a:r>
            <a:r>
              <a:rPr dirty="0" sz="1400" spc="55">
                <a:latin typeface="Candara"/>
                <a:cs typeface="Candara"/>
              </a:rPr>
              <a:t> </a:t>
            </a:r>
            <a:r>
              <a:rPr dirty="0" sz="1400" spc="-5">
                <a:latin typeface="Candara"/>
                <a:cs typeface="Candara"/>
              </a:rPr>
              <a:t>hinge</a:t>
            </a:r>
            <a:endParaRPr sz="1400">
              <a:latin typeface="Candara"/>
              <a:cs typeface="Candara"/>
            </a:endParaRPr>
          </a:p>
          <a:p>
            <a:pPr>
              <a:lnSpc>
                <a:spcPct val="100000"/>
              </a:lnSpc>
            </a:pP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900">
              <a:latin typeface="Times New Roman"/>
              <a:cs typeface="Times New Roman"/>
            </a:endParaRPr>
          </a:p>
          <a:p>
            <a:pPr marL="29209" marR="26034">
              <a:lnSpc>
                <a:spcPct val="117900"/>
              </a:lnSpc>
            </a:pPr>
            <a:r>
              <a:rPr dirty="0" sz="1400">
                <a:latin typeface="Candara"/>
                <a:cs typeface="Candara"/>
              </a:rPr>
              <a:t>Example: use </a:t>
            </a:r>
            <a:r>
              <a:rPr dirty="0" sz="1400" spc="-5">
                <a:latin typeface="Candara"/>
                <a:cs typeface="Candara"/>
              </a:rPr>
              <a:t>unit load method; determine the </a:t>
            </a:r>
            <a:r>
              <a:rPr dirty="0" sz="1400">
                <a:latin typeface="Candara"/>
                <a:cs typeface="Candara"/>
              </a:rPr>
              <a:t>slope </a:t>
            </a:r>
            <a:r>
              <a:rPr dirty="0" sz="1400" spc="-5">
                <a:latin typeface="Candara"/>
                <a:cs typeface="Candara"/>
              </a:rPr>
              <a:t>at </a:t>
            </a:r>
            <a:r>
              <a:rPr dirty="0" sz="1400">
                <a:latin typeface="Candara"/>
                <a:cs typeface="Candara"/>
              </a:rPr>
              <a:t>point B </a:t>
            </a:r>
            <a:r>
              <a:rPr dirty="0" sz="1400" spc="-5">
                <a:latin typeface="Candara"/>
                <a:cs typeface="Candara"/>
              </a:rPr>
              <a:t>of the </a:t>
            </a:r>
            <a:r>
              <a:rPr dirty="0" sz="1400">
                <a:latin typeface="Candara"/>
                <a:cs typeface="Candara"/>
              </a:rPr>
              <a:t>steel beam. E=200  G Pa ,</a:t>
            </a:r>
            <a:r>
              <a:rPr dirty="0" sz="1400" spc="-25">
                <a:latin typeface="Candara"/>
                <a:cs typeface="Candara"/>
              </a:rPr>
              <a:t> </a:t>
            </a:r>
            <a:r>
              <a:rPr dirty="0" sz="1400" spc="-5">
                <a:latin typeface="Candara"/>
                <a:cs typeface="Candara"/>
              </a:rPr>
              <a:t>I=70X10</a:t>
            </a:r>
            <a:r>
              <a:rPr dirty="0" baseline="40123" sz="1350" spc="-7">
                <a:latin typeface="Candara"/>
                <a:cs typeface="Candara"/>
              </a:rPr>
              <a:t>6</a:t>
            </a:r>
            <a:r>
              <a:rPr dirty="0" sz="1400" spc="-5">
                <a:latin typeface="Candara"/>
                <a:cs typeface="Candara"/>
              </a:rPr>
              <a:t>mm</a:t>
            </a:r>
            <a:r>
              <a:rPr dirty="0" baseline="40123" sz="1350" spc="-7">
                <a:latin typeface="Candara"/>
                <a:cs typeface="Candara"/>
              </a:rPr>
              <a:t>4</a:t>
            </a:r>
            <a:endParaRPr baseline="40123" sz="1350">
              <a:latin typeface="Candara"/>
              <a:cs typeface="Candara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3313456" y="7273985"/>
            <a:ext cx="2717800" cy="151765"/>
          </a:xfrm>
          <a:custGeom>
            <a:avLst/>
            <a:gdLst/>
            <a:ahLst/>
            <a:cxnLst/>
            <a:rect l="l" t="t" r="r" b="b"/>
            <a:pathLst>
              <a:path w="2717800" h="151765">
                <a:moveTo>
                  <a:pt x="0" y="0"/>
                </a:moveTo>
                <a:lnTo>
                  <a:pt x="0" y="151367"/>
                </a:lnTo>
                <a:lnTo>
                  <a:pt x="2717175" y="151367"/>
                </a:lnTo>
                <a:lnTo>
                  <a:pt x="2717175" y="0"/>
                </a:lnTo>
                <a:lnTo>
                  <a:pt x="0" y="0"/>
                </a:lnTo>
              </a:path>
            </a:pathLst>
          </a:custGeom>
          <a:ln w="1430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3207157" y="7423561"/>
            <a:ext cx="203097" cy="24009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3047439" y="7661866"/>
            <a:ext cx="522533" cy="10406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3047439" y="7661866"/>
            <a:ext cx="522605" cy="104139"/>
          </a:xfrm>
          <a:custGeom>
            <a:avLst/>
            <a:gdLst/>
            <a:ahLst/>
            <a:cxnLst/>
            <a:rect l="l" t="t" r="r" b="b"/>
            <a:pathLst>
              <a:path w="522604" h="104140">
                <a:moveTo>
                  <a:pt x="0" y="0"/>
                </a:moveTo>
                <a:lnTo>
                  <a:pt x="0" y="104065"/>
                </a:lnTo>
                <a:lnTo>
                  <a:pt x="522533" y="104065"/>
                </a:lnTo>
                <a:lnTo>
                  <a:pt x="522533" y="0"/>
                </a:lnTo>
                <a:lnTo>
                  <a:pt x="0" y="0"/>
                </a:lnTo>
              </a:path>
            </a:pathLst>
          </a:custGeom>
          <a:ln w="3576">
            <a:solidFill>
              <a:srgbClr val="7C7C7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974272" y="7423562"/>
            <a:ext cx="222097" cy="22117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4824053" y="7642945"/>
            <a:ext cx="522533" cy="10406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4824053" y="7642945"/>
            <a:ext cx="522605" cy="104139"/>
          </a:xfrm>
          <a:custGeom>
            <a:avLst/>
            <a:gdLst/>
            <a:ahLst/>
            <a:cxnLst/>
            <a:rect l="l" t="t" r="r" b="b"/>
            <a:pathLst>
              <a:path w="522604" h="104140">
                <a:moveTo>
                  <a:pt x="0" y="0"/>
                </a:moveTo>
                <a:lnTo>
                  <a:pt x="0" y="104065"/>
                </a:lnTo>
                <a:lnTo>
                  <a:pt x="522533" y="104065"/>
                </a:lnTo>
                <a:lnTo>
                  <a:pt x="522533" y="0"/>
                </a:lnTo>
                <a:lnTo>
                  <a:pt x="0" y="0"/>
                </a:lnTo>
              </a:path>
            </a:pathLst>
          </a:custGeom>
          <a:ln w="3576">
            <a:solidFill>
              <a:srgbClr val="7C7C7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5109072" y="7037473"/>
            <a:ext cx="922019" cy="236854"/>
          </a:xfrm>
          <a:custGeom>
            <a:avLst/>
            <a:gdLst/>
            <a:ahLst/>
            <a:cxnLst/>
            <a:rect l="l" t="t" r="r" b="b"/>
            <a:pathLst>
              <a:path w="922020" h="236854">
                <a:moveTo>
                  <a:pt x="0" y="0"/>
                </a:moveTo>
                <a:lnTo>
                  <a:pt x="0" y="236512"/>
                </a:lnTo>
                <a:lnTo>
                  <a:pt x="921559" y="236512"/>
                </a:lnTo>
                <a:lnTo>
                  <a:pt x="921559" y="0"/>
                </a:lnTo>
                <a:lnTo>
                  <a:pt x="0" y="0"/>
                </a:lnTo>
              </a:path>
            </a:pathLst>
          </a:custGeom>
          <a:ln w="357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5992629" y="7037473"/>
            <a:ext cx="76004" cy="227051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5660108" y="7037473"/>
            <a:ext cx="66504" cy="227051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5413092" y="7037473"/>
            <a:ext cx="66504" cy="227051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5251581" y="7037473"/>
            <a:ext cx="76004" cy="227051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5071069" y="7037473"/>
            <a:ext cx="76004" cy="227051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3313456" y="7784852"/>
            <a:ext cx="0" cy="274955"/>
          </a:xfrm>
          <a:custGeom>
            <a:avLst/>
            <a:gdLst/>
            <a:ahLst/>
            <a:cxnLst/>
            <a:rect l="l" t="t" r="r" b="b"/>
            <a:pathLst>
              <a:path w="0" h="274954">
                <a:moveTo>
                  <a:pt x="0" y="0"/>
                </a:moveTo>
                <a:lnTo>
                  <a:pt x="0" y="274354"/>
                </a:lnTo>
              </a:path>
            </a:pathLst>
          </a:custGeom>
          <a:ln w="359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5090071" y="7784852"/>
            <a:ext cx="0" cy="274955"/>
          </a:xfrm>
          <a:custGeom>
            <a:avLst/>
            <a:gdLst/>
            <a:ahLst/>
            <a:cxnLst/>
            <a:rect l="l" t="t" r="r" b="b"/>
            <a:pathLst>
              <a:path w="0" h="274954">
                <a:moveTo>
                  <a:pt x="0" y="0"/>
                </a:moveTo>
                <a:lnTo>
                  <a:pt x="0" y="274354"/>
                </a:lnTo>
              </a:path>
            </a:pathLst>
          </a:custGeom>
          <a:ln w="359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6030631" y="7747010"/>
            <a:ext cx="0" cy="274955"/>
          </a:xfrm>
          <a:custGeom>
            <a:avLst/>
            <a:gdLst/>
            <a:ahLst/>
            <a:cxnLst/>
            <a:rect l="l" t="t" r="r" b="b"/>
            <a:pathLst>
              <a:path w="0" h="274954">
                <a:moveTo>
                  <a:pt x="0" y="0"/>
                </a:moveTo>
                <a:lnTo>
                  <a:pt x="0" y="274354"/>
                </a:lnTo>
              </a:path>
            </a:pathLst>
          </a:custGeom>
          <a:ln w="359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3313456" y="7917299"/>
            <a:ext cx="2708275" cy="0"/>
          </a:xfrm>
          <a:custGeom>
            <a:avLst/>
            <a:gdLst/>
            <a:ahLst/>
            <a:cxnLst/>
            <a:rect l="l" t="t" r="r" b="b"/>
            <a:pathLst>
              <a:path w="2708275" h="0">
                <a:moveTo>
                  <a:pt x="0" y="0"/>
                </a:moveTo>
                <a:lnTo>
                  <a:pt x="2707675" y="0"/>
                </a:lnTo>
              </a:path>
            </a:pathLst>
          </a:custGeom>
          <a:ln w="35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3962183" y="7981668"/>
            <a:ext cx="52705" cy="139065"/>
          </a:xfrm>
          <a:custGeom>
            <a:avLst/>
            <a:gdLst/>
            <a:ahLst/>
            <a:cxnLst/>
            <a:rect l="l" t="t" r="r" b="b"/>
            <a:pathLst>
              <a:path w="52704" h="139065">
                <a:moveTo>
                  <a:pt x="52608" y="30601"/>
                </a:moveTo>
                <a:lnTo>
                  <a:pt x="35076" y="30601"/>
                </a:lnTo>
                <a:lnTo>
                  <a:pt x="35076" y="138629"/>
                </a:lnTo>
                <a:lnTo>
                  <a:pt x="52608" y="138629"/>
                </a:lnTo>
                <a:lnTo>
                  <a:pt x="52608" y="30601"/>
                </a:lnTo>
                <a:close/>
              </a:path>
              <a:path w="52704" h="139065">
                <a:moveTo>
                  <a:pt x="52608" y="0"/>
                </a:moveTo>
                <a:lnTo>
                  <a:pt x="41308" y="0"/>
                </a:lnTo>
                <a:lnTo>
                  <a:pt x="38255" y="5966"/>
                </a:lnTo>
                <a:lnTo>
                  <a:pt x="33062" y="12122"/>
                </a:lnTo>
                <a:lnTo>
                  <a:pt x="0" y="34650"/>
                </a:lnTo>
                <a:lnTo>
                  <a:pt x="0" y="51036"/>
                </a:lnTo>
                <a:lnTo>
                  <a:pt x="35076" y="30601"/>
                </a:lnTo>
                <a:lnTo>
                  <a:pt x="52608" y="30601"/>
                </a:lnTo>
                <a:lnTo>
                  <a:pt x="5260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4062750" y="7981668"/>
            <a:ext cx="93093" cy="140984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4181685" y="8018022"/>
            <a:ext cx="140102" cy="102275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5440327" y="7984115"/>
            <a:ext cx="94752" cy="138537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5559275" y="8018022"/>
            <a:ext cx="140102" cy="102275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3170617" y="7329449"/>
            <a:ext cx="133667" cy="138072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4829121" y="7452435"/>
            <a:ext cx="107800" cy="138072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6040512" y="7412247"/>
            <a:ext cx="126294" cy="142777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5817944" y="6884187"/>
            <a:ext cx="94626" cy="138690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5939299" y="6884818"/>
            <a:ext cx="85758" cy="138060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6045832" y="6882421"/>
            <a:ext cx="337588" cy="142815"/>
          </a:xfrm>
          <a:prstGeom prst="rect">
            <a:avLst/>
          </a:prstGeom>
          <a:blipFill>
            <a:blip r:embed="rId1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3408348" y="8436087"/>
            <a:ext cx="2718435" cy="151765"/>
          </a:xfrm>
          <a:custGeom>
            <a:avLst/>
            <a:gdLst/>
            <a:ahLst/>
            <a:cxnLst/>
            <a:rect l="l" t="t" r="r" b="b"/>
            <a:pathLst>
              <a:path w="2718435" h="151765">
                <a:moveTo>
                  <a:pt x="0" y="0"/>
                </a:moveTo>
                <a:lnTo>
                  <a:pt x="0" y="151525"/>
                </a:lnTo>
                <a:lnTo>
                  <a:pt x="2718121" y="151525"/>
                </a:lnTo>
                <a:lnTo>
                  <a:pt x="2718121" y="0"/>
                </a:lnTo>
                <a:lnTo>
                  <a:pt x="0" y="0"/>
                </a:lnTo>
              </a:path>
            </a:pathLst>
          </a:custGeom>
          <a:ln w="1431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3302011" y="8585820"/>
            <a:ext cx="203169" cy="24034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3142238" y="8824372"/>
            <a:ext cx="522715" cy="10417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3142238" y="8824372"/>
            <a:ext cx="523240" cy="104775"/>
          </a:xfrm>
          <a:custGeom>
            <a:avLst/>
            <a:gdLst/>
            <a:ahLst/>
            <a:cxnLst/>
            <a:rect l="l" t="t" r="r" b="b"/>
            <a:pathLst>
              <a:path w="523239" h="104775">
                <a:moveTo>
                  <a:pt x="0" y="0"/>
                </a:moveTo>
                <a:lnTo>
                  <a:pt x="0" y="104174"/>
                </a:lnTo>
                <a:lnTo>
                  <a:pt x="522715" y="104174"/>
                </a:lnTo>
                <a:lnTo>
                  <a:pt x="522715" y="0"/>
                </a:lnTo>
                <a:lnTo>
                  <a:pt x="0" y="0"/>
                </a:lnTo>
              </a:path>
            </a:pathLst>
          </a:custGeom>
          <a:ln w="3579">
            <a:solidFill>
              <a:srgbClr val="7C7C7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/>
          <p:nvPr/>
        </p:nvSpPr>
        <p:spPr>
          <a:xfrm>
            <a:off x="5069741" y="8585820"/>
            <a:ext cx="222175" cy="221404"/>
          </a:xfrm>
          <a:prstGeom prst="rect">
            <a:avLst/>
          </a:prstGeom>
          <a:blipFill>
            <a:blip r:embed="rId1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/>
          <p:nvPr/>
        </p:nvSpPr>
        <p:spPr>
          <a:xfrm>
            <a:off x="4919471" y="8805432"/>
            <a:ext cx="522715" cy="10417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/>
          <p:nvPr/>
        </p:nvSpPr>
        <p:spPr>
          <a:xfrm>
            <a:off x="4919471" y="8805432"/>
            <a:ext cx="523240" cy="104775"/>
          </a:xfrm>
          <a:custGeom>
            <a:avLst/>
            <a:gdLst/>
            <a:ahLst/>
            <a:cxnLst/>
            <a:rect l="l" t="t" r="r" b="b"/>
            <a:pathLst>
              <a:path w="523239" h="104775">
                <a:moveTo>
                  <a:pt x="0" y="0"/>
                </a:moveTo>
                <a:lnTo>
                  <a:pt x="0" y="104174"/>
                </a:lnTo>
                <a:lnTo>
                  <a:pt x="522715" y="104174"/>
                </a:lnTo>
                <a:lnTo>
                  <a:pt x="522715" y="0"/>
                </a:lnTo>
                <a:lnTo>
                  <a:pt x="0" y="0"/>
                </a:lnTo>
              </a:path>
            </a:pathLst>
          </a:custGeom>
          <a:ln w="3579">
            <a:solidFill>
              <a:srgbClr val="7C7C7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/>
          <p:nvPr/>
        </p:nvSpPr>
        <p:spPr>
          <a:xfrm>
            <a:off x="5204589" y="8199366"/>
            <a:ext cx="922019" cy="236854"/>
          </a:xfrm>
          <a:custGeom>
            <a:avLst/>
            <a:gdLst/>
            <a:ahLst/>
            <a:cxnLst/>
            <a:rect l="l" t="t" r="r" b="b"/>
            <a:pathLst>
              <a:path w="922020" h="236854">
                <a:moveTo>
                  <a:pt x="0" y="0"/>
                </a:moveTo>
                <a:lnTo>
                  <a:pt x="0" y="236721"/>
                </a:lnTo>
                <a:lnTo>
                  <a:pt x="921880" y="236721"/>
                </a:lnTo>
                <a:lnTo>
                  <a:pt x="921880" y="0"/>
                </a:lnTo>
                <a:lnTo>
                  <a:pt x="0" y="0"/>
                </a:lnTo>
              </a:path>
            </a:pathLst>
          </a:custGeom>
          <a:ln w="358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/>
          <p:nvPr/>
        </p:nvSpPr>
        <p:spPr>
          <a:xfrm>
            <a:off x="6088454" y="8199366"/>
            <a:ext cx="76031" cy="227251"/>
          </a:xfrm>
          <a:prstGeom prst="rect">
            <a:avLst/>
          </a:prstGeom>
          <a:blipFill>
            <a:blip r:embed="rId1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/>
          <p:nvPr/>
        </p:nvSpPr>
        <p:spPr>
          <a:xfrm>
            <a:off x="5755816" y="8199366"/>
            <a:ext cx="76031" cy="227251"/>
          </a:xfrm>
          <a:prstGeom prst="rect">
            <a:avLst/>
          </a:prstGeom>
          <a:blipFill>
            <a:blip r:embed="rId1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4" name="object 44"/>
          <p:cNvSpPr/>
          <p:nvPr/>
        </p:nvSpPr>
        <p:spPr>
          <a:xfrm>
            <a:off x="5508714" y="8199366"/>
            <a:ext cx="66527" cy="227251"/>
          </a:xfrm>
          <a:prstGeom prst="rect">
            <a:avLst/>
          </a:prstGeom>
          <a:blipFill>
            <a:blip r:embed="rId2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5" name="object 45"/>
          <p:cNvSpPr/>
          <p:nvPr/>
        </p:nvSpPr>
        <p:spPr>
          <a:xfrm>
            <a:off x="5347148" y="8199366"/>
            <a:ext cx="76031" cy="227251"/>
          </a:xfrm>
          <a:prstGeom prst="rect">
            <a:avLst/>
          </a:prstGeom>
          <a:blipFill>
            <a:blip r:embed="rId1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6" name="object 46"/>
          <p:cNvSpPr/>
          <p:nvPr/>
        </p:nvSpPr>
        <p:spPr>
          <a:xfrm>
            <a:off x="5166573" y="8199366"/>
            <a:ext cx="76031" cy="227251"/>
          </a:xfrm>
          <a:prstGeom prst="rect">
            <a:avLst/>
          </a:prstGeom>
          <a:blipFill>
            <a:blip r:embed="rId1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7" name="object 47"/>
          <p:cNvSpPr/>
          <p:nvPr/>
        </p:nvSpPr>
        <p:spPr>
          <a:xfrm>
            <a:off x="3370332" y="9146365"/>
            <a:ext cx="76031" cy="75762"/>
          </a:xfrm>
          <a:prstGeom prst="rect">
            <a:avLst/>
          </a:prstGeom>
          <a:blipFill>
            <a:blip r:embed="rId2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8" name="object 48"/>
          <p:cNvSpPr/>
          <p:nvPr/>
        </p:nvSpPr>
        <p:spPr>
          <a:xfrm>
            <a:off x="3408348" y="8947487"/>
            <a:ext cx="0" cy="274955"/>
          </a:xfrm>
          <a:custGeom>
            <a:avLst/>
            <a:gdLst/>
            <a:ahLst/>
            <a:cxnLst/>
            <a:rect l="l" t="t" r="r" b="b"/>
            <a:pathLst>
              <a:path w="0" h="274954">
                <a:moveTo>
                  <a:pt x="0" y="0"/>
                </a:moveTo>
                <a:lnTo>
                  <a:pt x="0" y="274640"/>
                </a:lnTo>
              </a:path>
            </a:pathLst>
          </a:custGeom>
          <a:ln w="35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9" name="object 49"/>
          <p:cNvSpPr/>
          <p:nvPr/>
        </p:nvSpPr>
        <p:spPr>
          <a:xfrm>
            <a:off x="5147566" y="8947487"/>
            <a:ext cx="66527" cy="75762"/>
          </a:xfrm>
          <a:prstGeom prst="rect">
            <a:avLst/>
          </a:prstGeom>
          <a:blipFill>
            <a:blip r:embed="rId2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0" name="object 50"/>
          <p:cNvSpPr/>
          <p:nvPr/>
        </p:nvSpPr>
        <p:spPr>
          <a:xfrm>
            <a:off x="5185581" y="8947487"/>
            <a:ext cx="0" cy="274955"/>
          </a:xfrm>
          <a:custGeom>
            <a:avLst/>
            <a:gdLst/>
            <a:ahLst/>
            <a:cxnLst/>
            <a:rect l="l" t="t" r="r" b="b"/>
            <a:pathLst>
              <a:path w="0" h="274954">
                <a:moveTo>
                  <a:pt x="0" y="0"/>
                </a:moveTo>
                <a:lnTo>
                  <a:pt x="0" y="274640"/>
                </a:lnTo>
              </a:path>
            </a:pathLst>
          </a:custGeom>
          <a:ln w="35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1" name="object 51"/>
          <p:cNvSpPr/>
          <p:nvPr/>
        </p:nvSpPr>
        <p:spPr>
          <a:xfrm>
            <a:off x="6126469" y="8909605"/>
            <a:ext cx="0" cy="274955"/>
          </a:xfrm>
          <a:custGeom>
            <a:avLst/>
            <a:gdLst/>
            <a:ahLst/>
            <a:cxnLst/>
            <a:rect l="l" t="t" r="r" b="b"/>
            <a:pathLst>
              <a:path w="0" h="274954">
                <a:moveTo>
                  <a:pt x="0" y="0"/>
                </a:moveTo>
                <a:lnTo>
                  <a:pt x="0" y="274640"/>
                </a:lnTo>
              </a:path>
            </a:pathLst>
          </a:custGeom>
          <a:ln w="35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2" name="object 52"/>
          <p:cNvSpPr/>
          <p:nvPr/>
        </p:nvSpPr>
        <p:spPr>
          <a:xfrm>
            <a:off x="3408348" y="9080072"/>
            <a:ext cx="2708910" cy="0"/>
          </a:xfrm>
          <a:custGeom>
            <a:avLst/>
            <a:gdLst/>
            <a:ahLst/>
            <a:cxnLst/>
            <a:rect l="l" t="t" r="r" b="b"/>
            <a:pathLst>
              <a:path w="2708910" h="0">
                <a:moveTo>
                  <a:pt x="0" y="0"/>
                </a:moveTo>
                <a:lnTo>
                  <a:pt x="2708617" y="0"/>
                </a:lnTo>
              </a:path>
            </a:pathLst>
          </a:custGeom>
          <a:ln w="357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3" name="object 53"/>
          <p:cNvSpPr/>
          <p:nvPr/>
        </p:nvSpPr>
        <p:spPr>
          <a:xfrm>
            <a:off x="4057275" y="9144496"/>
            <a:ext cx="53340" cy="139065"/>
          </a:xfrm>
          <a:custGeom>
            <a:avLst/>
            <a:gdLst/>
            <a:ahLst/>
            <a:cxnLst/>
            <a:rect l="l" t="t" r="r" b="b"/>
            <a:pathLst>
              <a:path w="53339" h="139065">
                <a:moveTo>
                  <a:pt x="52715" y="30633"/>
                </a:moveTo>
                <a:lnTo>
                  <a:pt x="35101" y="30633"/>
                </a:lnTo>
                <a:lnTo>
                  <a:pt x="35101" y="138772"/>
                </a:lnTo>
                <a:lnTo>
                  <a:pt x="52715" y="138772"/>
                </a:lnTo>
                <a:lnTo>
                  <a:pt x="52715" y="30633"/>
                </a:lnTo>
                <a:close/>
              </a:path>
              <a:path w="53339" h="139065">
                <a:moveTo>
                  <a:pt x="52715" y="0"/>
                </a:moveTo>
                <a:lnTo>
                  <a:pt x="41310" y="0"/>
                </a:lnTo>
                <a:lnTo>
                  <a:pt x="38269" y="5972"/>
                </a:lnTo>
                <a:lnTo>
                  <a:pt x="33073" y="12134"/>
                </a:lnTo>
                <a:lnTo>
                  <a:pt x="0" y="34699"/>
                </a:lnTo>
                <a:lnTo>
                  <a:pt x="0" y="51102"/>
                </a:lnTo>
                <a:lnTo>
                  <a:pt x="35101" y="30633"/>
                </a:lnTo>
                <a:lnTo>
                  <a:pt x="52715" y="30633"/>
                </a:lnTo>
                <a:lnTo>
                  <a:pt x="5271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4" name="object 54"/>
          <p:cNvSpPr/>
          <p:nvPr/>
        </p:nvSpPr>
        <p:spPr>
          <a:xfrm>
            <a:off x="4157890" y="9144496"/>
            <a:ext cx="93138" cy="141133"/>
          </a:xfrm>
          <a:prstGeom prst="rect">
            <a:avLst/>
          </a:prstGeom>
          <a:blipFill>
            <a:blip r:embed="rId2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5" name="object 55"/>
          <p:cNvSpPr/>
          <p:nvPr/>
        </p:nvSpPr>
        <p:spPr>
          <a:xfrm>
            <a:off x="4276880" y="9180888"/>
            <a:ext cx="140151" cy="102381"/>
          </a:xfrm>
          <a:prstGeom prst="rect">
            <a:avLst/>
          </a:prstGeom>
          <a:blipFill>
            <a:blip r:embed="rId2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6" name="object 56"/>
          <p:cNvSpPr/>
          <p:nvPr/>
        </p:nvSpPr>
        <p:spPr>
          <a:xfrm>
            <a:off x="5526455" y="9146946"/>
            <a:ext cx="94785" cy="138684"/>
          </a:xfrm>
          <a:prstGeom prst="rect">
            <a:avLst/>
          </a:prstGeom>
          <a:blipFill>
            <a:blip r:embed="rId2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7" name="object 57"/>
          <p:cNvSpPr/>
          <p:nvPr/>
        </p:nvSpPr>
        <p:spPr>
          <a:xfrm>
            <a:off x="5645444" y="9180888"/>
            <a:ext cx="140151" cy="102381"/>
          </a:xfrm>
          <a:prstGeom prst="rect">
            <a:avLst/>
          </a:prstGeom>
          <a:blipFill>
            <a:blip r:embed="rId2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8" name="object 58"/>
          <p:cNvSpPr/>
          <p:nvPr/>
        </p:nvSpPr>
        <p:spPr>
          <a:xfrm>
            <a:off x="3265459" y="8491608"/>
            <a:ext cx="133713" cy="138204"/>
          </a:xfrm>
          <a:prstGeom prst="rect">
            <a:avLst/>
          </a:prstGeom>
          <a:blipFill>
            <a:blip r:embed="rId2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9" name="object 59"/>
          <p:cNvSpPr/>
          <p:nvPr/>
        </p:nvSpPr>
        <p:spPr>
          <a:xfrm>
            <a:off x="4924540" y="8614723"/>
            <a:ext cx="107837" cy="138204"/>
          </a:xfrm>
          <a:prstGeom prst="rect">
            <a:avLst/>
          </a:prstGeom>
          <a:blipFill>
            <a:blip r:embed="rId2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0" name="object 60"/>
          <p:cNvSpPr/>
          <p:nvPr/>
        </p:nvSpPr>
        <p:spPr>
          <a:xfrm>
            <a:off x="6136354" y="8574481"/>
            <a:ext cx="126338" cy="142926"/>
          </a:xfrm>
          <a:prstGeom prst="rect">
            <a:avLst/>
          </a:prstGeom>
          <a:blipFill>
            <a:blip r:embed="rId2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1" name="object 61"/>
          <p:cNvSpPr/>
          <p:nvPr/>
        </p:nvSpPr>
        <p:spPr>
          <a:xfrm>
            <a:off x="6246345" y="8225883"/>
            <a:ext cx="94659" cy="138759"/>
          </a:xfrm>
          <a:prstGeom prst="rect">
            <a:avLst/>
          </a:prstGeom>
          <a:blipFill>
            <a:blip r:embed="rId3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2" name="object 62"/>
          <p:cNvSpPr/>
          <p:nvPr/>
        </p:nvSpPr>
        <p:spPr>
          <a:xfrm>
            <a:off x="6367742" y="8226387"/>
            <a:ext cx="85788" cy="138254"/>
          </a:xfrm>
          <a:prstGeom prst="rect">
            <a:avLst/>
          </a:prstGeom>
          <a:blipFill>
            <a:blip r:embed="rId3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3" name="object 63"/>
          <p:cNvSpPr/>
          <p:nvPr/>
        </p:nvSpPr>
        <p:spPr>
          <a:xfrm>
            <a:off x="6474313" y="8224115"/>
            <a:ext cx="337706" cy="142889"/>
          </a:xfrm>
          <a:prstGeom prst="rect">
            <a:avLst/>
          </a:prstGeom>
          <a:blipFill>
            <a:blip r:embed="rId3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4" name="object 64"/>
          <p:cNvSpPr/>
          <p:nvPr/>
        </p:nvSpPr>
        <p:spPr>
          <a:xfrm>
            <a:off x="3119606" y="9286552"/>
            <a:ext cx="94557" cy="138772"/>
          </a:xfrm>
          <a:prstGeom prst="rect">
            <a:avLst/>
          </a:prstGeom>
          <a:blipFill>
            <a:blip r:embed="rId3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5" name="object 65"/>
          <p:cNvSpPr/>
          <p:nvPr/>
        </p:nvSpPr>
        <p:spPr>
          <a:xfrm>
            <a:off x="3245869" y="9405997"/>
            <a:ext cx="20320" cy="19685"/>
          </a:xfrm>
          <a:custGeom>
            <a:avLst/>
            <a:gdLst/>
            <a:ahLst/>
            <a:cxnLst/>
            <a:rect l="l" t="t" r="r" b="b"/>
            <a:pathLst>
              <a:path w="20320" h="19684">
                <a:moveTo>
                  <a:pt x="0" y="19327"/>
                </a:moveTo>
                <a:lnTo>
                  <a:pt x="19975" y="19327"/>
                </a:lnTo>
                <a:lnTo>
                  <a:pt x="19975" y="0"/>
                </a:lnTo>
                <a:lnTo>
                  <a:pt x="0" y="0"/>
                </a:lnTo>
                <a:lnTo>
                  <a:pt x="0" y="1932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6" name="object 66"/>
          <p:cNvSpPr/>
          <p:nvPr/>
        </p:nvSpPr>
        <p:spPr>
          <a:xfrm>
            <a:off x="3293046" y="9289002"/>
            <a:ext cx="94722" cy="138684"/>
          </a:xfrm>
          <a:prstGeom prst="rect">
            <a:avLst/>
          </a:prstGeom>
          <a:blipFill>
            <a:blip r:embed="rId3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7" name="object 67"/>
          <p:cNvSpPr/>
          <p:nvPr/>
        </p:nvSpPr>
        <p:spPr>
          <a:xfrm>
            <a:off x="3469084" y="9287120"/>
            <a:ext cx="85763" cy="138204"/>
          </a:xfrm>
          <a:prstGeom prst="rect">
            <a:avLst/>
          </a:prstGeom>
          <a:blipFill>
            <a:blip r:embed="rId3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8" name="object 68"/>
          <p:cNvSpPr/>
          <p:nvPr/>
        </p:nvSpPr>
        <p:spPr>
          <a:xfrm>
            <a:off x="3575579" y="9287120"/>
            <a:ext cx="112564" cy="138204"/>
          </a:xfrm>
          <a:prstGeom prst="rect">
            <a:avLst/>
          </a:prstGeom>
          <a:blipFill>
            <a:blip r:embed="rId3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9" name="object 69"/>
          <p:cNvSpPr/>
          <p:nvPr/>
        </p:nvSpPr>
        <p:spPr>
          <a:xfrm>
            <a:off x="4855605" y="9324433"/>
            <a:ext cx="53340" cy="139065"/>
          </a:xfrm>
          <a:custGeom>
            <a:avLst/>
            <a:gdLst/>
            <a:ahLst/>
            <a:cxnLst/>
            <a:rect l="l" t="t" r="r" b="b"/>
            <a:pathLst>
              <a:path w="53339" h="139065">
                <a:moveTo>
                  <a:pt x="52715" y="30633"/>
                </a:moveTo>
                <a:lnTo>
                  <a:pt x="35101" y="30633"/>
                </a:lnTo>
                <a:lnTo>
                  <a:pt x="35101" y="138778"/>
                </a:lnTo>
                <a:lnTo>
                  <a:pt x="52715" y="138778"/>
                </a:lnTo>
                <a:lnTo>
                  <a:pt x="52715" y="30633"/>
                </a:lnTo>
                <a:close/>
              </a:path>
              <a:path w="53339" h="139065">
                <a:moveTo>
                  <a:pt x="52715" y="0"/>
                </a:moveTo>
                <a:lnTo>
                  <a:pt x="41310" y="0"/>
                </a:lnTo>
                <a:lnTo>
                  <a:pt x="38269" y="5972"/>
                </a:lnTo>
                <a:lnTo>
                  <a:pt x="33073" y="12134"/>
                </a:lnTo>
                <a:lnTo>
                  <a:pt x="0" y="34699"/>
                </a:lnTo>
                <a:lnTo>
                  <a:pt x="0" y="51102"/>
                </a:lnTo>
                <a:lnTo>
                  <a:pt x="35101" y="30633"/>
                </a:lnTo>
                <a:lnTo>
                  <a:pt x="52715" y="30633"/>
                </a:lnTo>
                <a:lnTo>
                  <a:pt x="5271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0" name="object 70"/>
          <p:cNvSpPr/>
          <p:nvPr/>
        </p:nvSpPr>
        <p:spPr>
          <a:xfrm>
            <a:off x="4953812" y="9324433"/>
            <a:ext cx="94659" cy="138778"/>
          </a:xfrm>
          <a:prstGeom prst="rect">
            <a:avLst/>
          </a:prstGeom>
          <a:blipFill>
            <a:blip r:embed="rId3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1" name="object 71"/>
          <p:cNvSpPr/>
          <p:nvPr/>
        </p:nvSpPr>
        <p:spPr>
          <a:xfrm>
            <a:off x="5080151" y="9443885"/>
            <a:ext cx="20320" cy="19685"/>
          </a:xfrm>
          <a:custGeom>
            <a:avLst/>
            <a:gdLst/>
            <a:ahLst/>
            <a:cxnLst/>
            <a:rect l="l" t="t" r="r" b="b"/>
            <a:pathLst>
              <a:path w="20320" h="19684">
                <a:moveTo>
                  <a:pt x="0" y="19327"/>
                </a:moveTo>
                <a:lnTo>
                  <a:pt x="19975" y="19327"/>
                </a:lnTo>
                <a:lnTo>
                  <a:pt x="19975" y="0"/>
                </a:lnTo>
                <a:lnTo>
                  <a:pt x="0" y="0"/>
                </a:lnTo>
                <a:lnTo>
                  <a:pt x="0" y="1932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2" name="object 72"/>
          <p:cNvSpPr/>
          <p:nvPr/>
        </p:nvSpPr>
        <p:spPr>
          <a:xfrm>
            <a:off x="5127290" y="9326883"/>
            <a:ext cx="94785" cy="138685"/>
          </a:xfrm>
          <a:prstGeom prst="rect">
            <a:avLst/>
          </a:prstGeom>
          <a:blipFill>
            <a:blip r:embed="rId3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3" name="object 73"/>
          <p:cNvSpPr/>
          <p:nvPr/>
        </p:nvSpPr>
        <p:spPr>
          <a:xfrm>
            <a:off x="5303303" y="9325002"/>
            <a:ext cx="85788" cy="138210"/>
          </a:xfrm>
          <a:prstGeom prst="rect">
            <a:avLst/>
          </a:prstGeom>
          <a:blipFill>
            <a:blip r:embed="rId3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4" name="object 74"/>
          <p:cNvSpPr/>
          <p:nvPr/>
        </p:nvSpPr>
        <p:spPr>
          <a:xfrm>
            <a:off x="5409874" y="9325002"/>
            <a:ext cx="112526" cy="138210"/>
          </a:xfrm>
          <a:prstGeom prst="rect">
            <a:avLst/>
          </a:prstGeom>
          <a:blipFill>
            <a:blip r:embed="rId4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5" name="object 75"/>
          <p:cNvSpPr/>
          <p:nvPr/>
        </p:nvSpPr>
        <p:spPr>
          <a:xfrm>
            <a:off x="3664953" y="8265658"/>
            <a:ext cx="85725" cy="66675"/>
          </a:xfrm>
          <a:custGeom>
            <a:avLst/>
            <a:gdLst/>
            <a:ahLst/>
            <a:cxnLst/>
            <a:rect l="l" t="t" r="r" b="b"/>
            <a:pathLst>
              <a:path w="85725" h="66675">
                <a:moveTo>
                  <a:pt x="38015" y="0"/>
                </a:moveTo>
                <a:lnTo>
                  <a:pt x="0" y="66254"/>
                </a:lnTo>
                <a:lnTo>
                  <a:pt x="85535" y="56784"/>
                </a:lnTo>
                <a:lnTo>
                  <a:pt x="57023" y="28411"/>
                </a:lnTo>
                <a:lnTo>
                  <a:pt x="3801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6" name="object 76"/>
          <p:cNvSpPr/>
          <p:nvPr/>
        </p:nvSpPr>
        <p:spPr>
          <a:xfrm>
            <a:off x="3664953" y="8237947"/>
            <a:ext cx="401955" cy="482600"/>
          </a:xfrm>
          <a:custGeom>
            <a:avLst/>
            <a:gdLst/>
            <a:ahLst/>
            <a:cxnLst/>
            <a:rect l="l" t="t" r="r" b="b"/>
            <a:pathLst>
              <a:path w="401954" h="482600">
                <a:moveTo>
                  <a:pt x="171070" y="482251"/>
                </a:moveTo>
                <a:lnTo>
                  <a:pt x="213046" y="465941"/>
                </a:lnTo>
                <a:lnTo>
                  <a:pt x="259773" y="452787"/>
                </a:lnTo>
                <a:lnTo>
                  <a:pt x="306501" y="439634"/>
                </a:lnTo>
                <a:lnTo>
                  <a:pt x="348477" y="423324"/>
                </a:lnTo>
                <a:lnTo>
                  <a:pt x="380948" y="400700"/>
                </a:lnTo>
                <a:lnTo>
                  <a:pt x="399164" y="368606"/>
                </a:lnTo>
                <a:lnTo>
                  <a:pt x="401633" y="333740"/>
                </a:lnTo>
                <a:lnTo>
                  <a:pt x="395749" y="288552"/>
                </a:lnTo>
                <a:lnTo>
                  <a:pt x="382959" y="236929"/>
                </a:lnTo>
                <a:lnTo>
                  <a:pt x="364713" y="182755"/>
                </a:lnTo>
                <a:lnTo>
                  <a:pt x="342456" y="129914"/>
                </a:lnTo>
                <a:lnTo>
                  <a:pt x="317638" y="82291"/>
                </a:lnTo>
                <a:lnTo>
                  <a:pt x="291707" y="43772"/>
                </a:lnTo>
                <a:lnTo>
                  <a:pt x="225278" y="176"/>
                </a:lnTo>
                <a:lnTo>
                  <a:pt x="180222" y="0"/>
                </a:lnTo>
                <a:lnTo>
                  <a:pt x="133054" y="13500"/>
                </a:lnTo>
                <a:lnTo>
                  <a:pt x="85887" y="36468"/>
                </a:lnTo>
                <a:lnTo>
                  <a:pt x="40831" y="64693"/>
                </a:lnTo>
                <a:lnTo>
                  <a:pt x="0" y="93965"/>
                </a:lnTo>
              </a:path>
            </a:pathLst>
          </a:custGeom>
          <a:ln w="358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7" name="object 77"/>
          <p:cNvSpPr/>
          <p:nvPr/>
        </p:nvSpPr>
        <p:spPr>
          <a:xfrm>
            <a:off x="5860360" y="8114132"/>
            <a:ext cx="85725" cy="76200"/>
          </a:xfrm>
          <a:custGeom>
            <a:avLst/>
            <a:gdLst/>
            <a:ahLst/>
            <a:cxnLst/>
            <a:rect l="l" t="t" r="r" b="b"/>
            <a:pathLst>
              <a:path w="85725" h="76200">
                <a:moveTo>
                  <a:pt x="47519" y="0"/>
                </a:moveTo>
                <a:lnTo>
                  <a:pt x="28511" y="28411"/>
                </a:lnTo>
                <a:lnTo>
                  <a:pt x="0" y="56822"/>
                </a:lnTo>
                <a:lnTo>
                  <a:pt x="85535" y="75762"/>
                </a:lnTo>
                <a:lnTo>
                  <a:pt x="4751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8" name="object 78"/>
          <p:cNvSpPr/>
          <p:nvPr/>
        </p:nvSpPr>
        <p:spPr>
          <a:xfrm>
            <a:off x="5543784" y="8065786"/>
            <a:ext cx="402590" cy="616585"/>
          </a:xfrm>
          <a:custGeom>
            <a:avLst/>
            <a:gdLst/>
            <a:ahLst/>
            <a:cxnLst/>
            <a:rect l="l" t="t" r="r" b="b"/>
            <a:pathLst>
              <a:path w="402589" h="616584">
                <a:moveTo>
                  <a:pt x="231040" y="616530"/>
                </a:moveTo>
                <a:lnTo>
                  <a:pt x="188404" y="596142"/>
                </a:lnTo>
                <a:lnTo>
                  <a:pt x="140225" y="579701"/>
                </a:lnTo>
                <a:lnTo>
                  <a:pt x="92045" y="563259"/>
                </a:lnTo>
                <a:lnTo>
                  <a:pt x="49409" y="542871"/>
                </a:lnTo>
                <a:lnTo>
                  <a:pt x="17862" y="514592"/>
                </a:lnTo>
                <a:lnTo>
                  <a:pt x="2946" y="474474"/>
                </a:lnTo>
                <a:lnTo>
                  <a:pt x="0" y="440524"/>
                </a:lnTo>
                <a:lnTo>
                  <a:pt x="2185" y="397200"/>
                </a:lnTo>
                <a:lnTo>
                  <a:pt x="8933" y="347059"/>
                </a:lnTo>
                <a:lnTo>
                  <a:pt x="19673" y="292656"/>
                </a:lnTo>
                <a:lnTo>
                  <a:pt x="33833" y="236550"/>
                </a:lnTo>
                <a:lnTo>
                  <a:pt x="50845" y="181296"/>
                </a:lnTo>
                <a:lnTo>
                  <a:pt x="70138" y="129451"/>
                </a:lnTo>
                <a:lnTo>
                  <a:pt x="91142" y="83571"/>
                </a:lnTo>
                <a:lnTo>
                  <a:pt x="113286" y="46213"/>
                </a:lnTo>
                <a:lnTo>
                  <a:pt x="170691" y="1352"/>
                </a:lnTo>
                <a:lnTo>
                  <a:pt x="208707" y="0"/>
                </a:lnTo>
                <a:lnTo>
                  <a:pt x="248718" y="12231"/>
                </a:lnTo>
                <a:lnTo>
                  <a:pt x="289393" y="34402"/>
                </a:lnTo>
                <a:lnTo>
                  <a:pt x="329404" y="62868"/>
                </a:lnTo>
                <a:lnTo>
                  <a:pt x="367420" y="93985"/>
                </a:lnTo>
                <a:lnTo>
                  <a:pt x="402110" y="124108"/>
                </a:lnTo>
              </a:path>
            </a:pathLst>
          </a:custGeom>
          <a:ln w="358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9" name="object 79"/>
          <p:cNvSpPr/>
          <p:nvPr/>
        </p:nvSpPr>
        <p:spPr>
          <a:xfrm>
            <a:off x="4045110" y="8483439"/>
            <a:ext cx="0" cy="644525"/>
          </a:xfrm>
          <a:custGeom>
            <a:avLst/>
            <a:gdLst/>
            <a:ahLst/>
            <a:cxnLst/>
            <a:rect l="l" t="t" r="r" b="b"/>
            <a:pathLst>
              <a:path w="0" h="644525">
                <a:moveTo>
                  <a:pt x="0" y="0"/>
                </a:moveTo>
                <a:lnTo>
                  <a:pt x="0" y="643985"/>
                </a:lnTo>
              </a:path>
            </a:pathLst>
          </a:custGeom>
          <a:ln w="35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0" name="object 80"/>
          <p:cNvSpPr/>
          <p:nvPr/>
        </p:nvSpPr>
        <p:spPr>
          <a:xfrm>
            <a:off x="3408348" y="8994839"/>
            <a:ext cx="598805" cy="0"/>
          </a:xfrm>
          <a:custGeom>
            <a:avLst/>
            <a:gdLst/>
            <a:ahLst/>
            <a:cxnLst/>
            <a:rect l="l" t="t" r="r" b="b"/>
            <a:pathLst>
              <a:path w="598804" h="0">
                <a:moveTo>
                  <a:pt x="0" y="0"/>
                </a:moveTo>
                <a:lnTo>
                  <a:pt x="598747" y="0"/>
                </a:lnTo>
              </a:path>
            </a:pathLst>
          </a:custGeom>
          <a:ln w="357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1" name="object 81"/>
          <p:cNvSpPr/>
          <p:nvPr/>
        </p:nvSpPr>
        <p:spPr>
          <a:xfrm>
            <a:off x="3713905" y="8823273"/>
            <a:ext cx="96863" cy="100120"/>
          </a:xfrm>
          <a:prstGeom prst="rect">
            <a:avLst/>
          </a:prstGeom>
          <a:blipFill>
            <a:blip r:embed="rId4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2" name="object 82"/>
          <p:cNvSpPr/>
          <p:nvPr/>
        </p:nvSpPr>
        <p:spPr>
          <a:xfrm>
            <a:off x="5594250" y="8303502"/>
            <a:ext cx="0" cy="644525"/>
          </a:xfrm>
          <a:custGeom>
            <a:avLst/>
            <a:gdLst/>
            <a:ahLst/>
            <a:cxnLst/>
            <a:rect l="l" t="t" r="r" b="b"/>
            <a:pathLst>
              <a:path w="0" h="644525">
                <a:moveTo>
                  <a:pt x="0" y="0"/>
                </a:moveTo>
                <a:lnTo>
                  <a:pt x="0" y="643985"/>
                </a:lnTo>
              </a:path>
            </a:pathLst>
          </a:custGeom>
          <a:ln w="359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3" name="object 83"/>
          <p:cNvSpPr/>
          <p:nvPr/>
        </p:nvSpPr>
        <p:spPr>
          <a:xfrm>
            <a:off x="5594250" y="8938017"/>
            <a:ext cx="513715" cy="0"/>
          </a:xfrm>
          <a:custGeom>
            <a:avLst/>
            <a:gdLst/>
            <a:ahLst/>
            <a:cxnLst/>
            <a:rect l="l" t="t" r="r" b="b"/>
            <a:pathLst>
              <a:path w="513714" h="0">
                <a:moveTo>
                  <a:pt x="0" y="0"/>
                </a:moveTo>
                <a:lnTo>
                  <a:pt x="513211" y="0"/>
                </a:lnTo>
              </a:path>
            </a:pathLst>
          </a:custGeom>
          <a:ln w="357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4" name="object 84"/>
          <p:cNvSpPr/>
          <p:nvPr/>
        </p:nvSpPr>
        <p:spPr>
          <a:xfrm>
            <a:off x="5804730" y="8813803"/>
            <a:ext cx="96940" cy="100120"/>
          </a:xfrm>
          <a:prstGeom prst="rect">
            <a:avLst/>
          </a:prstGeom>
          <a:blipFill>
            <a:blip r:embed="rId4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5" name="object 85"/>
          <p:cNvSpPr/>
          <p:nvPr/>
        </p:nvSpPr>
        <p:spPr>
          <a:xfrm>
            <a:off x="3565682" y="8122213"/>
            <a:ext cx="136336" cy="138267"/>
          </a:xfrm>
          <a:prstGeom prst="rect">
            <a:avLst/>
          </a:prstGeom>
          <a:blipFill>
            <a:blip r:embed="rId4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6" name="object 86"/>
          <p:cNvSpPr/>
          <p:nvPr/>
        </p:nvSpPr>
        <p:spPr>
          <a:xfrm>
            <a:off x="5932209" y="7970687"/>
            <a:ext cx="136349" cy="138267"/>
          </a:xfrm>
          <a:prstGeom prst="rect">
            <a:avLst/>
          </a:prstGeom>
          <a:blipFill>
            <a:blip r:embed="rId4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7" name="object 87"/>
          <p:cNvSpPr/>
          <p:nvPr/>
        </p:nvSpPr>
        <p:spPr>
          <a:xfrm>
            <a:off x="2686050" y="8369794"/>
            <a:ext cx="456565" cy="454659"/>
          </a:xfrm>
          <a:custGeom>
            <a:avLst/>
            <a:gdLst/>
            <a:ahLst/>
            <a:cxnLst/>
            <a:rect l="l" t="t" r="r" b="b"/>
            <a:pathLst>
              <a:path w="456564" h="454659">
                <a:moveTo>
                  <a:pt x="0" y="227288"/>
                </a:moveTo>
                <a:lnTo>
                  <a:pt x="5048" y="184820"/>
                </a:lnTo>
                <a:lnTo>
                  <a:pt x="19007" y="143239"/>
                </a:lnTo>
                <a:lnTo>
                  <a:pt x="40094" y="103434"/>
                </a:lnTo>
                <a:lnTo>
                  <a:pt x="66527" y="66292"/>
                </a:lnTo>
                <a:lnTo>
                  <a:pt x="103800" y="39953"/>
                </a:lnTo>
                <a:lnTo>
                  <a:pt x="143746" y="18940"/>
                </a:lnTo>
                <a:lnTo>
                  <a:pt x="185474" y="5031"/>
                </a:lnTo>
                <a:lnTo>
                  <a:pt x="228094" y="0"/>
                </a:lnTo>
                <a:lnTo>
                  <a:pt x="276059" y="5031"/>
                </a:lnTo>
                <a:lnTo>
                  <a:pt x="319569" y="18940"/>
                </a:lnTo>
                <a:lnTo>
                  <a:pt x="357733" y="39953"/>
                </a:lnTo>
                <a:lnTo>
                  <a:pt x="389660" y="66292"/>
                </a:lnTo>
                <a:lnTo>
                  <a:pt x="420103" y="103434"/>
                </a:lnTo>
                <a:lnTo>
                  <a:pt x="440744" y="143239"/>
                </a:lnTo>
                <a:lnTo>
                  <a:pt x="452475" y="184820"/>
                </a:lnTo>
                <a:lnTo>
                  <a:pt x="456188" y="227288"/>
                </a:lnTo>
                <a:lnTo>
                  <a:pt x="452475" y="269757"/>
                </a:lnTo>
                <a:lnTo>
                  <a:pt x="440744" y="311338"/>
                </a:lnTo>
                <a:lnTo>
                  <a:pt x="420103" y="351143"/>
                </a:lnTo>
                <a:lnTo>
                  <a:pt x="389660" y="388285"/>
                </a:lnTo>
                <a:lnTo>
                  <a:pt x="357733" y="414624"/>
                </a:lnTo>
                <a:lnTo>
                  <a:pt x="319569" y="435637"/>
                </a:lnTo>
                <a:lnTo>
                  <a:pt x="276059" y="449546"/>
                </a:lnTo>
                <a:lnTo>
                  <a:pt x="228094" y="454577"/>
                </a:lnTo>
                <a:lnTo>
                  <a:pt x="185474" y="449546"/>
                </a:lnTo>
                <a:lnTo>
                  <a:pt x="143746" y="435637"/>
                </a:lnTo>
                <a:lnTo>
                  <a:pt x="103800" y="414624"/>
                </a:lnTo>
                <a:lnTo>
                  <a:pt x="66527" y="388285"/>
                </a:lnTo>
                <a:lnTo>
                  <a:pt x="40094" y="351143"/>
                </a:lnTo>
                <a:lnTo>
                  <a:pt x="19007" y="311338"/>
                </a:lnTo>
                <a:lnTo>
                  <a:pt x="5048" y="269757"/>
                </a:lnTo>
                <a:lnTo>
                  <a:pt x="0" y="227288"/>
                </a:lnTo>
              </a:path>
            </a:pathLst>
          </a:custGeom>
          <a:ln w="3585">
            <a:solidFill>
              <a:srgbClr val="7C7C7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8" name="object 88"/>
          <p:cNvSpPr/>
          <p:nvPr/>
        </p:nvSpPr>
        <p:spPr>
          <a:xfrm>
            <a:off x="2828608" y="8483110"/>
            <a:ext cx="175277" cy="177714"/>
          </a:xfrm>
          <a:prstGeom prst="rect">
            <a:avLst/>
          </a:prstGeom>
          <a:blipFill>
            <a:blip r:embed="rId4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9" name="object 89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150"/>
              </a:lnSpc>
            </a:pPr>
            <a:r>
              <a:rPr dirty="0" spc="-5"/>
              <a:t>DYIALA UNIVERSITY </a:t>
            </a:r>
            <a:r>
              <a:rPr dirty="0"/>
              <a:t>– </a:t>
            </a:r>
            <a:r>
              <a:rPr dirty="0" spc="-5"/>
              <a:t>ENGINEERING COLLEGE- CIVIL ENGINEERING</a:t>
            </a:r>
            <a:r>
              <a:rPr dirty="0" spc="45"/>
              <a:t> </a:t>
            </a:r>
            <a:r>
              <a:rPr dirty="0" spc="-5"/>
              <a:t>DEPARTMENT</a:t>
            </a:r>
          </a:p>
        </p:txBody>
      </p:sp>
      <p:sp>
        <p:nvSpPr>
          <p:cNvPr id="90" name="object 90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1614"/>
              </a:lnSpc>
            </a:pPr>
            <a:fld id="{81D60167-4931-47E6-BA6A-407CBD079E47}" type="slidenum">
              <a:rPr dirty="0" spc="-5"/>
              <a:t>10</a:t>
            </a:fld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thaar</dc:creator>
  <dc:title>THEORY OF STRUCTURES -------------------- DR. WISSAM D. SALMAN</dc:title>
  <dcterms:created xsi:type="dcterms:W3CDTF">2018-11-21T18:50:55Z</dcterms:created>
  <dcterms:modified xsi:type="dcterms:W3CDTF">2018-11-21T18:50:55Z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2016-08-10T00:00:00Z</vt:filetime>
  </property>
  <property fmtid="{D5CDD505-2E9C-101B-9397-08002B2CF9AE}" pid="3" name="Creator">
    <vt:lpwstr>Microsoft® Word 2010</vt:lpwstr>
  </property>
  <property fmtid="{D5CDD505-2E9C-101B-9397-08002B2CF9AE}" pid="4" name="LastSaved">
    <vt:filetime>2018-11-21T00:00:00Z</vt:filetime>
  </property>
</Properties>
</file>